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3" r:id="rId6"/>
    <p:sldId id="279" r:id="rId7"/>
    <p:sldId id="275" r:id="rId8"/>
    <p:sldId id="289" r:id="rId9"/>
    <p:sldId id="284" r:id="rId10"/>
    <p:sldId id="282" r:id="rId11"/>
    <p:sldId id="288" r:id="rId12"/>
    <p:sldId id="262" r:id="rId13"/>
    <p:sldId id="270" r:id="rId14"/>
    <p:sldId id="263" r:id="rId15"/>
    <p:sldId id="287" r:id="rId16"/>
    <p:sldId id="28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treme" initials="x" lastIdx="2" clrIdx="0">
    <p:extLst>
      <p:ext uri="{19B8F6BF-5375-455C-9EA6-DF929625EA0E}">
        <p15:presenceInfo xmlns="" xmlns:p15="http://schemas.microsoft.com/office/powerpoint/2012/main" userId="xtre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976" autoAdjust="0"/>
  </p:normalViewPr>
  <p:slideViewPr>
    <p:cSldViewPr>
      <p:cViewPr varScale="1">
        <p:scale>
          <a:sx n="70" d="100"/>
          <a:sy n="70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386807-534D-48C3-935D-7B38D1ACD6A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48314C-4552-4ACF-902C-ADF64E71A1C5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7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7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DDD60C-613E-4F17-BEEB-A94C91404182}" type="parTrans" cxnId="{86A594B9-CCD2-4AF2-8A14-8AAA42DD25D1}">
      <dgm:prSet/>
      <dgm:spPr/>
      <dgm:t>
        <a:bodyPr/>
        <a:lstStyle/>
        <a:p>
          <a:endParaRPr lang="en-US"/>
        </a:p>
      </dgm:t>
    </dgm:pt>
    <dgm:pt modelId="{58C23EBD-AB44-4098-8FC0-4CEB42AE871E}" type="sibTrans" cxnId="{86A594B9-CCD2-4AF2-8A14-8AAA42DD25D1}">
      <dgm:prSet/>
      <dgm:spPr/>
      <dgm:t>
        <a:bodyPr/>
        <a:lstStyle/>
        <a:p>
          <a:endParaRPr lang="en-US"/>
        </a:p>
      </dgm:t>
    </dgm:pt>
    <dgm:pt modelId="{73AFA80C-0B80-4A25-BBD0-F816E25ECF50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bn-BD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লিখিত</a:t>
          </a:r>
          <a:endParaRPr lang="en-US" sz="4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08D82A-03E8-4F11-847A-F0039F21BA03}" type="parTrans" cxnId="{79101DAD-B38D-4A03-9641-D4879C224E9A}">
      <dgm:prSet/>
      <dgm:spPr/>
      <dgm:t>
        <a:bodyPr/>
        <a:lstStyle/>
        <a:p>
          <a:endParaRPr lang="en-US"/>
        </a:p>
      </dgm:t>
    </dgm:pt>
    <dgm:pt modelId="{46FF79C5-D3E1-41AC-A597-C8BF98F637E7}" type="sibTrans" cxnId="{79101DAD-B38D-4A03-9641-D4879C224E9A}">
      <dgm:prSet/>
      <dgm:spPr/>
      <dgm:t>
        <a:bodyPr/>
        <a:lstStyle/>
        <a:p>
          <a:endParaRPr lang="en-US"/>
        </a:p>
      </dgm:t>
    </dgm:pt>
    <dgm:pt modelId="{2C8A94FC-ECFD-4611-ABF1-6DA041BDFDF2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bn-BD" sz="1600" dirty="0" smtClean="0"/>
        </a:p>
        <a:p>
          <a:r>
            <a:rPr lang="bn-BD" sz="2400" dirty="0" smtClean="0">
              <a:solidFill>
                <a:srgbClr val="0070C0"/>
              </a:solidFill>
            </a:rPr>
            <a:t>অলিখিত</a:t>
          </a:r>
        </a:p>
        <a:p>
          <a:endParaRPr lang="en-US" sz="1600" dirty="0"/>
        </a:p>
      </dgm:t>
    </dgm:pt>
    <dgm:pt modelId="{EF1B6A82-EFAD-4723-8B35-DA97F575AF99}" type="parTrans" cxnId="{970D3F53-FDA9-4CCC-87B3-5ABE0CA2D98C}">
      <dgm:prSet/>
      <dgm:spPr/>
      <dgm:t>
        <a:bodyPr/>
        <a:lstStyle/>
        <a:p>
          <a:endParaRPr lang="en-US"/>
        </a:p>
      </dgm:t>
    </dgm:pt>
    <dgm:pt modelId="{6A8402F7-F020-4502-87E5-0C553CA96B53}" type="sibTrans" cxnId="{970D3F53-FDA9-4CCC-87B3-5ABE0CA2D98C}">
      <dgm:prSet/>
      <dgm:spPr/>
      <dgm:t>
        <a:bodyPr/>
        <a:lstStyle/>
        <a:p>
          <a:endParaRPr lang="en-US"/>
        </a:p>
      </dgm:t>
    </dgm:pt>
    <dgm:pt modelId="{83F8001F-99A5-42C6-AF2B-75D3EE7B749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2400" dirty="0" smtClean="0"/>
            <a:t>সুপরিবর্তনীয়</a:t>
          </a:r>
          <a:endParaRPr lang="en-US" sz="2400" dirty="0"/>
        </a:p>
      </dgm:t>
    </dgm:pt>
    <dgm:pt modelId="{A02761F9-B187-48E1-8316-0BCF480E73D9}" type="parTrans" cxnId="{11057225-DFE2-4250-89C6-C99AC73EA313}">
      <dgm:prSet/>
      <dgm:spPr/>
      <dgm:t>
        <a:bodyPr/>
        <a:lstStyle/>
        <a:p>
          <a:endParaRPr lang="en-US"/>
        </a:p>
      </dgm:t>
    </dgm:pt>
    <dgm:pt modelId="{97F37C00-88A1-44D9-9752-12DA5AEC7C7C}" type="sibTrans" cxnId="{11057225-DFE2-4250-89C6-C99AC73EA313}">
      <dgm:prSet/>
      <dgm:spPr/>
      <dgm:t>
        <a:bodyPr/>
        <a:lstStyle/>
        <a:p>
          <a:endParaRPr lang="en-US"/>
        </a:p>
      </dgm:t>
    </dgm:pt>
    <dgm:pt modelId="{1E3F3A54-6531-4B7C-B7E4-E3AA2A90990C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sz="2400" dirty="0" smtClean="0"/>
            <a:t>দুষ্পরিবর্তনীয়</a:t>
          </a:r>
          <a:r>
            <a:rPr lang="bn-BD" sz="3100" dirty="0" smtClean="0"/>
            <a:t> </a:t>
          </a:r>
          <a:endParaRPr lang="en-US" sz="3100" dirty="0"/>
        </a:p>
      </dgm:t>
    </dgm:pt>
    <dgm:pt modelId="{78C9FA24-EB1D-4FE7-AE3E-1C095502F9BD}" type="parTrans" cxnId="{5977EEE7-75B5-42DB-BE0D-8512809B4E63}">
      <dgm:prSet/>
      <dgm:spPr/>
      <dgm:t>
        <a:bodyPr/>
        <a:lstStyle/>
        <a:p>
          <a:endParaRPr lang="en-US"/>
        </a:p>
      </dgm:t>
    </dgm:pt>
    <dgm:pt modelId="{8E559A5D-812A-4D53-B873-263023CB2012}" type="sibTrans" cxnId="{5977EEE7-75B5-42DB-BE0D-8512809B4E63}">
      <dgm:prSet/>
      <dgm:spPr/>
      <dgm:t>
        <a:bodyPr/>
        <a:lstStyle/>
        <a:p>
          <a:endParaRPr lang="en-US"/>
        </a:p>
      </dgm:t>
    </dgm:pt>
    <dgm:pt modelId="{8418835D-705E-437E-8217-7D44038BCD90}" type="pres">
      <dgm:prSet presAssocID="{88386807-534D-48C3-935D-7B38D1ACD6A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7E3958-6BFB-4205-B374-13A63501FFEB}" type="pres">
      <dgm:prSet presAssocID="{88386807-534D-48C3-935D-7B38D1ACD6AE}" presName="matrix" presStyleCnt="0"/>
      <dgm:spPr/>
    </dgm:pt>
    <dgm:pt modelId="{23F5D1BD-FB27-4D40-BA2D-9AC839A6F858}" type="pres">
      <dgm:prSet presAssocID="{88386807-534D-48C3-935D-7B38D1ACD6AE}" presName="tile1" presStyleLbl="node1" presStyleIdx="0" presStyleCnt="4" custLinFactNeighborY="-4610"/>
      <dgm:spPr/>
      <dgm:t>
        <a:bodyPr/>
        <a:lstStyle/>
        <a:p>
          <a:endParaRPr lang="en-US"/>
        </a:p>
      </dgm:t>
    </dgm:pt>
    <dgm:pt modelId="{3F3CF8E1-1731-4C79-A70F-EDF887EC5914}" type="pres">
      <dgm:prSet presAssocID="{88386807-534D-48C3-935D-7B38D1ACD6A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953B1-56E6-4523-B1BB-21BEA60A1994}" type="pres">
      <dgm:prSet presAssocID="{88386807-534D-48C3-935D-7B38D1ACD6AE}" presName="tile2" presStyleLbl="node1" presStyleIdx="1" presStyleCnt="4" custLinFactNeighborY="-4255"/>
      <dgm:spPr/>
      <dgm:t>
        <a:bodyPr/>
        <a:lstStyle/>
        <a:p>
          <a:endParaRPr lang="en-US"/>
        </a:p>
      </dgm:t>
    </dgm:pt>
    <dgm:pt modelId="{4A5CF97F-E551-4F2E-9ACC-C16C109ED107}" type="pres">
      <dgm:prSet presAssocID="{88386807-534D-48C3-935D-7B38D1ACD6A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C3077-2279-4FAA-83F4-BD7CC87F0FD1}" type="pres">
      <dgm:prSet presAssocID="{88386807-534D-48C3-935D-7B38D1ACD6AE}" presName="tile3" presStyleLbl="node1" presStyleIdx="2" presStyleCnt="4" custLinFactNeighborX="-6376" custLinFactNeighborY="6023"/>
      <dgm:spPr/>
      <dgm:t>
        <a:bodyPr/>
        <a:lstStyle/>
        <a:p>
          <a:endParaRPr lang="en-US"/>
        </a:p>
      </dgm:t>
    </dgm:pt>
    <dgm:pt modelId="{5F7FEFB8-A785-420E-81C1-5A1C740118AE}" type="pres">
      <dgm:prSet presAssocID="{88386807-534D-48C3-935D-7B38D1ACD6A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854A5-4223-407B-9F7A-814D45373F83}" type="pres">
      <dgm:prSet presAssocID="{88386807-534D-48C3-935D-7B38D1ACD6AE}" presName="tile4" presStyleLbl="node1" presStyleIdx="3" presStyleCnt="4" custLinFactNeighborX="965" custLinFactNeighborY="-1539"/>
      <dgm:spPr/>
      <dgm:t>
        <a:bodyPr/>
        <a:lstStyle/>
        <a:p>
          <a:endParaRPr lang="en-US"/>
        </a:p>
      </dgm:t>
    </dgm:pt>
    <dgm:pt modelId="{36EEAF2F-1980-4BCE-871E-C5A296856B51}" type="pres">
      <dgm:prSet presAssocID="{88386807-534D-48C3-935D-7B38D1ACD6A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FBBF1-FED0-423D-BC07-F55C685BF610}" type="pres">
      <dgm:prSet presAssocID="{88386807-534D-48C3-935D-7B38D1ACD6AE}" presName="centerTile" presStyleLbl="fgShp" presStyleIdx="0" presStyleCnt="1" custLinFactNeighborY="-249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5D54AE6-242F-43B6-82A7-8AE019DD5E7B}" type="presOf" srcId="{88386807-534D-48C3-935D-7B38D1ACD6AE}" destId="{8418835D-705E-437E-8217-7D44038BCD90}" srcOrd="0" destOrd="0" presId="urn:microsoft.com/office/officeart/2005/8/layout/matrix1"/>
    <dgm:cxn modelId="{3CBD9545-5135-4B1B-98C1-6923E685FF6F}" type="presOf" srcId="{73AFA80C-0B80-4A25-BBD0-F816E25ECF50}" destId="{3F3CF8E1-1731-4C79-A70F-EDF887EC5914}" srcOrd="1" destOrd="0" presId="urn:microsoft.com/office/officeart/2005/8/layout/matrix1"/>
    <dgm:cxn modelId="{8153C6F0-0D38-440F-A84E-8FD91B5A8E32}" type="presOf" srcId="{1E3F3A54-6531-4B7C-B7E4-E3AA2A90990C}" destId="{36EEAF2F-1980-4BCE-871E-C5A296856B51}" srcOrd="1" destOrd="0" presId="urn:microsoft.com/office/officeart/2005/8/layout/matrix1"/>
    <dgm:cxn modelId="{970D3F53-FDA9-4CCC-87B3-5ABE0CA2D98C}" srcId="{8848314C-4552-4ACF-902C-ADF64E71A1C5}" destId="{2C8A94FC-ECFD-4611-ABF1-6DA041BDFDF2}" srcOrd="1" destOrd="0" parTransId="{EF1B6A82-EFAD-4723-8B35-DA97F575AF99}" sibTransId="{6A8402F7-F020-4502-87E5-0C553CA96B53}"/>
    <dgm:cxn modelId="{08697DCB-D2C5-4B33-BDDD-DBCEAAE7F251}" type="presOf" srcId="{8848314C-4552-4ACF-902C-ADF64E71A1C5}" destId="{E64FBBF1-FED0-423D-BC07-F55C685BF610}" srcOrd="0" destOrd="0" presId="urn:microsoft.com/office/officeart/2005/8/layout/matrix1"/>
    <dgm:cxn modelId="{E7A1CA77-E6BD-485A-97D9-CA52E572A927}" type="presOf" srcId="{83F8001F-99A5-42C6-AF2B-75D3EE7B7490}" destId="{5F7FEFB8-A785-420E-81C1-5A1C740118AE}" srcOrd="1" destOrd="0" presId="urn:microsoft.com/office/officeart/2005/8/layout/matrix1"/>
    <dgm:cxn modelId="{DA3E6BE0-D16A-4757-87B7-4A4EC2F666F2}" type="presOf" srcId="{2C8A94FC-ECFD-4611-ABF1-6DA041BDFDF2}" destId="{5A3953B1-56E6-4523-B1BB-21BEA60A1994}" srcOrd="0" destOrd="0" presId="urn:microsoft.com/office/officeart/2005/8/layout/matrix1"/>
    <dgm:cxn modelId="{30C23225-6956-4FF0-B311-CF5E2BEF9CA3}" type="presOf" srcId="{83F8001F-99A5-42C6-AF2B-75D3EE7B7490}" destId="{EE1C3077-2279-4FAA-83F4-BD7CC87F0FD1}" srcOrd="0" destOrd="0" presId="urn:microsoft.com/office/officeart/2005/8/layout/matrix1"/>
    <dgm:cxn modelId="{79101DAD-B38D-4A03-9641-D4879C224E9A}" srcId="{8848314C-4552-4ACF-902C-ADF64E71A1C5}" destId="{73AFA80C-0B80-4A25-BBD0-F816E25ECF50}" srcOrd="0" destOrd="0" parTransId="{D308D82A-03E8-4F11-847A-F0039F21BA03}" sibTransId="{46FF79C5-D3E1-41AC-A597-C8BF98F637E7}"/>
    <dgm:cxn modelId="{A9CB4594-2079-4704-A2BC-9C06BF078B11}" type="presOf" srcId="{2C8A94FC-ECFD-4611-ABF1-6DA041BDFDF2}" destId="{4A5CF97F-E551-4F2E-9ACC-C16C109ED107}" srcOrd="1" destOrd="0" presId="urn:microsoft.com/office/officeart/2005/8/layout/matrix1"/>
    <dgm:cxn modelId="{5977EEE7-75B5-42DB-BE0D-8512809B4E63}" srcId="{8848314C-4552-4ACF-902C-ADF64E71A1C5}" destId="{1E3F3A54-6531-4B7C-B7E4-E3AA2A90990C}" srcOrd="3" destOrd="0" parTransId="{78C9FA24-EB1D-4FE7-AE3E-1C095502F9BD}" sibTransId="{8E559A5D-812A-4D53-B873-263023CB2012}"/>
    <dgm:cxn modelId="{86A594B9-CCD2-4AF2-8A14-8AAA42DD25D1}" srcId="{88386807-534D-48C3-935D-7B38D1ACD6AE}" destId="{8848314C-4552-4ACF-902C-ADF64E71A1C5}" srcOrd="0" destOrd="0" parTransId="{85DDD60C-613E-4F17-BEEB-A94C91404182}" sibTransId="{58C23EBD-AB44-4098-8FC0-4CEB42AE871E}"/>
    <dgm:cxn modelId="{F432F52B-DCC6-417C-96E0-9EA7D522F4D4}" type="presOf" srcId="{1E3F3A54-6531-4B7C-B7E4-E3AA2A90990C}" destId="{86C854A5-4223-407B-9F7A-814D45373F83}" srcOrd="0" destOrd="0" presId="urn:microsoft.com/office/officeart/2005/8/layout/matrix1"/>
    <dgm:cxn modelId="{11057225-DFE2-4250-89C6-C99AC73EA313}" srcId="{8848314C-4552-4ACF-902C-ADF64E71A1C5}" destId="{83F8001F-99A5-42C6-AF2B-75D3EE7B7490}" srcOrd="2" destOrd="0" parTransId="{A02761F9-B187-48E1-8316-0BCF480E73D9}" sibTransId="{97F37C00-88A1-44D9-9752-12DA5AEC7C7C}"/>
    <dgm:cxn modelId="{8700F89B-4185-41D9-A8AB-8CACCD48F262}" type="presOf" srcId="{73AFA80C-0B80-4A25-BBD0-F816E25ECF50}" destId="{23F5D1BD-FB27-4D40-BA2D-9AC839A6F858}" srcOrd="0" destOrd="0" presId="urn:microsoft.com/office/officeart/2005/8/layout/matrix1"/>
    <dgm:cxn modelId="{22D913C7-2E96-45FF-BBCA-88712156F0CF}" type="presParOf" srcId="{8418835D-705E-437E-8217-7D44038BCD90}" destId="{127E3958-6BFB-4205-B374-13A63501FFEB}" srcOrd="0" destOrd="0" presId="urn:microsoft.com/office/officeart/2005/8/layout/matrix1"/>
    <dgm:cxn modelId="{0C71E227-9FFD-46A0-B96C-06A0455CDAD9}" type="presParOf" srcId="{127E3958-6BFB-4205-B374-13A63501FFEB}" destId="{23F5D1BD-FB27-4D40-BA2D-9AC839A6F858}" srcOrd="0" destOrd="0" presId="urn:microsoft.com/office/officeart/2005/8/layout/matrix1"/>
    <dgm:cxn modelId="{7320C7D1-CEFE-4C46-840F-E895655BFC31}" type="presParOf" srcId="{127E3958-6BFB-4205-B374-13A63501FFEB}" destId="{3F3CF8E1-1731-4C79-A70F-EDF887EC5914}" srcOrd="1" destOrd="0" presId="urn:microsoft.com/office/officeart/2005/8/layout/matrix1"/>
    <dgm:cxn modelId="{EFE5D319-0939-441A-909A-A5E283575955}" type="presParOf" srcId="{127E3958-6BFB-4205-B374-13A63501FFEB}" destId="{5A3953B1-56E6-4523-B1BB-21BEA60A1994}" srcOrd="2" destOrd="0" presId="urn:microsoft.com/office/officeart/2005/8/layout/matrix1"/>
    <dgm:cxn modelId="{2ADE7441-5B3B-4B9B-8E19-387180B494F9}" type="presParOf" srcId="{127E3958-6BFB-4205-B374-13A63501FFEB}" destId="{4A5CF97F-E551-4F2E-9ACC-C16C109ED107}" srcOrd="3" destOrd="0" presId="urn:microsoft.com/office/officeart/2005/8/layout/matrix1"/>
    <dgm:cxn modelId="{5A96BFA6-77A4-4EFB-BAB5-5CC628B4D843}" type="presParOf" srcId="{127E3958-6BFB-4205-B374-13A63501FFEB}" destId="{EE1C3077-2279-4FAA-83F4-BD7CC87F0FD1}" srcOrd="4" destOrd="0" presId="urn:microsoft.com/office/officeart/2005/8/layout/matrix1"/>
    <dgm:cxn modelId="{7224C65F-8395-45E7-B9EC-BF9A4D57086D}" type="presParOf" srcId="{127E3958-6BFB-4205-B374-13A63501FFEB}" destId="{5F7FEFB8-A785-420E-81C1-5A1C740118AE}" srcOrd="5" destOrd="0" presId="urn:microsoft.com/office/officeart/2005/8/layout/matrix1"/>
    <dgm:cxn modelId="{A0ACEAE6-7C21-474D-AC6E-1A3A4E31878A}" type="presParOf" srcId="{127E3958-6BFB-4205-B374-13A63501FFEB}" destId="{86C854A5-4223-407B-9F7A-814D45373F83}" srcOrd="6" destOrd="0" presId="urn:microsoft.com/office/officeart/2005/8/layout/matrix1"/>
    <dgm:cxn modelId="{235F9AAD-F9D7-4E97-8BD4-2953E335ADE1}" type="presParOf" srcId="{127E3958-6BFB-4205-B374-13A63501FFEB}" destId="{36EEAF2F-1980-4BCE-871E-C5A296856B51}" srcOrd="7" destOrd="0" presId="urn:microsoft.com/office/officeart/2005/8/layout/matrix1"/>
    <dgm:cxn modelId="{94893A7F-5473-43E4-82D8-2596D217C53B}" type="presParOf" srcId="{8418835D-705E-437E-8217-7D44038BCD90}" destId="{E64FBBF1-FED0-423D-BC07-F55C685BF61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5D1BD-FB27-4D40-BA2D-9AC839A6F858}">
      <dsp:nvSpPr>
        <dsp:cNvPr id="0" name=""/>
        <dsp:cNvSpPr/>
      </dsp:nvSpPr>
      <dsp:spPr>
        <a:xfrm rot="16200000">
          <a:off x="876300" y="-876300"/>
          <a:ext cx="1562100" cy="3314700"/>
        </a:xfrm>
        <a:prstGeom prst="round1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লিখিত</a:t>
          </a:r>
          <a:endParaRPr lang="en-US" sz="4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0" y="0"/>
        <a:ext cx="3314700" cy="1171575"/>
      </dsp:txXfrm>
    </dsp:sp>
    <dsp:sp modelId="{5A3953B1-56E6-4523-B1BB-21BEA60A1994}">
      <dsp:nvSpPr>
        <dsp:cNvPr id="0" name=""/>
        <dsp:cNvSpPr/>
      </dsp:nvSpPr>
      <dsp:spPr>
        <a:xfrm>
          <a:off x="3314700" y="0"/>
          <a:ext cx="3314700" cy="1562100"/>
        </a:xfrm>
        <a:prstGeom prst="round1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rgbClr val="0070C0"/>
              </a:solidFill>
            </a:rPr>
            <a:t>অলিখিত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314700" y="0"/>
        <a:ext cx="3314700" cy="1171575"/>
      </dsp:txXfrm>
    </dsp:sp>
    <dsp:sp modelId="{EE1C3077-2279-4FAA-83F4-BD7CC87F0FD1}">
      <dsp:nvSpPr>
        <dsp:cNvPr id="0" name=""/>
        <dsp:cNvSpPr/>
      </dsp:nvSpPr>
      <dsp:spPr>
        <a:xfrm rot="10800000">
          <a:off x="0" y="1562100"/>
          <a:ext cx="3314700" cy="1562100"/>
        </a:xfrm>
        <a:prstGeom prst="round1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সুপরিবর্তনীয়</a:t>
          </a:r>
          <a:endParaRPr lang="en-US" sz="2400" kern="1200" dirty="0"/>
        </a:p>
      </dsp:txBody>
      <dsp:txXfrm rot="10800000">
        <a:off x="0" y="1952625"/>
        <a:ext cx="3314700" cy="1171575"/>
      </dsp:txXfrm>
    </dsp:sp>
    <dsp:sp modelId="{86C854A5-4223-407B-9F7A-814D45373F83}">
      <dsp:nvSpPr>
        <dsp:cNvPr id="0" name=""/>
        <dsp:cNvSpPr/>
      </dsp:nvSpPr>
      <dsp:spPr>
        <a:xfrm rot="5400000">
          <a:off x="4191000" y="661759"/>
          <a:ext cx="1562100" cy="3314700"/>
        </a:xfrm>
        <a:prstGeom prst="round1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দুষ্পরিবর্তনীয়</a:t>
          </a:r>
          <a:r>
            <a:rPr lang="bn-BD" sz="3100" kern="1200" dirty="0" smtClean="0"/>
            <a:t> </a:t>
          </a:r>
          <a:endParaRPr lang="en-US" sz="3100" kern="1200" dirty="0"/>
        </a:p>
      </dsp:txBody>
      <dsp:txXfrm rot="-5400000">
        <a:off x="3314700" y="1928583"/>
        <a:ext cx="3314700" cy="1171575"/>
      </dsp:txXfrm>
    </dsp:sp>
    <dsp:sp modelId="{E64FBBF1-FED0-423D-BC07-F55C685BF610}">
      <dsp:nvSpPr>
        <dsp:cNvPr id="0" name=""/>
        <dsp:cNvSpPr/>
      </dsp:nvSpPr>
      <dsp:spPr>
        <a:xfrm>
          <a:off x="2320290" y="1152126"/>
          <a:ext cx="1988820" cy="78105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72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58418" y="1190254"/>
        <a:ext cx="1912564" cy="704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231EA-8453-4D3A-B07B-72ABD61FE48B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178B6-A041-477A-B737-57B66D059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4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178B6-A041-477A-B737-57B66D059F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94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178B6-A041-477A-B737-57B66D059F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5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ajbliton@outlook.com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31640" y="499194"/>
            <a:ext cx="6192688" cy="1561654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bn-BD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8352928" cy="3968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88" y="394989"/>
            <a:ext cx="8763000" cy="6202363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8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শিক্ষাথীরা-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বাংলাদেশের সংবিধানের সংজ্ঞা ধারনা করতে পারবে ।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 ও অলিখিত সংবিধানের পার্থক্য নির্ণয় করতে 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 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 প্রতিষ্ঠার পদ্ধতি ব্যাখ্যা করতে পারবে ।</a:t>
            </a:r>
          </a:p>
          <a:p>
            <a:pPr marL="0" indent="0">
              <a:buNone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30214" y="2204864"/>
            <a:ext cx="2393914" cy="2294578"/>
            <a:chOff x="2572815" y="2107505"/>
            <a:chExt cx="2393914" cy="2294578"/>
          </a:xfrm>
        </p:grpSpPr>
        <p:sp>
          <p:nvSpPr>
            <p:cNvPr id="6" name="Oval 5"/>
            <p:cNvSpPr/>
            <p:nvPr/>
          </p:nvSpPr>
          <p:spPr>
            <a:xfrm>
              <a:off x="2572815" y="2107505"/>
              <a:ext cx="2393914" cy="229457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2923396" y="2443538"/>
              <a:ext cx="1692752" cy="16225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সংবিধান</a:t>
              </a:r>
              <a:endParaRPr lang="en-US" sz="2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43808" y="73421"/>
            <a:ext cx="3371172" cy="1483371"/>
            <a:chOff x="2330058" y="2863025"/>
            <a:chExt cx="2216943" cy="2216943"/>
          </a:xfrm>
        </p:grpSpPr>
        <p:sp>
          <p:nvSpPr>
            <p:cNvPr id="9" name="Oval 8"/>
            <p:cNvSpPr/>
            <p:nvPr/>
          </p:nvSpPr>
          <p:spPr>
            <a:xfrm>
              <a:off x="2330058" y="2863025"/>
              <a:ext cx="2216943" cy="221694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2654722" y="3187689"/>
              <a:ext cx="1567615" cy="15676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/>
                <a:t>সুপরিবর্তনীয়</a:t>
              </a:r>
              <a:endParaRPr lang="en-US" sz="14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20139" y="5301208"/>
            <a:ext cx="3164029" cy="1512168"/>
            <a:chOff x="2151785" y="64401"/>
            <a:chExt cx="3164029" cy="1645768"/>
          </a:xfrm>
        </p:grpSpPr>
        <p:sp>
          <p:nvSpPr>
            <p:cNvPr id="12" name="Oval 11"/>
            <p:cNvSpPr/>
            <p:nvPr/>
          </p:nvSpPr>
          <p:spPr>
            <a:xfrm>
              <a:off x="2151785" y="64401"/>
              <a:ext cx="3164029" cy="164576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2615146" y="305418"/>
              <a:ext cx="2237307" cy="11637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/>
                <a:t>দুষ্ঠপরিবর্তনীয়শ</a:t>
              </a:r>
              <a:endParaRPr lang="en-US" sz="18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04248" y="2420888"/>
            <a:ext cx="2232248" cy="2088232"/>
            <a:chOff x="-622395" y="1637816"/>
            <a:chExt cx="3219844" cy="3219844"/>
          </a:xfrm>
        </p:grpSpPr>
        <p:sp>
          <p:nvSpPr>
            <p:cNvPr id="15" name="Oval 14"/>
            <p:cNvSpPr/>
            <p:nvPr/>
          </p:nvSpPr>
          <p:spPr>
            <a:xfrm>
              <a:off x="-622395" y="1637816"/>
              <a:ext cx="3219844" cy="3219844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-150862" y="2041545"/>
              <a:ext cx="2276774" cy="22767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অলিখিত</a:t>
              </a:r>
              <a:endParaRPr lang="en-US" sz="3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7504" y="2540897"/>
            <a:ext cx="2130125" cy="1958545"/>
            <a:chOff x="-3059149" y="1506174"/>
            <a:chExt cx="2346149" cy="3312350"/>
          </a:xfrm>
        </p:grpSpPr>
        <p:sp>
          <p:nvSpPr>
            <p:cNvPr id="18" name="Oval 17"/>
            <p:cNvSpPr/>
            <p:nvPr/>
          </p:nvSpPr>
          <p:spPr>
            <a:xfrm>
              <a:off x="-3059149" y="1506174"/>
              <a:ext cx="2346149" cy="331235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-2701902" y="2090175"/>
              <a:ext cx="1658977" cy="2342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/>
                <a:t>লিখিত</a:t>
              </a:r>
              <a:endParaRPr lang="en-US" sz="1600" kern="1200" dirty="0"/>
            </a:p>
          </p:txBody>
        </p:sp>
      </p:grpSp>
      <p:sp>
        <p:nvSpPr>
          <p:cNvPr id="3" name="Right Arrow 2"/>
          <p:cNvSpPr/>
          <p:nvPr/>
        </p:nvSpPr>
        <p:spPr>
          <a:xfrm>
            <a:off x="2483768" y="3140968"/>
            <a:ext cx="6480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6200000">
            <a:off x="4205358" y="4617132"/>
            <a:ext cx="6480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890944" y="3131768"/>
            <a:ext cx="6480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5400000">
            <a:off x="4232123" y="1610798"/>
            <a:ext cx="54006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765" y="5445224"/>
            <a:ext cx="5216472" cy="1224136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9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1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7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17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সংবিধিনের সংজ্ঞা লিখ ।</a:t>
            </a:r>
            <a:endParaRPr lang="bn-BD" sz="55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endParaRPr lang="bn-BD" sz="8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764704"/>
            <a:ext cx="5216472" cy="792088"/>
          </a:xfrm>
          <a:ln w="28575">
            <a:noFill/>
          </a:ln>
        </p:spPr>
        <p:txBody>
          <a:bodyPr>
            <a:normAutofit fontScale="90000"/>
          </a:bodyPr>
          <a:lstStyle/>
          <a:p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en-US" sz="53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3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en-US" sz="5300" dirty="0">
              <a:solidFill>
                <a:srgbClr val="C00000"/>
              </a:solidFill>
            </a:endParaRPr>
          </a:p>
        </p:txBody>
      </p:sp>
      <p:pic>
        <p:nvPicPr>
          <p:cNvPr id="4" name="Picture 3" descr="10353548_365085780360663_530846992582933178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1" y="1371600"/>
            <a:ext cx="6248400" cy="36576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4710" y="-609600"/>
            <a:ext cx="7628690" cy="746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00400" y="5875763"/>
            <a:ext cx="3429000" cy="830997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মন্ত্রি পরিষদ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4" y="692696"/>
            <a:ext cx="7834470" cy="4641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672903"/>
              </p:ext>
            </p:extLst>
          </p:nvPr>
        </p:nvGraphicFramePr>
        <p:xfrm>
          <a:off x="1331640" y="2636912"/>
          <a:ext cx="7010400" cy="3618001"/>
        </p:xfrm>
        <a:graphic>
          <a:graphicData uri="http://schemas.openxmlformats.org/drawingml/2006/table">
            <a:tbl>
              <a:tblPr firstRow="1" bandRow="1"/>
              <a:tblGrid>
                <a:gridCol w="3414570"/>
                <a:gridCol w="3595830"/>
              </a:tblGrid>
              <a:tr h="1331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লিখিত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সংবিধান</a:t>
                      </a:r>
                      <a:endParaRPr lang="en-US" sz="3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অলিখিত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সংবিধান</a:t>
                      </a:r>
                      <a:endParaRPr lang="en-US" sz="3600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88651">
                <a:tc>
                  <a:txBody>
                    <a:bodyPr/>
                    <a:lstStyle/>
                    <a:p>
                      <a:r>
                        <a:rPr lang="bn-BD" sz="3600" dirty="0" smtClean="0"/>
                        <a:t>১।</a:t>
                      </a:r>
                      <a:endParaRPr lang="en-US" sz="3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/>
                        <a:t>১।</a:t>
                      </a:r>
                      <a:endParaRPr lang="en-US" sz="3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97722">
                <a:tc>
                  <a:txBody>
                    <a:bodyPr/>
                    <a:lstStyle/>
                    <a:p>
                      <a:r>
                        <a:rPr lang="bn-BD" sz="3600" dirty="0" smtClean="0"/>
                        <a:t>২।</a:t>
                      </a:r>
                      <a:endParaRPr lang="en-US" sz="3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/>
                        <a:t>২।</a:t>
                      </a:r>
                      <a:endParaRPr lang="en-US" sz="3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73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br>
              <a:rPr lang="bn-BD" sz="73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 ও অলিখিত সংবিধানের পার্থক্য লিখঃ</a:t>
            </a:r>
            <a:r>
              <a:rPr lang="bn-BD" dirty="0"/>
              <a:t/>
            </a:r>
            <a:br>
              <a:rPr lang="bn-BD" dirty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97247578"/>
              </p:ext>
            </p:extLst>
          </p:nvPr>
        </p:nvGraphicFramePr>
        <p:xfrm>
          <a:off x="2339752" y="620688"/>
          <a:ext cx="66294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733264" y="0"/>
            <a:ext cx="980729" cy="6646912"/>
          </a:xfrm>
          <a:prstGeom prst="rect">
            <a:avLst/>
          </a:prstGeom>
        </p:spPr>
        <p:txBody>
          <a:bodyPr vert="horz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11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51720" y="4099520"/>
            <a:ext cx="6914728" cy="2209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?’ চিহ্নিত স্থানে কী হবে ?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বাংলাদেশর সংবিধানের ধারণা ব্যাখ্যা কর ।</a:t>
            </a:r>
          </a:p>
          <a:p>
            <a:pPr marL="0" indent="0">
              <a:buFont typeface="Arial" pitchFamily="34" charset="0"/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।লিখিত ও অলিখিত সংবিধানের বৈশিষ্ট্য বর্ণনা কর ।</a:t>
            </a:r>
          </a:p>
          <a:p>
            <a:pPr marL="0" indent="0">
              <a:buFont typeface="Arial" pitchFamily="34" charset="0"/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।রাষ্ট্র পরিচালনায় সংবিধানের গুরুত্ব বর্ণনা কর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3816424" cy="1143000"/>
          </a:xfr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941168"/>
            <a:ext cx="8229600" cy="1756792"/>
          </a:xfrm>
        </p:spPr>
        <p:txBody>
          <a:bodyPr/>
          <a:lstStyle/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উত্তম সংবিধানের মধ্যমেই জনগনের আশা-আকাঙ্কার বাস্তবায়ন ঘটে -বিশ্লেষণ কর ।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060848"/>
            <a:ext cx="4176464" cy="2492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381000"/>
            <a:ext cx="6438900" cy="1524000"/>
          </a:xfrm>
          <a:solidFill>
            <a:srgbClr val="92D050"/>
          </a:solidFill>
          <a:ln w="57150">
            <a:solidFill>
              <a:srgbClr val="FF0000"/>
            </a:solidFill>
            <a:prstDash val="sysDash"/>
          </a:ln>
        </p:spPr>
        <p:txBody>
          <a:bodyPr>
            <a:norm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764632"/>
            <a:ext cx="4572000" cy="360098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অবদুল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জলিল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হাউজিং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এস্টেট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E-mail: ajbliton@outlook.com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21085"/>
            <a:ext cx="3429000" cy="368808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3804"/>
            <a:ext cx="4495800" cy="1143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25963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শ্রেণীঃনবম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বিষয়ঃপৌরনীতি</a:t>
            </a:r>
          </a:p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শিক্ষার্থীর সংখ্যাঃ৫০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তারিখ-০১/০৫/২০২০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9712" y="381000"/>
            <a:ext cx="4320480" cy="914400"/>
          </a:xfrm>
          <a:solidFill>
            <a:schemeClr val="accent1">
              <a:lumMod val="20000"/>
              <a:lumOff val="80000"/>
            </a:schemeClr>
          </a:solidFill>
          <a:ln cmpd="dbl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পাঠ পরিকল্পনা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653139"/>
              </p:ext>
            </p:extLst>
          </p:nvPr>
        </p:nvGraphicFramePr>
        <p:xfrm>
          <a:off x="304800" y="1517650"/>
          <a:ext cx="8610601" cy="5242560"/>
        </p:xfrm>
        <a:graphic>
          <a:graphicData uri="http://schemas.openxmlformats.org/drawingml/2006/table">
            <a:tbl>
              <a:tblPr firstRow="1" bandRow="1"/>
              <a:tblGrid>
                <a:gridCol w="457200"/>
                <a:gridCol w="1480186"/>
                <a:gridCol w="3228975"/>
                <a:gridCol w="1333087"/>
                <a:gridCol w="2111153"/>
              </a:tblGrid>
              <a:tr h="83439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ক্রম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কার্যক্রম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উপকরণ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0523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প্রস্তুতি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কুশল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বিনিময়+</a:t>
                      </a:r>
                    </a:p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শ্রেণীবিন্যাস+</a:t>
                      </a:r>
                    </a:p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মনোযোগ আকর্ষন+পাঠ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ঘোষনা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১+১+২+১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D.+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মার্কার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বোর্ড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শিখনফল-১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সংক্ষিপ্ত আলোচনা+প্রদর্শন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১৫ মিনিট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D.+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মার্কার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বোর্ড</a:t>
                      </a:r>
                    </a:p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শিখনফল-২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জোড়ায় কাজ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মিনিট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D.+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মার্কার বোর্ড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শিখনফল-৩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দলীয় কাজ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মিনিট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D.+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মার্কার বোর্ড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593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মুল্যায়ন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সৃজনশীল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প্রশ্ন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মিনিট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D.+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মার্কার বোর্ড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213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বাড়ির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কাজ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৩ মিনিট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D.+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মার্কার বোর্ড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সমাপ্ত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ধন্যবাদ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মিনিট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D.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0597" y="5548180"/>
            <a:ext cx="4901683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</a:t>
            </a:r>
            <a:r>
              <a:rPr lang="bn-BD" sz="4400" b="1" dirty="0" smtClean="0"/>
              <a:t>সংসদ  ভবন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0891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4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5733256"/>
            <a:ext cx="441960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সংসদ অধিবেশন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848872" cy="49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7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92696"/>
            <a:ext cx="288032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0320" y="2276872"/>
            <a:ext cx="1296144" cy="10156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6464" y="3789040"/>
            <a:ext cx="2487000" cy="92333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2799" y="5157192"/>
            <a:ext cx="2304256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-33762"/>
            <a:ext cx="4211960" cy="3507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558229"/>
            <a:ext cx="4140968" cy="332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9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0316"/>
            <a:ext cx="5638800" cy="6475284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67199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57" y="159727"/>
            <a:ext cx="6825219" cy="56455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614487" y="6021288"/>
            <a:ext cx="5829300" cy="707886"/>
          </a:xfrm>
          <a:prstGeom prst="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   </a:t>
            </a:r>
            <a:r>
              <a:rPr lang="bn-BD" sz="4000" dirty="0" smtClean="0"/>
              <a:t>ডঃ কামাল হোসেন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813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group</Template>
  <TotalTime>118</TotalTime>
  <Words>258</Words>
  <Application>Microsoft Office PowerPoint</Application>
  <PresentationFormat>On-screen Show (4:3)</PresentationFormat>
  <Paragraphs>116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স্বাগতম</vt:lpstr>
      <vt:lpstr>পরিচিতি</vt:lpstr>
      <vt:lpstr>পাঠ পরিচিতি</vt:lpstr>
      <vt:lpstr>পাঠ পরিকল্পনা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জোড়ায় কাজ </vt:lpstr>
      <vt:lpstr>PowerPoint Presentation</vt:lpstr>
      <vt:lpstr>দলীয় কাজ লিখিত ও অলিখিত সংবিধানের পার্থক্য লিখঃ 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xtreme</dc:creator>
  <cp:lastModifiedBy>HP</cp:lastModifiedBy>
  <cp:revision>16</cp:revision>
  <dcterms:created xsi:type="dcterms:W3CDTF">2014-08-20T16:58:45Z</dcterms:created>
  <dcterms:modified xsi:type="dcterms:W3CDTF">2020-05-01T09:56:14Z</dcterms:modified>
</cp:coreProperties>
</file>