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341" r:id="rId2"/>
    <p:sldId id="305" r:id="rId3"/>
    <p:sldId id="334" r:id="rId4"/>
    <p:sldId id="290" r:id="rId5"/>
    <p:sldId id="317" r:id="rId6"/>
    <p:sldId id="257" r:id="rId7"/>
    <p:sldId id="332" r:id="rId8"/>
    <p:sldId id="331" r:id="rId9"/>
    <p:sldId id="270" r:id="rId10"/>
    <p:sldId id="324" r:id="rId11"/>
    <p:sldId id="318" r:id="rId12"/>
    <p:sldId id="337" r:id="rId13"/>
    <p:sldId id="269" r:id="rId14"/>
    <p:sldId id="320" r:id="rId15"/>
    <p:sldId id="319" r:id="rId16"/>
    <p:sldId id="339" r:id="rId17"/>
    <p:sldId id="338" r:id="rId18"/>
    <p:sldId id="330" r:id="rId19"/>
    <p:sldId id="300" r:id="rId20"/>
    <p:sldId id="335" r:id="rId21"/>
    <p:sldId id="336" r:id="rId22"/>
    <p:sldId id="340" r:id="rId23"/>
    <p:sldId id="326" r:id="rId24"/>
    <p:sldId id="327" r:id="rId25"/>
    <p:sldId id="32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88" userDrawn="1">
          <p15:clr>
            <a:srgbClr val="A4A3A4"/>
          </p15:clr>
        </p15:guide>
        <p15:guide id="5" pos="384" userDrawn="1">
          <p15:clr>
            <a:srgbClr val="A4A3A4"/>
          </p15:clr>
        </p15:guide>
        <p15:guide id="6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6FF33"/>
    <a:srgbClr val="000000"/>
    <a:srgbClr val="012F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howGuides="1">
      <p:cViewPr varScale="1">
        <p:scale>
          <a:sx n="70" d="100"/>
          <a:sy n="70" d="100"/>
        </p:scale>
        <p:origin x="756" y="60"/>
      </p:cViewPr>
      <p:guideLst>
        <p:guide orient="horz" pos="4032"/>
        <p:guide pos="3840"/>
        <p:guide orient="horz" pos="2160"/>
        <p:guide orient="horz" pos="288"/>
        <p:guide pos="384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363E6-5735-4EF3-A304-0EF302A9252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23F5E-111E-4A84-A50F-409A241C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2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6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7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4B91C-7C9D-49C4-A290-2A9AEAC9A4A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3CA1B-32AA-400B-9DA8-5345C28C3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5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419" y="465406"/>
            <a:ext cx="2987181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131" y="457200"/>
            <a:ext cx="2949227" cy="18288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6078" y="457200"/>
            <a:ext cx="2980879" cy="18288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2419" y="2548975"/>
            <a:ext cx="3019927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971" y="2514600"/>
            <a:ext cx="2956261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419" y="4572000"/>
            <a:ext cx="2956261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298" y="4578824"/>
            <a:ext cx="298506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3737" y="4572000"/>
            <a:ext cx="298506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35705" y="2528081"/>
            <a:ext cx="2952078" cy="18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540" y="328659"/>
            <a:ext cx="3817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540" y="3538478"/>
            <a:ext cx="952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8557" y="2590800"/>
            <a:ext cx="86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Ca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62166" y="2590800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6180" y="2590800"/>
            <a:ext cx="1414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Ca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2+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310" y="2590800"/>
            <a:ext cx="78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2e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1787" y="2590800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4721" y="1884049"/>
            <a:ext cx="229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Ca: 2, 8, 8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259537"/>
            <a:ext cx="213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gency FB" panose="020B0503020202020204" pitchFamily="34" charset="0"/>
                <a:cs typeface="NikoshBAN" panose="02000000000000000000" pitchFamily="2" charset="0"/>
              </a:rPr>
              <a:t>Ar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: 2, 8, 8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66247" y="1884049"/>
            <a:ext cx="67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, 2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1" y="457200"/>
            <a:ext cx="1066799" cy="594069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61524"/>
              </p:ext>
            </p:extLst>
          </p:nvPr>
        </p:nvGraphicFramePr>
        <p:xfrm>
          <a:off x="6721377" y="1161882"/>
          <a:ext cx="346743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7358">
                  <a:extLst>
                    <a:ext uri="{9D8B030D-6E8A-4147-A177-3AD203B41FA5}">
                      <a16:colId xmlns:a16="http://schemas.microsoft.com/office/drawing/2014/main" val="2757040223"/>
                    </a:ext>
                  </a:extLst>
                </a:gridCol>
                <a:gridCol w="2590080">
                  <a:extLst>
                    <a:ext uri="{9D8B030D-6E8A-4147-A177-3AD203B41FA5}">
                      <a16:colId xmlns:a16="http://schemas.microsoft.com/office/drawing/2014/main" val="192607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71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Na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031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12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Mg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5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50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1" y="5563255"/>
            <a:ext cx="5486400" cy="837545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26429" y="4798838"/>
            <a:ext cx="2322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2, 8,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1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43480" y="2419997"/>
            <a:ext cx="2246478" cy="2105369"/>
            <a:chOff x="2240562" y="996075"/>
            <a:chExt cx="2246478" cy="2105369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2313508" y="996075"/>
              <a:ext cx="2173532" cy="21053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2240562" y="2004445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463954" y="1169669"/>
              <a:ext cx="1838325" cy="1789112"/>
              <a:chOff x="887701" y="1143543"/>
              <a:chExt cx="1838325" cy="1789112"/>
            </a:xfrm>
          </p:grpSpPr>
          <p:grpSp>
            <p:nvGrpSpPr>
              <p:cNvPr id="23" name="Group 2"/>
              <p:cNvGrpSpPr>
                <a:grpSpLocks/>
              </p:cNvGrpSpPr>
              <p:nvPr/>
            </p:nvGrpSpPr>
            <p:grpSpPr bwMode="auto">
              <a:xfrm>
                <a:off x="887701" y="1143543"/>
                <a:ext cx="1838325" cy="1789112"/>
                <a:chOff x="1770" y="1547"/>
                <a:chExt cx="1158" cy="1127"/>
              </a:xfrm>
            </p:grpSpPr>
            <p:grpSp>
              <p:nvGrpSpPr>
                <p:cNvPr id="24" name="Group 3"/>
                <p:cNvGrpSpPr>
                  <a:grpSpLocks/>
                </p:cNvGrpSpPr>
                <p:nvPr/>
              </p:nvGrpSpPr>
              <p:grpSpPr bwMode="auto">
                <a:xfrm>
                  <a:off x="1770" y="1547"/>
                  <a:ext cx="1158" cy="1127"/>
                  <a:chOff x="1770" y="1547"/>
                  <a:chExt cx="1158" cy="1127"/>
                </a:xfrm>
              </p:grpSpPr>
              <p:grpSp>
                <p:nvGrpSpPr>
                  <p:cNvPr id="2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945" y="1704"/>
                    <a:ext cx="816" cy="816"/>
                    <a:chOff x="288" y="1752"/>
                    <a:chExt cx="816" cy="816"/>
                  </a:xfrm>
                </p:grpSpPr>
                <p:sp>
                  <p:nvSpPr>
                    <p:cNvPr id="35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752"/>
                      <a:ext cx="816" cy="81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87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235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257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154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770" y="2016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1549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96" y="217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57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819" y="190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056" cy="105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557947" y="1778597"/>
                <a:ext cx="498154" cy="4512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Group 62"/>
          <p:cNvGrpSpPr/>
          <p:nvPr/>
        </p:nvGrpSpPr>
        <p:grpSpPr>
          <a:xfrm>
            <a:off x="9656404" y="2512629"/>
            <a:ext cx="1838325" cy="1789112"/>
            <a:chOff x="5886431" y="1178376"/>
            <a:chExt cx="1838325" cy="1789112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5886431" y="1178376"/>
              <a:ext cx="1838325" cy="1789112"/>
              <a:chOff x="1770" y="1547"/>
              <a:chExt cx="1158" cy="1127"/>
            </a:xfrm>
          </p:grpSpPr>
          <p:grpSp>
            <p:nvGrpSpPr>
              <p:cNvPr id="42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44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5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561279" y="1846713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Right Arrow 63"/>
          <p:cNvSpPr/>
          <p:nvPr/>
        </p:nvSpPr>
        <p:spPr>
          <a:xfrm>
            <a:off x="8653631" y="3261889"/>
            <a:ext cx="814251" cy="319923"/>
          </a:xfrm>
          <a:prstGeom prst="rightArrow">
            <a:avLst>
              <a:gd name="adj1" fmla="val 50000"/>
              <a:gd name="adj2" fmla="val 47748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9879457" y="4798838"/>
            <a:ext cx="2125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: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2,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124980" y="5663799"/>
            <a:ext cx="86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071246" y="5663799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178143" y="5663799"/>
            <a:ext cx="117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55273" y="5663799"/>
            <a:ext cx="5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e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324741" y="5663799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482771" y="4788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 </a:t>
            </a:r>
            <a:r>
              <a:rPr lang="bn-IN" sz="4400" dirty="0">
                <a:latin typeface="Agency FB" panose="020B0503020202020204" pitchFamily="34" charset="0"/>
              </a:rPr>
              <a:t>( </a:t>
            </a:r>
            <a:r>
              <a:rPr lang="en-US" sz="4400" dirty="0">
                <a:latin typeface="Agency FB" panose="020B0503020202020204" pitchFamily="34" charset="0"/>
              </a:rPr>
              <a:t>Cations </a:t>
            </a:r>
            <a:r>
              <a:rPr lang="bn-IN" sz="4400" dirty="0">
                <a:latin typeface="Agency FB" panose="020B0503020202020204" pitchFamily="34" charset="0"/>
              </a:rPr>
              <a:t>)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ধনাত্বক চার্জ যুক্ত আয়নকে ক্যাটায়ন বলে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latin typeface="Agency FB" panose="020B0503020202020204" pitchFamily="34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9" y="462781"/>
            <a:ext cx="871684" cy="59380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90" y="1295399"/>
            <a:ext cx="981541" cy="5105401"/>
          </a:xfrm>
          <a:prstGeom prst="rect">
            <a:avLst/>
          </a:prstGeom>
        </p:spPr>
      </p:pic>
      <p:sp>
        <p:nvSpPr>
          <p:cNvPr id="65" name="Oval 64"/>
          <p:cNvSpPr/>
          <p:nvPr/>
        </p:nvSpPr>
        <p:spPr>
          <a:xfrm>
            <a:off x="711230" y="2217689"/>
            <a:ext cx="713124" cy="7346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l="49731" t="14002" r="41878"/>
          <a:stretch/>
        </p:blipFill>
        <p:spPr>
          <a:xfrm>
            <a:off x="2590800" y="1295399"/>
            <a:ext cx="968991" cy="510752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9363" y="462781"/>
            <a:ext cx="883997" cy="59380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90070" y="3214859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r>
              <a:rPr lang="en-US" baseline="30000" dirty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184543" y="3286297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7113"/>
              </p:ext>
            </p:extLst>
          </p:nvPr>
        </p:nvGraphicFramePr>
        <p:xfrm>
          <a:off x="609600" y="4707274"/>
          <a:ext cx="5464381" cy="1068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8469">
                  <a:extLst>
                    <a:ext uri="{9D8B030D-6E8A-4147-A177-3AD203B41FA5}">
                      <a16:colId xmlns:a16="http://schemas.microsoft.com/office/drawing/2014/main" val="3534644349"/>
                    </a:ext>
                  </a:extLst>
                </a:gridCol>
                <a:gridCol w="4125912">
                  <a:extLst>
                    <a:ext uri="{9D8B030D-6E8A-4147-A177-3AD203B41FA5}">
                      <a16:colId xmlns:a16="http://schemas.microsoft.com/office/drawing/2014/main" val="3326969370"/>
                    </a:ext>
                  </a:extLst>
                </a:gridCol>
              </a:tblGrid>
              <a:tr h="1068563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en-US" sz="54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 smtClean="0">
                          <a:latin typeface="Agency FB" panose="020B0503020202020204" pitchFamily="34" charset="0"/>
                        </a:rPr>
                        <a:t>  1s</a:t>
                      </a:r>
                      <a:r>
                        <a:rPr lang="en-US" sz="44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44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44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44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44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44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44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44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06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64" grpId="0" animBg="1"/>
      <p:bldP spid="100" grpId="0"/>
      <p:bldP spid="102" grpId="0"/>
      <p:bldP spid="116" grpId="0"/>
      <p:bldP spid="117" grpId="0"/>
      <p:bldP spid="118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682999" y="4438084"/>
            <a:ext cx="508001" cy="5803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20728" y="2519946"/>
            <a:ext cx="508001" cy="5803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69029" y="316915"/>
            <a:ext cx="2653941" cy="1025456"/>
            <a:chOff x="1279419" y="725739"/>
            <a:chExt cx="2653941" cy="1025456"/>
          </a:xfrm>
        </p:grpSpPr>
        <p:sp>
          <p:nvSpPr>
            <p:cNvPr id="72" name="Rectangle 71"/>
            <p:cNvSpPr/>
            <p:nvPr/>
          </p:nvSpPr>
          <p:spPr>
            <a:xfrm>
              <a:off x="1517846" y="893100"/>
              <a:ext cx="20425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1279419" y="725739"/>
              <a:ext cx="2653941" cy="1025456"/>
            </a:xfrm>
            <a:prstGeom prst="cloudCallout">
              <a:avLst>
                <a:gd name="adj1" fmla="val 29885"/>
                <a:gd name="adj2" fmla="val 13913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57986" y="1527929"/>
            <a:ext cx="9014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a) O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2-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	b)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3-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		c)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Ca 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2+	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d)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Cl </a:t>
            </a:r>
            <a:r>
              <a:rPr lang="en-US" sz="3200" b="1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en-US" sz="3200" b="1" baseline="300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02.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Na 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মৌলটি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বিন্যাস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b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Ne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Ar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938238" y="3297644"/>
            <a:ext cx="996930" cy="2922059"/>
            <a:chOff x="6300971" y="3972286"/>
            <a:chExt cx="687725" cy="2081663"/>
          </a:xfrm>
        </p:grpSpPr>
        <p:sp>
          <p:nvSpPr>
            <p:cNvPr id="9" name="Freeform 8"/>
            <p:cNvSpPr/>
            <p:nvPr/>
          </p:nvSpPr>
          <p:spPr>
            <a:xfrm>
              <a:off x="6501866" y="3972286"/>
              <a:ext cx="283471" cy="354955"/>
            </a:xfrm>
            <a:custGeom>
              <a:avLst/>
              <a:gdLst/>
              <a:ahLst/>
              <a:cxnLst/>
              <a:rect l="l" t="t" r="r" b="b"/>
              <a:pathLst>
                <a:path w="283471" h="354955">
                  <a:moveTo>
                    <a:pt x="141735" y="0"/>
                  </a:moveTo>
                  <a:cubicBezTo>
                    <a:pt x="180353" y="0"/>
                    <a:pt x="213630" y="16638"/>
                    <a:pt x="241566" y="49915"/>
                  </a:cubicBezTo>
                  <a:cubicBezTo>
                    <a:pt x="269502" y="83192"/>
                    <a:pt x="283471" y="123248"/>
                    <a:pt x="283471" y="170082"/>
                  </a:cubicBezTo>
                  <a:cubicBezTo>
                    <a:pt x="283471" y="217738"/>
                    <a:pt x="269502" y="260465"/>
                    <a:pt x="241566" y="298261"/>
                  </a:cubicBezTo>
                  <a:cubicBezTo>
                    <a:pt x="213630" y="336057"/>
                    <a:pt x="180353" y="354955"/>
                    <a:pt x="141735" y="354955"/>
                  </a:cubicBezTo>
                  <a:cubicBezTo>
                    <a:pt x="103117" y="354955"/>
                    <a:pt x="69840" y="336057"/>
                    <a:pt x="41904" y="298261"/>
                  </a:cubicBezTo>
                  <a:cubicBezTo>
                    <a:pt x="13968" y="260465"/>
                    <a:pt x="0" y="217738"/>
                    <a:pt x="0" y="170082"/>
                  </a:cubicBezTo>
                  <a:cubicBezTo>
                    <a:pt x="0" y="123248"/>
                    <a:pt x="13762" y="83192"/>
                    <a:pt x="41288" y="49915"/>
                  </a:cubicBezTo>
                  <a:cubicBezTo>
                    <a:pt x="68813" y="16638"/>
                    <a:pt x="102296" y="0"/>
                    <a:pt x="14173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00971" y="4344496"/>
              <a:ext cx="687725" cy="1709453"/>
            </a:xfrm>
            <a:custGeom>
              <a:avLst/>
              <a:gdLst/>
              <a:ahLst/>
              <a:cxnLst/>
              <a:rect l="l" t="t" r="r" b="b"/>
              <a:pathLst>
                <a:path w="687725" h="1709453">
                  <a:moveTo>
                    <a:pt x="178710" y="0"/>
                  </a:moveTo>
                  <a:lnTo>
                    <a:pt x="510248" y="0"/>
                  </a:lnTo>
                  <a:cubicBezTo>
                    <a:pt x="628566" y="0"/>
                    <a:pt x="687725" y="53407"/>
                    <a:pt x="687725" y="160222"/>
                  </a:cubicBezTo>
                  <a:lnTo>
                    <a:pt x="687725" y="817136"/>
                  </a:lnTo>
                  <a:cubicBezTo>
                    <a:pt x="687725" y="873830"/>
                    <a:pt x="665951" y="902177"/>
                    <a:pt x="622404" y="902177"/>
                  </a:cubicBezTo>
                  <a:cubicBezTo>
                    <a:pt x="578856" y="902177"/>
                    <a:pt x="557082" y="873830"/>
                    <a:pt x="557082" y="817136"/>
                  </a:cubicBezTo>
                  <a:lnTo>
                    <a:pt x="557082" y="244031"/>
                  </a:lnTo>
                  <a:lnTo>
                    <a:pt x="525037" y="244031"/>
                  </a:lnTo>
                  <a:lnTo>
                    <a:pt x="525037" y="1624412"/>
                  </a:lnTo>
                  <a:cubicBezTo>
                    <a:pt x="525037" y="1681106"/>
                    <a:pt x="498334" y="1709453"/>
                    <a:pt x="444926" y="1709453"/>
                  </a:cubicBezTo>
                  <a:cubicBezTo>
                    <a:pt x="391519" y="1709453"/>
                    <a:pt x="364815" y="1681106"/>
                    <a:pt x="364815" y="1624412"/>
                  </a:cubicBezTo>
                  <a:lnTo>
                    <a:pt x="364815" y="807276"/>
                  </a:lnTo>
                  <a:lnTo>
                    <a:pt x="322910" y="807276"/>
                  </a:lnTo>
                  <a:lnTo>
                    <a:pt x="322910" y="1624412"/>
                  </a:lnTo>
                  <a:cubicBezTo>
                    <a:pt x="322910" y="1681106"/>
                    <a:pt x="296207" y="1709453"/>
                    <a:pt x="242799" y="1709453"/>
                  </a:cubicBezTo>
                  <a:cubicBezTo>
                    <a:pt x="189391" y="1709453"/>
                    <a:pt x="162687" y="1681106"/>
                    <a:pt x="162687" y="1624412"/>
                  </a:cubicBezTo>
                  <a:lnTo>
                    <a:pt x="162687" y="244031"/>
                  </a:lnTo>
                  <a:lnTo>
                    <a:pt x="130643" y="244031"/>
                  </a:lnTo>
                  <a:lnTo>
                    <a:pt x="130643" y="817136"/>
                  </a:lnTo>
                  <a:cubicBezTo>
                    <a:pt x="130643" y="873830"/>
                    <a:pt x="108869" y="902177"/>
                    <a:pt x="65321" y="902177"/>
                  </a:cubicBezTo>
                  <a:cubicBezTo>
                    <a:pt x="21774" y="902177"/>
                    <a:pt x="0" y="873830"/>
                    <a:pt x="0" y="817136"/>
                  </a:cubicBezTo>
                  <a:lnTo>
                    <a:pt x="0" y="160222"/>
                  </a:lnTo>
                  <a:cubicBezTo>
                    <a:pt x="0" y="53407"/>
                    <a:pt x="59570" y="0"/>
                    <a:pt x="17871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79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1000" y="485633"/>
            <a:ext cx="738685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48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অ্যানা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 </a:t>
            </a:r>
            <a:r>
              <a:rPr lang="bn-IN" sz="4800" dirty="0">
                <a:latin typeface="Agency FB" panose="020B0503020202020204" pitchFamily="34" charset="0"/>
              </a:rPr>
              <a:t>( </a:t>
            </a:r>
            <a:r>
              <a:rPr lang="en-US" sz="4800" dirty="0">
                <a:latin typeface="Agency FB" panose="020B0503020202020204" pitchFamily="34" charset="0"/>
              </a:rPr>
              <a:t>Anions</a:t>
            </a:r>
            <a:r>
              <a:rPr lang="bn-IN" sz="4800" dirty="0">
                <a:latin typeface="Agency FB" panose="020B0503020202020204" pitchFamily="34" charset="0"/>
              </a:rPr>
              <a:t> )</a:t>
            </a:r>
            <a:endParaRPr lang="en-US" sz="4800" dirty="0">
              <a:latin typeface="Agency FB" panose="020B0503020202020204" pitchFamily="34" charset="0"/>
            </a:endParaRPr>
          </a:p>
          <a:p>
            <a:pPr algn="r"/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ঋণাত্বক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চার্জ যুক্ত আয়নকে </a:t>
            </a:r>
            <a:r>
              <a:rPr lang="bn-IN" sz="40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অ্যানা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য়ন বলে।</a:t>
            </a:r>
            <a:endParaRPr lang="bn-IN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463313"/>
              </p:ext>
            </p:extLst>
          </p:nvPr>
        </p:nvGraphicFramePr>
        <p:xfrm>
          <a:off x="6116472" y="3840480"/>
          <a:ext cx="54864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3670">
                  <a:extLst>
                    <a:ext uri="{9D8B030D-6E8A-4147-A177-3AD203B41FA5}">
                      <a16:colId xmlns:a16="http://schemas.microsoft.com/office/drawing/2014/main" val="3275582582"/>
                    </a:ext>
                  </a:extLst>
                </a:gridCol>
                <a:gridCol w="4452730">
                  <a:extLst>
                    <a:ext uri="{9D8B030D-6E8A-4147-A177-3AD203B41FA5}">
                      <a16:colId xmlns:a16="http://schemas.microsoft.com/office/drawing/2014/main" val="648835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7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05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en-US" sz="360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endParaRPr lang="en-US" sz="3600" dirty="0" smtClean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4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2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9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F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5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53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3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2540" y="328659"/>
            <a:ext cx="38234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540" y="3538478"/>
            <a:ext cx="104564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সর্ববহিস্থ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পরমাণুই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সর্ববহিস্থ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633" y="2667281"/>
            <a:ext cx="64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6389" y="2667281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6940" y="2667281"/>
            <a:ext cx="987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O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2-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9605" y="2667281"/>
            <a:ext cx="83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2e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34387" y="2667281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7503" y="1928773"/>
            <a:ext cx="134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O: 2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,6 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1368" y="1197102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Ne: 2, 8 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1" y="457200"/>
            <a:ext cx="1066799" cy="594069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410494"/>
              </p:ext>
            </p:extLst>
          </p:nvPr>
        </p:nvGraphicFramePr>
        <p:xfrm>
          <a:off x="6429821" y="1098100"/>
          <a:ext cx="4032251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5862">
                  <a:extLst>
                    <a:ext uri="{9D8B030D-6E8A-4147-A177-3AD203B41FA5}">
                      <a16:colId xmlns:a16="http://schemas.microsoft.com/office/drawing/2014/main" val="3275582582"/>
                    </a:ext>
                  </a:extLst>
                </a:gridCol>
                <a:gridCol w="3056389">
                  <a:extLst>
                    <a:ext uri="{9D8B030D-6E8A-4147-A177-3AD203B41FA5}">
                      <a16:colId xmlns:a16="http://schemas.microsoft.com/office/drawing/2014/main" val="648835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</a:t>
                      </a:r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</a:t>
                      </a:r>
                      <a:endParaRPr lang="en-US" sz="4000" dirty="0" smtClean="0">
                        <a:solidFill>
                          <a:schemeClr val="bg1"/>
                        </a:solidFill>
                        <a:latin typeface="Agency FB" panose="020B050302020202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4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023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0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7973" y="5563255"/>
            <a:ext cx="5486400" cy="837545"/>
          </a:xfrm>
          <a:prstGeom prst="rect">
            <a:avLst/>
          </a:prstGeom>
          <a:solidFill>
            <a:srgbClr val="66FF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6413" y="4874680"/>
            <a:ext cx="2562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Cl: 2, 8,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7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126860" y="3244733"/>
            <a:ext cx="687659" cy="39846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4282024" y="4916269"/>
            <a:ext cx="1890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Cl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  </a:t>
            </a:r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: 2, 8, 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8 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334449" y="5678269"/>
            <a:ext cx="929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Cl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261468" y="5678269"/>
            <a:ext cx="449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566413" y="5678269"/>
            <a:ext cx="1060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Cl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2943576" y="5678269"/>
            <a:ext cx="608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e</a:t>
            </a:r>
            <a:r>
              <a:rPr lang="en-US" sz="3600" baseline="30000" dirty="0">
                <a:latin typeface="Agency FB" panose="020B0503020202020204" pitchFamily="34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779513" y="5678269"/>
            <a:ext cx="591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gency FB" panose="020B0503020202020204" pitchFamily="34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4035" y="2407129"/>
            <a:ext cx="2173532" cy="2105369"/>
            <a:chOff x="770709" y="1012321"/>
            <a:chExt cx="2173532" cy="2105369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770709" y="1012321"/>
              <a:ext cx="2173532" cy="21053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1135802" y="1145760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39953" y="1169669"/>
              <a:ext cx="1838325" cy="1789112"/>
              <a:chOff x="887701" y="1143543"/>
              <a:chExt cx="1838325" cy="1789112"/>
            </a:xfrm>
          </p:grpSpPr>
          <p:grpSp>
            <p:nvGrpSpPr>
              <p:cNvPr id="23" name="Group 2"/>
              <p:cNvGrpSpPr>
                <a:grpSpLocks/>
              </p:cNvGrpSpPr>
              <p:nvPr/>
            </p:nvGrpSpPr>
            <p:grpSpPr bwMode="auto">
              <a:xfrm>
                <a:off x="887701" y="1143543"/>
                <a:ext cx="1838325" cy="1789112"/>
                <a:chOff x="1770" y="1547"/>
                <a:chExt cx="1158" cy="1127"/>
              </a:xfrm>
            </p:grpSpPr>
            <p:grpSp>
              <p:nvGrpSpPr>
                <p:cNvPr id="24" name="Group 3"/>
                <p:cNvGrpSpPr>
                  <a:grpSpLocks/>
                </p:cNvGrpSpPr>
                <p:nvPr/>
              </p:nvGrpSpPr>
              <p:grpSpPr bwMode="auto">
                <a:xfrm>
                  <a:off x="1770" y="1547"/>
                  <a:ext cx="1158" cy="1127"/>
                  <a:chOff x="1770" y="1547"/>
                  <a:chExt cx="1158" cy="1127"/>
                </a:xfrm>
              </p:grpSpPr>
              <p:grpSp>
                <p:nvGrpSpPr>
                  <p:cNvPr id="2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945" y="1704"/>
                    <a:ext cx="816" cy="816"/>
                    <a:chOff x="288" y="1752"/>
                    <a:chExt cx="816" cy="816"/>
                  </a:xfrm>
                </p:grpSpPr>
                <p:sp>
                  <p:nvSpPr>
                    <p:cNvPr id="35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752"/>
                      <a:ext cx="816" cy="81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87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235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257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154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770" y="2016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1549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96" y="217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57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819" y="190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056" cy="105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557947" y="1778597"/>
                <a:ext cx="498154" cy="4512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1036827" y="2757560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2511817" y="2746775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973416" y="1267944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2650642" y="1353466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2513912" y="1203019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4"/>
            <p:cNvSpPr>
              <a:spLocks noChangeArrowheads="1"/>
            </p:cNvSpPr>
            <p:nvPr/>
          </p:nvSpPr>
          <p:spPr bwMode="auto">
            <a:xfrm>
              <a:off x="2650642" y="2584702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61543" y="2372493"/>
            <a:ext cx="1970513" cy="2105369"/>
            <a:chOff x="5846139" y="891170"/>
            <a:chExt cx="2235744" cy="2105369"/>
          </a:xfrm>
        </p:grpSpPr>
        <p:grpSp>
          <p:nvGrpSpPr>
            <p:cNvPr id="68" name="Group 67"/>
            <p:cNvGrpSpPr/>
            <p:nvPr/>
          </p:nvGrpSpPr>
          <p:grpSpPr>
            <a:xfrm>
              <a:off x="5846139" y="891170"/>
              <a:ext cx="2235744" cy="2105369"/>
              <a:chOff x="770709" y="1012321"/>
              <a:chExt cx="2173532" cy="2105369"/>
            </a:xfrm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770709" y="1012321"/>
                <a:ext cx="2173532" cy="210536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4"/>
              <p:cNvSpPr>
                <a:spLocks noChangeArrowheads="1"/>
              </p:cNvSpPr>
              <p:nvPr/>
            </p:nvSpPr>
            <p:spPr bwMode="auto">
              <a:xfrm>
                <a:off x="1135802" y="1145760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39953" y="1169669"/>
                <a:ext cx="1838325" cy="1789112"/>
                <a:chOff x="887701" y="1143543"/>
                <a:chExt cx="1838325" cy="1789112"/>
              </a:xfrm>
            </p:grpSpPr>
            <p:grpSp>
              <p:nvGrpSpPr>
                <p:cNvPr id="78" name="Group 2"/>
                <p:cNvGrpSpPr>
                  <a:grpSpLocks/>
                </p:cNvGrpSpPr>
                <p:nvPr/>
              </p:nvGrpSpPr>
              <p:grpSpPr bwMode="auto">
                <a:xfrm>
                  <a:off x="887701" y="1143543"/>
                  <a:ext cx="1838325" cy="1789112"/>
                  <a:chOff x="1770" y="1547"/>
                  <a:chExt cx="1158" cy="1127"/>
                </a:xfrm>
              </p:grpSpPr>
              <p:grpSp>
                <p:nvGrpSpPr>
                  <p:cNvPr id="80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770" y="1547"/>
                    <a:ext cx="1158" cy="1127"/>
                    <a:chOff x="1770" y="1547"/>
                    <a:chExt cx="1158" cy="1127"/>
                  </a:xfrm>
                </p:grpSpPr>
                <p:grpSp>
                  <p:nvGrpSpPr>
                    <p:cNvPr id="82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45" y="1704"/>
                      <a:ext cx="816" cy="816"/>
                      <a:chOff x="288" y="1752"/>
                      <a:chExt cx="816" cy="816"/>
                    </a:xfrm>
                  </p:grpSpPr>
                  <p:sp>
                    <p:nvSpPr>
                      <p:cNvPr id="91" name="Oval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1752"/>
                        <a:ext cx="816" cy="816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Oval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87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" y="23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3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2578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0" y="1547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0" y="2016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2064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3" y="1549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6" y="2171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2" y="2575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9" y="1901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1056" cy="105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Oval 6"/>
                <p:cNvSpPr>
                  <a:spLocks noChangeArrowheads="1"/>
                </p:cNvSpPr>
                <p:nvPr/>
              </p:nvSpPr>
              <p:spPr bwMode="auto">
                <a:xfrm>
                  <a:off x="1557947" y="1778597"/>
                  <a:ext cx="498154" cy="4512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Oval 14"/>
              <p:cNvSpPr>
                <a:spLocks noChangeArrowheads="1"/>
              </p:cNvSpPr>
              <p:nvPr/>
            </p:nvSpPr>
            <p:spPr bwMode="auto">
              <a:xfrm>
                <a:off x="1036827" y="2757560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1208640" y="2880277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973416" y="1267944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auto">
              <a:xfrm>
                <a:off x="2650642" y="1353466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4"/>
              <p:cNvSpPr>
                <a:spLocks noChangeArrowheads="1"/>
              </p:cNvSpPr>
              <p:nvPr/>
            </p:nvSpPr>
            <p:spPr bwMode="auto">
              <a:xfrm>
                <a:off x="2513912" y="1203019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4"/>
              <p:cNvSpPr>
                <a:spLocks noChangeArrowheads="1"/>
              </p:cNvSpPr>
              <p:nvPr/>
            </p:nvSpPr>
            <p:spPr bwMode="auto">
              <a:xfrm>
                <a:off x="2637942" y="2623891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Oval 14"/>
            <p:cNvSpPr>
              <a:spLocks noChangeArrowheads="1"/>
            </p:cNvSpPr>
            <p:nvPr/>
          </p:nvSpPr>
          <p:spPr bwMode="auto">
            <a:xfrm>
              <a:off x="7618768" y="2655140"/>
              <a:ext cx="150068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570037" y="279705"/>
            <a:ext cx="55674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অ্যানা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য়ন </a:t>
            </a:r>
            <a:r>
              <a:rPr lang="bn-IN" sz="4400" dirty="0">
                <a:latin typeface="Agency FB" panose="020B0503020202020204" pitchFamily="34" charset="0"/>
              </a:rPr>
              <a:t>( </a:t>
            </a:r>
            <a:r>
              <a:rPr lang="en-US" sz="4400" dirty="0">
                <a:latin typeface="Agency FB" panose="020B0503020202020204" pitchFamily="34" charset="0"/>
              </a:rPr>
              <a:t>Anions</a:t>
            </a:r>
            <a:r>
              <a:rPr lang="bn-IN" sz="4400" dirty="0">
                <a:latin typeface="Agency FB" panose="020B0503020202020204" pitchFamily="34" charset="0"/>
              </a:rPr>
              <a:t> )</a:t>
            </a:r>
            <a:endParaRPr lang="en-US" sz="4400" dirty="0">
              <a:latin typeface="Agency FB" panose="020B0503020202020204" pitchFamily="34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ঋণাত্বক চার্জ যুক্ত আয়নকে </a:t>
            </a:r>
            <a:r>
              <a:rPr lang="bn-IN" sz="3200" dirty="0">
                <a:latin typeface="Agency FB" panose="020B0503020202020204" pitchFamily="34" charset="0"/>
                <a:cs typeface="NikoshBAN" panose="02000000000000000000" pitchFamily="2" charset="0"/>
              </a:rPr>
              <a:t>অ্যানা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য়ন বলে।</a:t>
            </a:r>
            <a:endParaRPr lang="bn-IN" sz="3200" dirty="0">
              <a:latin typeface="Agency FB" panose="020B0503020202020204" pitchFamily="34" charset="0"/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03" y="462781"/>
            <a:ext cx="883997" cy="593801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/>
          <a:srcRect l="57910" t="14002" r="33699"/>
          <a:stretch/>
        </p:blipFill>
        <p:spPr>
          <a:xfrm>
            <a:off x="7565408" y="1240519"/>
            <a:ext cx="968992" cy="5160281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3"/>
          <a:srcRect l="74276" t="13960" r="17215"/>
          <a:stretch/>
        </p:blipFill>
        <p:spPr>
          <a:xfrm>
            <a:off x="9640423" y="1237934"/>
            <a:ext cx="982640" cy="516286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3"/>
          <a:srcRect l="66337" t="13963" r="25390"/>
          <a:stretch/>
        </p:blipFill>
        <p:spPr>
          <a:xfrm>
            <a:off x="8609740" y="1238142"/>
            <a:ext cx="955343" cy="516265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88711"/>
              </p:ext>
            </p:extLst>
          </p:nvPr>
        </p:nvGraphicFramePr>
        <p:xfrm>
          <a:off x="6553200" y="4874680"/>
          <a:ext cx="5029199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0400">
                  <a:extLst>
                    <a:ext uri="{9D8B030D-6E8A-4147-A177-3AD203B41FA5}">
                      <a16:colId xmlns:a16="http://schemas.microsoft.com/office/drawing/2014/main" val="4082672828"/>
                    </a:ext>
                  </a:extLst>
                </a:gridCol>
                <a:gridCol w="4078799">
                  <a:extLst>
                    <a:ext uri="{9D8B030D-6E8A-4147-A177-3AD203B41FA5}">
                      <a16:colId xmlns:a16="http://schemas.microsoft.com/office/drawing/2014/main" val="893554101"/>
                    </a:ext>
                  </a:extLst>
                </a:gridCol>
              </a:tblGrid>
              <a:tr h="91652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17</a:t>
                      </a:r>
                      <a:r>
                        <a:rPr lang="en-US" sz="6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Cl</a:t>
                      </a: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4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4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4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4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4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4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4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4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5</a:t>
                      </a:r>
                      <a:endParaRPr lang="en-US" sz="4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40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11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64" grpId="0" animBg="1"/>
      <p:bldP spid="100" grpId="0"/>
      <p:bldP spid="102" grpId="0"/>
      <p:bldP spid="116" grpId="0"/>
      <p:bldP spid="117" grpId="0"/>
      <p:bldP spid="118" grpId="0"/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682999" y="4438084"/>
            <a:ext cx="508001" cy="5803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828800" y="2519946"/>
            <a:ext cx="508001" cy="58037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769029" y="316915"/>
            <a:ext cx="2653941" cy="1025456"/>
            <a:chOff x="1279419" y="725739"/>
            <a:chExt cx="2653941" cy="1025456"/>
          </a:xfrm>
        </p:grpSpPr>
        <p:sp>
          <p:nvSpPr>
            <p:cNvPr id="72" name="Rectangle 71"/>
            <p:cNvSpPr/>
            <p:nvPr/>
          </p:nvSpPr>
          <p:spPr>
            <a:xfrm>
              <a:off x="1517846" y="893100"/>
              <a:ext cx="20425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Cloud Callout 12"/>
            <p:cNvSpPr/>
            <p:nvPr/>
          </p:nvSpPr>
          <p:spPr>
            <a:xfrm>
              <a:off x="1279419" y="725739"/>
              <a:ext cx="2653941" cy="1025456"/>
            </a:xfrm>
            <a:prstGeom prst="cloudCallout">
              <a:avLst>
                <a:gd name="adj1" fmla="val 29885"/>
                <a:gd name="adj2" fmla="val 139130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5999" y="1509732"/>
            <a:ext cx="901430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a) O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2-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	b)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Na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+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		c)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Ca 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2+	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d)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Mg </a:t>
            </a:r>
            <a:r>
              <a:rPr lang="en-US" sz="3200" baseline="300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2+</a:t>
            </a:r>
            <a:endParaRPr lang="en-US" sz="3200" baseline="30000" dirty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02.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F 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মৌলটি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নিষ্ক্রিয়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মৌলের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ইলেক্ট্রন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বিন্যাস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?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He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b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Ne	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c</a:t>
            </a:r>
            <a:r>
              <a:rPr lang="en-US" sz="3200" dirty="0">
                <a:latin typeface="Agency FB" panose="020B0503020202020204" pitchFamily="34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Ar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596914" y="0"/>
            <a:ext cx="609600" cy="6858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739086" y="2878486"/>
            <a:ext cx="996930" cy="2922059"/>
            <a:chOff x="6300971" y="3972286"/>
            <a:chExt cx="687725" cy="2081663"/>
          </a:xfrm>
        </p:grpSpPr>
        <p:sp>
          <p:nvSpPr>
            <p:cNvPr id="9" name="Freeform 8"/>
            <p:cNvSpPr/>
            <p:nvPr/>
          </p:nvSpPr>
          <p:spPr>
            <a:xfrm>
              <a:off x="6501866" y="3972286"/>
              <a:ext cx="283471" cy="354955"/>
            </a:xfrm>
            <a:custGeom>
              <a:avLst/>
              <a:gdLst/>
              <a:ahLst/>
              <a:cxnLst/>
              <a:rect l="l" t="t" r="r" b="b"/>
              <a:pathLst>
                <a:path w="283471" h="354955">
                  <a:moveTo>
                    <a:pt x="141735" y="0"/>
                  </a:moveTo>
                  <a:cubicBezTo>
                    <a:pt x="180353" y="0"/>
                    <a:pt x="213630" y="16638"/>
                    <a:pt x="241566" y="49915"/>
                  </a:cubicBezTo>
                  <a:cubicBezTo>
                    <a:pt x="269502" y="83192"/>
                    <a:pt x="283471" y="123248"/>
                    <a:pt x="283471" y="170082"/>
                  </a:cubicBezTo>
                  <a:cubicBezTo>
                    <a:pt x="283471" y="217738"/>
                    <a:pt x="269502" y="260465"/>
                    <a:pt x="241566" y="298261"/>
                  </a:cubicBezTo>
                  <a:cubicBezTo>
                    <a:pt x="213630" y="336057"/>
                    <a:pt x="180353" y="354955"/>
                    <a:pt x="141735" y="354955"/>
                  </a:cubicBezTo>
                  <a:cubicBezTo>
                    <a:pt x="103117" y="354955"/>
                    <a:pt x="69840" y="336057"/>
                    <a:pt x="41904" y="298261"/>
                  </a:cubicBezTo>
                  <a:cubicBezTo>
                    <a:pt x="13968" y="260465"/>
                    <a:pt x="0" y="217738"/>
                    <a:pt x="0" y="170082"/>
                  </a:cubicBezTo>
                  <a:cubicBezTo>
                    <a:pt x="0" y="123248"/>
                    <a:pt x="13762" y="83192"/>
                    <a:pt x="41288" y="49915"/>
                  </a:cubicBezTo>
                  <a:cubicBezTo>
                    <a:pt x="68813" y="16638"/>
                    <a:pt x="102296" y="0"/>
                    <a:pt x="14173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300971" y="4344496"/>
              <a:ext cx="687725" cy="1709453"/>
            </a:xfrm>
            <a:custGeom>
              <a:avLst/>
              <a:gdLst/>
              <a:ahLst/>
              <a:cxnLst/>
              <a:rect l="l" t="t" r="r" b="b"/>
              <a:pathLst>
                <a:path w="687725" h="1709453">
                  <a:moveTo>
                    <a:pt x="178710" y="0"/>
                  </a:moveTo>
                  <a:lnTo>
                    <a:pt x="510248" y="0"/>
                  </a:lnTo>
                  <a:cubicBezTo>
                    <a:pt x="628566" y="0"/>
                    <a:pt x="687725" y="53407"/>
                    <a:pt x="687725" y="160222"/>
                  </a:cubicBezTo>
                  <a:lnTo>
                    <a:pt x="687725" y="817136"/>
                  </a:lnTo>
                  <a:cubicBezTo>
                    <a:pt x="687725" y="873830"/>
                    <a:pt x="665951" y="902177"/>
                    <a:pt x="622404" y="902177"/>
                  </a:cubicBezTo>
                  <a:cubicBezTo>
                    <a:pt x="578856" y="902177"/>
                    <a:pt x="557082" y="873830"/>
                    <a:pt x="557082" y="817136"/>
                  </a:cubicBezTo>
                  <a:lnTo>
                    <a:pt x="557082" y="244031"/>
                  </a:lnTo>
                  <a:lnTo>
                    <a:pt x="525037" y="244031"/>
                  </a:lnTo>
                  <a:lnTo>
                    <a:pt x="525037" y="1624412"/>
                  </a:lnTo>
                  <a:cubicBezTo>
                    <a:pt x="525037" y="1681106"/>
                    <a:pt x="498334" y="1709453"/>
                    <a:pt x="444926" y="1709453"/>
                  </a:cubicBezTo>
                  <a:cubicBezTo>
                    <a:pt x="391519" y="1709453"/>
                    <a:pt x="364815" y="1681106"/>
                    <a:pt x="364815" y="1624412"/>
                  </a:cubicBezTo>
                  <a:lnTo>
                    <a:pt x="364815" y="807276"/>
                  </a:lnTo>
                  <a:lnTo>
                    <a:pt x="322910" y="807276"/>
                  </a:lnTo>
                  <a:lnTo>
                    <a:pt x="322910" y="1624412"/>
                  </a:lnTo>
                  <a:cubicBezTo>
                    <a:pt x="322910" y="1681106"/>
                    <a:pt x="296207" y="1709453"/>
                    <a:pt x="242799" y="1709453"/>
                  </a:cubicBezTo>
                  <a:cubicBezTo>
                    <a:pt x="189391" y="1709453"/>
                    <a:pt x="162687" y="1681106"/>
                    <a:pt x="162687" y="1624412"/>
                  </a:cubicBezTo>
                  <a:lnTo>
                    <a:pt x="162687" y="244031"/>
                  </a:lnTo>
                  <a:lnTo>
                    <a:pt x="130643" y="244031"/>
                  </a:lnTo>
                  <a:lnTo>
                    <a:pt x="130643" y="817136"/>
                  </a:lnTo>
                  <a:cubicBezTo>
                    <a:pt x="130643" y="873830"/>
                    <a:pt x="108869" y="902177"/>
                    <a:pt x="65321" y="902177"/>
                  </a:cubicBezTo>
                  <a:cubicBezTo>
                    <a:pt x="21774" y="902177"/>
                    <a:pt x="0" y="873830"/>
                    <a:pt x="0" y="817136"/>
                  </a:cubicBezTo>
                  <a:lnTo>
                    <a:pt x="0" y="160222"/>
                  </a:lnTo>
                  <a:cubicBezTo>
                    <a:pt x="0" y="53407"/>
                    <a:pt x="59570" y="0"/>
                    <a:pt x="17871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56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421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096436" y="2415655"/>
            <a:ext cx="2233618" cy="3527140"/>
            <a:chOff x="7958033" y="3671827"/>
            <a:chExt cx="1501621" cy="2081663"/>
          </a:xfrm>
        </p:grpSpPr>
        <p:grpSp>
          <p:nvGrpSpPr>
            <p:cNvPr id="43" name="Group 42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44" name="Freeform 43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47" name="Freeform 4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71734" y="235259"/>
            <a:ext cx="3448531" cy="1244610"/>
            <a:chOff x="1347597" y="734315"/>
            <a:chExt cx="2871960" cy="1025456"/>
          </a:xfrm>
        </p:grpSpPr>
        <p:sp>
          <p:nvSpPr>
            <p:cNvPr id="73" name="Rectangle 72"/>
            <p:cNvSpPr/>
            <p:nvPr/>
          </p:nvSpPr>
          <p:spPr>
            <a:xfrm>
              <a:off x="1670461" y="809054"/>
              <a:ext cx="25490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Cloud Callout 20"/>
            <p:cNvSpPr/>
            <p:nvPr/>
          </p:nvSpPr>
          <p:spPr>
            <a:xfrm>
              <a:off x="1347597" y="734315"/>
              <a:ext cx="2653941" cy="1025456"/>
            </a:xfrm>
            <a:prstGeom prst="cloudCallout">
              <a:avLst>
                <a:gd name="adj1" fmla="val -115177"/>
                <a:gd name="adj2" fmla="val 14080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733801" y="3294229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01 ) Ca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গাঠন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02)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7797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1975" y="370709"/>
            <a:ext cx="553402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Agency FB" panose="020B0503020202020204" pitchFamily="34" charset="0"/>
              </a:rPr>
              <a:t>(</a:t>
            </a:r>
            <a:r>
              <a:rPr lang="en-US" sz="4400" dirty="0" smtClean="0">
                <a:latin typeface="Agency FB" panose="020B0503020202020204" pitchFamily="34" charset="0"/>
              </a:rPr>
              <a:t>Chemical Bonds</a:t>
            </a:r>
            <a:r>
              <a:rPr lang="bn-IN" sz="4400" dirty="0" smtClean="0">
                <a:latin typeface="Agency FB" panose="020B0503020202020204" pitchFamily="34" charset="0"/>
              </a:rPr>
              <a:t>)</a:t>
            </a:r>
            <a:endParaRPr lang="bn-IN" sz="4400" dirty="0">
              <a:latin typeface="Agency FB" panose="020B0503020202020204" pitchFamily="34" charset="0"/>
            </a:endParaRPr>
          </a:p>
          <a:p>
            <a:pPr algn="just"/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অণুতে পরমাণুসমূহ যে শক্তি বলে </a:t>
            </a:r>
            <a:r>
              <a:rPr lang="bn-IN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/ আকর্ষণের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মাধ্যমে একে অপরের সাথে যুক্ত থাকে তাকে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</a:t>
            </a:r>
            <a:r>
              <a:rPr lang="bn-IN" sz="3600" dirty="0">
                <a:latin typeface="Agency FB" panose="020B0503020202020204" pitchFamily="34" charset="0"/>
                <a:cs typeface="NikoshBAN" panose="02000000000000000000" pitchFamily="2" charset="0"/>
              </a:rPr>
              <a:t>বলে।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>
          <a:xfrm>
            <a:off x="6096000" y="457200"/>
            <a:ext cx="5486400" cy="5943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477000" y="1943100"/>
            <a:ext cx="4343400" cy="2971800"/>
            <a:chOff x="3558313" y="1562597"/>
            <a:chExt cx="4951376" cy="46072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8313" y="1562597"/>
              <a:ext cx="4951376" cy="460722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689296" y="3524561"/>
              <a:ext cx="731520" cy="73152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C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816259" y="1994939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460636" y="3707441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73329" y="520609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41018" y="3774770"/>
              <a:ext cx="548640" cy="548640"/>
            </a:xfrm>
            <a:prstGeom prst="ellipse">
              <a:avLst/>
            </a:prstGeom>
            <a:solidFill>
              <a:srgbClr val="FFFF8B"/>
            </a:solid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gency FB" panose="020B0503020202020204" pitchFamily="34" charset="0"/>
                </a:rPr>
                <a:t>H</a:t>
              </a:r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446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3013" y="547361"/>
            <a:ext cx="548298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bn-IN" sz="4400" dirty="0">
              <a:latin typeface="Agency FB" panose="020B0503020202020204" pitchFamily="34" charset="0"/>
            </a:endParaRPr>
          </a:p>
          <a:p>
            <a:pPr algn="just"/>
            <a:endParaRPr lang="en-US" sz="3600" dirty="0" smtClean="0">
              <a:latin typeface="Agency FB" panose="020B0503020202020204" pitchFamily="34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স্তরে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স্থিতিশীলতা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অর্জনের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চেস্টা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গ্রহণ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/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বর্জনের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লাভ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ধরণের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আকর্ষণের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Agency FB" panose="020B0503020202020204" pitchFamily="34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Agency FB" panose="020B0503020202020204" pitchFamily="34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03" y="456063"/>
            <a:ext cx="883997" cy="5938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3800" y="1219200"/>
            <a:ext cx="21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Agency FB" panose="020B0503020202020204" pitchFamily="34" charset="0"/>
              </a:rPr>
              <a:t>MgCl</a:t>
            </a:r>
            <a:r>
              <a:rPr lang="en-US" sz="7200" b="1" baseline="-25000" dirty="0" smtClean="0">
                <a:latin typeface="Agency FB" panose="020B0503020202020204" pitchFamily="34" charset="0"/>
              </a:rPr>
              <a:t>2</a:t>
            </a:r>
            <a:endParaRPr lang="en-US" sz="7200" b="1" baseline="-25000" dirty="0">
              <a:latin typeface="Agency FB" panose="020B0503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72894"/>
              </p:ext>
            </p:extLst>
          </p:nvPr>
        </p:nvGraphicFramePr>
        <p:xfrm>
          <a:off x="6096001" y="4713074"/>
          <a:ext cx="5486399" cy="1714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377825643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806777153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rgbClr val="33E443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578793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18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Ar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07364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955123" y="1378052"/>
            <a:ext cx="4280648" cy="4236665"/>
            <a:chOff x="1278407" y="1540790"/>
            <a:chExt cx="4280648" cy="4236665"/>
          </a:xfrm>
        </p:grpSpPr>
        <p:sp>
          <p:nvSpPr>
            <p:cNvPr id="4" name="Donut 3"/>
            <p:cNvSpPr/>
            <p:nvPr/>
          </p:nvSpPr>
          <p:spPr>
            <a:xfrm>
              <a:off x="1278407" y="1540790"/>
              <a:ext cx="4280648" cy="4236665"/>
            </a:xfrm>
            <a:prstGeom prst="donut">
              <a:avLst>
                <a:gd name="adj" fmla="val 12026"/>
              </a:avLst>
            </a:prstGeom>
            <a:gradFill flip="none" rotWithShape="1">
              <a:gsLst>
                <a:gs pos="0">
                  <a:srgbClr val="FFFF00"/>
                </a:gs>
                <a:gs pos="88000">
                  <a:srgbClr val="FF0000"/>
                </a:gs>
                <a:gs pos="48000">
                  <a:srgbClr val="FFFF00"/>
                </a:gs>
                <a:gs pos="99000">
                  <a:srgbClr val="FF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58028">
              <a:off x="1589931" y="1830322"/>
              <a:ext cx="3657600" cy="3657600"/>
            </a:xfrm>
            <a:prstGeom prst="rect">
              <a:avLst/>
            </a:prstGeom>
            <a:noFill/>
          </p:spPr>
          <p:txBody>
            <a:bodyPr wrap="square" rtlCol="0">
              <a:prstTxWarp prst="textCircl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Bangla 		English 		Mathematics 		Physics 		Chemistry 	Presentation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3641466" y="3681984"/>
            <a:ext cx="4907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pc="600" dirty="0" smtClean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</a:rPr>
              <a:t>CHEMISTRY</a:t>
            </a:r>
            <a:endParaRPr lang="en-US" sz="8000" b="1" spc="600" dirty="0">
              <a:solidFill>
                <a:schemeClr val="bg2">
                  <a:lumMod val="1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1205" y="599016"/>
            <a:ext cx="2633483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Agency FB" panose="020B0503020202020204" pitchFamily="34" charset="0"/>
              </a:rPr>
              <a:t>CATIONS</a:t>
            </a:r>
            <a:endParaRPr lang="en-US" sz="4800" b="1" dirty="0">
              <a:solidFill>
                <a:srgbClr val="00B050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41077" y="5515986"/>
            <a:ext cx="2857600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Agency FB" panose="020B0503020202020204" pitchFamily="34" charset="0"/>
              </a:rPr>
              <a:t>ANIONS</a:t>
            </a:r>
            <a:endParaRPr lang="en-US" sz="5400" b="1" spc="6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67600" y="1543085"/>
            <a:ext cx="2857600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</a:t>
            </a:r>
            <a:r>
              <a:rPr lang="en-US" sz="9600" baseline="-25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endParaRPr lang="en-US" sz="4000" b="1" spc="600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5200" y="5634233"/>
            <a:ext cx="4426835" cy="72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92D050"/>
                </a:solidFill>
                <a:latin typeface="Agency FB" panose="020B0503020202020204" pitchFamily="34" charset="0"/>
              </a:rPr>
              <a:t>CHEMICAL BOND</a:t>
            </a:r>
            <a:endParaRPr lang="en-US" sz="4000" b="1" dirty="0">
              <a:solidFill>
                <a:srgbClr val="92D050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20200" y="564344"/>
            <a:ext cx="2857600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ANIONS</a:t>
            </a:r>
            <a:endParaRPr lang="en-US" sz="5400" b="1" spc="6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753600" y="2321957"/>
            <a:ext cx="2633483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CATIONS</a:t>
            </a:r>
            <a:endParaRPr lang="en-US" sz="32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8433" y="2104147"/>
            <a:ext cx="4426835" cy="726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0000FF"/>
                </a:solidFill>
                <a:latin typeface="Agency FB" panose="020B0503020202020204" pitchFamily="34" charset="0"/>
              </a:rPr>
              <a:t>CHEMICAL BOND</a:t>
            </a:r>
            <a:endParaRPr lang="en-US" b="1" dirty="0">
              <a:solidFill>
                <a:srgbClr val="0000FF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220298" y="3765895"/>
            <a:ext cx="2857600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CO</a:t>
            </a:r>
            <a:r>
              <a:rPr lang="en-US" sz="9600" baseline="-25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endParaRPr lang="en-US" sz="4000" b="1" spc="600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7799" y="4079880"/>
            <a:ext cx="2857600" cy="779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gency FB" panose="020B0503020202020204" pitchFamily="34" charset="0"/>
              </a:rPr>
              <a:t>H</a:t>
            </a:r>
            <a:r>
              <a:rPr lang="en-US" sz="9600" baseline="-25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2</a:t>
            </a:r>
            <a:r>
              <a:rPr lang="en-US" sz="96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endParaRPr lang="en-US" sz="4000" b="1" spc="600" dirty="0">
              <a:solidFill>
                <a:srgbClr val="00B0F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3" grpId="0"/>
      <p:bldP spid="14" grpId="0"/>
      <p:bldP spid="12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5796" y="3594764"/>
            <a:ext cx="12192000" cy="3234663"/>
            <a:chOff x="0" y="128587"/>
            <a:chExt cx="12192000" cy="1957388"/>
          </a:xfrm>
        </p:grpSpPr>
        <p:grpSp>
          <p:nvGrpSpPr>
            <p:cNvPr id="118" name="Group 117"/>
            <p:cNvGrpSpPr/>
            <p:nvPr/>
          </p:nvGrpSpPr>
          <p:grpSpPr>
            <a:xfrm>
              <a:off x="0" y="128587"/>
              <a:ext cx="12192000" cy="1957388"/>
              <a:chOff x="0" y="128587"/>
              <a:chExt cx="12192000" cy="1957388"/>
            </a:xfrm>
            <a:solidFill>
              <a:srgbClr val="FFFF00"/>
            </a:solidFill>
          </p:grpSpPr>
          <p:sp>
            <p:nvSpPr>
              <p:cNvPr id="120" name="Freeform 119"/>
              <p:cNvSpPr/>
              <p:nvPr/>
            </p:nvSpPr>
            <p:spPr>
              <a:xfrm>
                <a:off x="0" y="128587"/>
                <a:ext cx="12192000" cy="110014"/>
              </a:xfrm>
              <a:custGeom>
                <a:avLst/>
                <a:gdLst>
                  <a:gd name="connsiteX0" fmla="*/ 0 w 12192000"/>
                  <a:gd name="connsiteY0" fmla="*/ 0 h 110014"/>
                  <a:gd name="connsiteX1" fmla="*/ 12192000 w 12192000"/>
                  <a:gd name="connsiteY1" fmla="*/ 0 h 110014"/>
                  <a:gd name="connsiteX2" fmla="*/ 12192000 w 12192000"/>
                  <a:gd name="connsiteY2" fmla="*/ 110014 h 110014"/>
                  <a:gd name="connsiteX3" fmla="*/ 0 w 12192000"/>
                  <a:gd name="connsiteY3" fmla="*/ 110014 h 110014"/>
                  <a:gd name="connsiteX4" fmla="*/ 0 w 12192000"/>
                  <a:gd name="connsiteY4" fmla="*/ 0 h 1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110014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110014"/>
                    </a:lnTo>
                    <a:lnTo>
                      <a:pt x="0" y="110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0" y="1975961"/>
                <a:ext cx="12192000" cy="110014"/>
              </a:xfrm>
              <a:custGeom>
                <a:avLst/>
                <a:gdLst>
                  <a:gd name="connsiteX0" fmla="*/ 0 w 12192000"/>
                  <a:gd name="connsiteY0" fmla="*/ 0 h 110014"/>
                  <a:gd name="connsiteX1" fmla="*/ 12192000 w 12192000"/>
                  <a:gd name="connsiteY1" fmla="*/ 0 h 110014"/>
                  <a:gd name="connsiteX2" fmla="*/ 12192000 w 12192000"/>
                  <a:gd name="connsiteY2" fmla="*/ 110014 h 110014"/>
                  <a:gd name="connsiteX3" fmla="*/ 0 w 12192000"/>
                  <a:gd name="connsiteY3" fmla="*/ 110014 h 110014"/>
                  <a:gd name="connsiteX4" fmla="*/ 0 w 12192000"/>
                  <a:gd name="connsiteY4" fmla="*/ 0 h 110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92000" h="110014">
                    <a:moveTo>
                      <a:pt x="0" y="0"/>
                    </a:moveTo>
                    <a:lnTo>
                      <a:pt x="12192000" y="0"/>
                    </a:lnTo>
                    <a:lnTo>
                      <a:pt x="12192000" y="110014"/>
                    </a:lnTo>
                    <a:lnTo>
                      <a:pt x="0" y="1100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Rectangle 118"/>
            <p:cNvSpPr/>
            <p:nvPr/>
          </p:nvSpPr>
          <p:spPr>
            <a:xfrm>
              <a:off x="0" y="284321"/>
              <a:ext cx="12192000" cy="164592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42133" y="494318"/>
            <a:ext cx="10719326" cy="2699460"/>
            <a:chOff x="649688" y="3538952"/>
            <a:chExt cx="10719326" cy="2699460"/>
          </a:xfrm>
        </p:grpSpPr>
        <p:grpSp>
          <p:nvGrpSpPr>
            <p:cNvPr id="4" name="Group 3"/>
            <p:cNvGrpSpPr/>
            <p:nvPr/>
          </p:nvGrpSpPr>
          <p:grpSpPr>
            <a:xfrm>
              <a:off x="649688" y="4301897"/>
              <a:ext cx="1828800" cy="1899776"/>
              <a:chOff x="2243137" y="1290024"/>
              <a:chExt cx="2286000" cy="237472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43137" y="1378744"/>
                <a:ext cx="2286000" cy="22860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471737" y="1607344"/>
                <a:ext cx="1828800" cy="18288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700337" y="1835944"/>
                <a:ext cx="1371600" cy="137160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307555" y="17573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307554" y="3128962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221955" y="2343145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2414587" y="2321717"/>
                <a:ext cx="157163" cy="357187"/>
                <a:chOff x="2414587" y="2321717"/>
                <a:chExt cx="157163" cy="357187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Oval 11"/>
              <p:cNvSpPr/>
              <p:nvPr/>
            </p:nvSpPr>
            <p:spPr>
              <a:xfrm>
                <a:off x="4218383" y="2536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16200000">
                <a:off x="3280765" y="1428749"/>
                <a:ext cx="157163" cy="357187"/>
                <a:chOff x="2414587" y="2321717"/>
                <a:chExt cx="157163" cy="357187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 rot="16200000">
                <a:off x="3284336" y="3257552"/>
                <a:ext cx="157163" cy="357187"/>
                <a:chOff x="2414587" y="2321717"/>
                <a:chExt cx="157163" cy="357187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TextBox 15"/>
              <p:cNvSpPr txBox="1"/>
              <p:nvPr/>
            </p:nvSpPr>
            <p:spPr>
              <a:xfrm>
                <a:off x="3065974" y="2194730"/>
                <a:ext cx="887615" cy="65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Na</a:t>
                </a:r>
                <a:endParaRPr lang="en-US" sz="2800" dirty="0">
                  <a:latin typeface="Agency FB" panose="020B0503020202020204" pitchFamily="34" charset="0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 rot="16200000">
                <a:off x="3264367" y="1290024"/>
                <a:ext cx="157163" cy="15716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7751728" y="4523910"/>
              <a:ext cx="1571624" cy="1588772"/>
              <a:chOff x="7176113" y="4466253"/>
              <a:chExt cx="1571624" cy="158877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7221833" y="4529119"/>
                <a:ext cx="1463040" cy="146304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404713" y="4711999"/>
                <a:ext cx="1097280" cy="1097280"/>
              </a:xfrm>
              <a:prstGeom prst="ellipse">
                <a:avLst/>
              </a:prstGeom>
              <a:noFill/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7890487" y="464913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7890487" y="574641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8622007" y="5117760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7176113" y="5100617"/>
                <a:ext cx="125730" cy="285750"/>
                <a:chOff x="2414587" y="2321717"/>
                <a:chExt cx="157163" cy="357187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48"/>
              <p:cNvSpPr/>
              <p:nvPr/>
            </p:nvSpPr>
            <p:spPr>
              <a:xfrm>
                <a:off x="8619150" y="5272063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 rot="16200000">
                <a:off x="7869055" y="4386243"/>
                <a:ext cx="125730" cy="285750"/>
                <a:chOff x="2414587" y="2321717"/>
                <a:chExt cx="157163" cy="357187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 rot="16200000">
                <a:off x="7871912" y="5849285"/>
                <a:ext cx="125730" cy="285750"/>
                <a:chOff x="2414587" y="2321717"/>
                <a:chExt cx="157163" cy="357187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667473" y="4987391"/>
                <a:ext cx="638654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Na</a:t>
                </a:r>
                <a:r>
                  <a:rPr lang="en-US" sz="4400" baseline="30000" dirty="0" smtClean="0">
                    <a:latin typeface="Agency FB" panose="020B0503020202020204" pitchFamily="34" charset="0"/>
                  </a:rPr>
                  <a:t>+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411536" y="4285350"/>
              <a:ext cx="1963401" cy="1943967"/>
              <a:chOff x="3411536" y="4285350"/>
              <a:chExt cx="1963401" cy="194396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3471841" y="4334815"/>
                <a:ext cx="1828800" cy="1828800"/>
                <a:chOff x="8343899" y="1378744"/>
                <a:chExt cx="2286000" cy="22860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8343899" y="1378744"/>
                  <a:ext cx="2286000" cy="22860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8572499" y="1607344"/>
                  <a:ext cx="1828800" cy="18288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8801099" y="1835944"/>
                  <a:ext cx="1371600" cy="13716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9408317" y="17573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408316" y="31289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0322717" y="2343145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29"/>
                <p:cNvGrpSpPr/>
                <p:nvPr/>
              </p:nvGrpSpPr>
              <p:grpSpPr>
                <a:xfrm>
                  <a:off x="8515349" y="2321717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1" name="Oval 30"/>
                <p:cNvSpPr/>
                <p:nvPr/>
              </p:nvSpPr>
              <p:spPr>
                <a:xfrm>
                  <a:off x="10319145" y="2536024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31"/>
                <p:cNvGrpSpPr/>
                <p:nvPr/>
              </p:nvGrpSpPr>
              <p:grpSpPr>
                <a:xfrm rot="16200000">
                  <a:off x="9381527" y="1428749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37" name="Oval 36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" name="Group 32"/>
                <p:cNvGrpSpPr/>
                <p:nvPr/>
              </p:nvGrpSpPr>
              <p:grpSpPr>
                <a:xfrm rot="16200000">
                  <a:off x="9385098" y="3257552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35" name="Oval 34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Oval 35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4" name="TextBox 33"/>
                <p:cNvSpPr txBox="1"/>
                <p:nvPr/>
              </p:nvSpPr>
              <p:spPr>
                <a:xfrm>
                  <a:off x="9248760" y="2192988"/>
                  <a:ext cx="517256" cy="6796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latin typeface="Agency FB" panose="020B0503020202020204" pitchFamily="34" charset="0"/>
                    </a:rPr>
                    <a:t>Cl</a:t>
                  </a:r>
                  <a:endParaRPr lang="en-US" sz="4400" baseline="30000" dirty="0">
                    <a:latin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 rot="16200000">
                <a:off x="4301944" y="6023577"/>
                <a:ext cx="125730" cy="285750"/>
                <a:chOff x="2414587" y="2321717"/>
                <a:chExt cx="157163" cy="357187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5249207" y="5091643"/>
                <a:ext cx="125730" cy="285750"/>
                <a:chOff x="2414587" y="2321717"/>
                <a:chExt cx="157163" cy="357187"/>
              </a:xfrm>
            </p:grpSpPr>
            <p:sp>
              <p:nvSpPr>
                <p:cNvPr id="88" name="Oval 87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>
              <a:xfrm>
                <a:off x="3411536" y="5100615"/>
                <a:ext cx="125730" cy="285750"/>
                <a:chOff x="2414587" y="2321717"/>
                <a:chExt cx="157163" cy="357187"/>
              </a:xfrm>
            </p:grpSpPr>
            <p:sp>
              <p:nvSpPr>
                <p:cNvPr id="91" name="Oval 90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Oval 93"/>
              <p:cNvSpPr/>
              <p:nvPr/>
            </p:nvSpPr>
            <p:spPr>
              <a:xfrm>
                <a:off x="4282054" y="4285350"/>
                <a:ext cx="125730" cy="12573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437344" y="4334815"/>
              <a:ext cx="1931670" cy="1903597"/>
              <a:chOff x="8956335" y="4379217"/>
              <a:chExt cx="1931670" cy="1903597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9004913" y="4417275"/>
                <a:ext cx="1828800" cy="1828800"/>
                <a:chOff x="8343899" y="1378744"/>
                <a:chExt cx="2286000" cy="22860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8343899" y="1378744"/>
                  <a:ext cx="2286000" cy="22860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8572499" y="1607344"/>
                  <a:ext cx="1828800" cy="18288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8801099" y="1835944"/>
                  <a:ext cx="1371600" cy="1371600"/>
                </a:xfrm>
                <a:prstGeom prst="ellipse">
                  <a:avLst/>
                </a:prstGeom>
                <a:noFill/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9408317" y="17573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9408316" y="3128962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10322717" y="2343145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6" name="Group 65"/>
                <p:cNvGrpSpPr/>
                <p:nvPr/>
              </p:nvGrpSpPr>
              <p:grpSpPr>
                <a:xfrm>
                  <a:off x="8515349" y="2321717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75" name="Oval 74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7" name="Oval 66"/>
                <p:cNvSpPr/>
                <p:nvPr/>
              </p:nvSpPr>
              <p:spPr>
                <a:xfrm>
                  <a:off x="10319145" y="2536024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9381527" y="1428749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73" name="Oval 72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/>
                <p:cNvGrpSpPr/>
                <p:nvPr/>
              </p:nvGrpSpPr>
              <p:grpSpPr>
                <a:xfrm rot="16200000">
                  <a:off x="9385098" y="3257552"/>
                  <a:ext cx="157163" cy="357187"/>
                  <a:chOff x="2414587" y="2321717"/>
                  <a:chExt cx="157163" cy="357187"/>
                </a:xfrm>
              </p:grpSpPr>
              <p:sp>
                <p:nvSpPr>
                  <p:cNvPr id="71" name="Oval 70"/>
                  <p:cNvSpPr/>
                  <p:nvPr/>
                </p:nvSpPr>
                <p:spPr>
                  <a:xfrm>
                    <a:off x="2414587" y="2321717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2414587" y="2521741"/>
                    <a:ext cx="157163" cy="157163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77" name="TextBox 76"/>
              <p:cNvSpPr txBox="1"/>
              <p:nvPr/>
            </p:nvSpPr>
            <p:spPr>
              <a:xfrm>
                <a:off x="9720715" y="5059804"/>
                <a:ext cx="539762" cy="543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Agency FB" panose="020B0503020202020204" pitchFamily="34" charset="0"/>
                  </a:rPr>
                  <a:t>Cl</a:t>
                </a:r>
                <a:r>
                  <a:rPr lang="en-US" sz="4400" baseline="30000" dirty="0" smtClean="0">
                    <a:latin typeface="Agency FB" panose="020B0503020202020204" pitchFamily="34" charset="0"/>
                  </a:rPr>
                  <a:t>-</a:t>
                </a:r>
                <a:endParaRPr lang="en-US" sz="4400" baseline="30000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 rot="16200000">
                <a:off x="9835014" y="6077074"/>
                <a:ext cx="125730" cy="285750"/>
                <a:chOff x="2414587" y="2321717"/>
                <a:chExt cx="157163" cy="357187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8956335" y="5169326"/>
                <a:ext cx="125730" cy="285750"/>
                <a:chOff x="2414587" y="2321717"/>
                <a:chExt cx="157163" cy="35718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/>
              <p:cNvGrpSpPr/>
              <p:nvPr/>
            </p:nvGrpSpPr>
            <p:grpSpPr>
              <a:xfrm>
                <a:off x="10762275" y="5171653"/>
                <a:ext cx="125730" cy="285750"/>
                <a:chOff x="2414587" y="2321717"/>
                <a:chExt cx="157163" cy="357187"/>
              </a:xfrm>
            </p:grpSpPr>
            <p:sp>
              <p:nvSpPr>
                <p:cNvPr id="100" name="Oval 99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/>
              <p:cNvGrpSpPr/>
              <p:nvPr/>
            </p:nvGrpSpPr>
            <p:grpSpPr>
              <a:xfrm rot="16200000">
                <a:off x="9852158" y="4299207"/>
                <a:ext cx="125730" cy="285750"/>
                <a:chOff x="2414587" y="2321717"/>
                <a:chExt cx="157163" cy="357187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2414587" y="2321717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2414587" y="2521741"/>
                  <a:ext cx="157163" cy="15716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Freeform 111"/>
            <p:cNvSpPr/>
            <p:nvPr/>
          </p:nvSpPr>
          <p:spPr>
            <a:xfrm flipH="1">
              <a:off x="1519084" y="3538952"/>
              <a:ext cx="2784915" cy="679087"/>
            </a:xfrm>
            <a:custGeom>
              <a:avLst/>
              <a:gdLst>
                <a:gd name="connsiteX0" fmla="*/ 0 w 2784915"/>
                <a:gd name="connsiteY0" fmla="*/ 679087 h 679087"/>
                <a:gd name="connsiteX1" fmla="*/ 176981 w 2784915"/>
                <a:gd name="connsiteY1" fmla="*/ 192390 h 679087"/>
                <a:gd name="connsiteX2" fmla="*/ 457200 w 2784915"/>
                <a:gd name="connsiteY2" fmla="*/ 103900 h 679087"/>
                <a:gd name="connsiteX3" fmla="*/ 825910 w 2784915"/>
                <a:gd name="connsiteY3" fmla="*/ 661 h 679087"/>
                <a:gd name="connsiteX4" fmla="*/ 1504335 w 2784915"/>
                <a:gd name="connsiteY4" fmla="*/ 59654 h 679087"/>
                <a:gd name="connsiteX5" fmla="*/ 2050026 w 2784915"/>
                <a:gd name="connsiteY5" fmla="*/ 59654 h 679087"/>
                <a:gd name="connsiteX6" fmla="*/ 2566219 w 2784915"/>
                <a:gd name="connsiteY6" fmla="*/ 339874 h 679087"/>
                <a:gd name="connsiteX7" fmla="*/ 2772697 w 2784915"/>
                <a:gd name="connsiteY7" fmla="*/ 649590 h 679087"/>
                <a:gd name="connsiteX8" fmla="*/ 2743200 w 2784915"/>
                <a:gd name="connsiteY8" fmla="*/ 590596 h 67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4915" h="679087">
                  <a:moveTo>
                    <a:pt x="0" y="679087"/>
                  </a:moveTo>
                  <a:cubicBezTo>
                    <a:pt x="50390" y="483670"/>
                    <a:pt x="100781" y="288254"/>
                    <a:pt x="176981" y="192390"/>
                  </a:cubicBezTo>
                  <a:cubicBezTo>
                    <a:pt x="253181" y="96526"/>
                    <a:pt x="349045" y="135855"/>
                    <a:pt x="457200" y="103900"/>
                  </a:cubicBezTo>
                  <a:cubicBezTo>
                    <a:pt x="565355" y="71945"/>
                    <a:pt x="651388" y="8035"/>
                    <a:pt x="825910" y="661"/>
                  </a:cubicBezTo>
                  <a:cubicBezTo>
                    <a:pt x="1000433" y="-6713"/>
                    <a:pt x="1300316" y="49822"/>
                    <a:pt x="1504335" y="59654"/>
                  </a:cubicBezTo>
                  <a:cubicBezTo>
                    <a:pt x="1708354" y="69486"/>
                    <a:pt x="1873045" y="12951"/>
                    <a:pt x="2050026" y="59654"/>
                  </a:cubicBezTo>
                  <a:cubicBezTo>
                    <a:pt x="2227007" y="106357"/>
                    <a:pt x="2445774" y="241551"/>
                    <a:pt x="2566219" y="339874"/>
                  </a:cubicBezTo>
                  <a:cubicBezTo>
                    <a:pt x="2686664" y="438197"/>
                    <a:pt x="2743200" y="607803"/>
                    <a:pt x="2772697" y="649590"/>
                  </a:cubicBezTo>
                  <a:cubicBezTo>
                    <a:pt x="2802194" y="691377"/>
                    <a:pt x="2772697" y="640986"/>
                    <a:pt x="2743200" y="590596"/>
                  </a:cubicBezTo>
                </a:path>
              </a:pathLst>
            </a:custGeom>
            <a:noFill/>
            <a:ln w="38100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Plus 113"/>
            <p:cNvSpPr/>
            <p:nvPr/>
          </p:nvSpPr>
          <p:spPr>
            <a:xfrm>
              <a:off x="2581964" y="4940594"/>
              <a:ext cx="640080" cy="640080"/>
            </a:xfrm>
            <a:prstGeom prst="mathPlus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>
              <a:off x="5647922" y="4927119"/>
              <a:ext cx="1445342" cy="621763"/>
            </a:xfrm>
            <a:prstGeom prst="rightArrow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3450978" y="4093060"/>
                <a:ext cx="56193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Na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Na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+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+ e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- </a:t>
                </a:r>
                <a:endParaRPr lang="en-US" sz="3600" b="1" dirty="0" smtClean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Cl + e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-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Cl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-</a:t>
                </a:r>
                <a:endParaRPr lang="en-US" sz="3600" b="1" dirty="0" smtClean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  <a:p>
                <a:pPr algn="ctr"/>
                <a:endParaRPr lang="en-US" sz="3600" b="1" dirty="0" smtClean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Na + Cl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:r>
                  <a:rPr lang="en-US" sz="36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Na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+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– Cl</a:t>
                </a:r>
                <a:r>
                  <a:rPr lang="en-US" sz="3600" b="1" baseline="30000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-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b="1" dirty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:r>
                  <a:rPr lang="en-US" sz="3600" b="1" dirty="0" err="1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NaCl</a:t>
                </a:r>
                <a:r>
                  <a:rPr lang="en-US" sz="3600" b="1" dirty="0" smtClean="0">
                    <a:solidFill>
                      <a:schemeClr val="bg1"/>
                    </a:solidFill>
                    <a:latin typeface="Agency FB" panose="020B0503020202020204" pitchFamily="34" charset="0"/>
                  </a:rPr>
                  <a:t> </a:t>
                </a:r>
                <a:endParaRPr lang="en-US" sz="3600" b="1" dirty="0">
                  <a:solidFill>
                    <a:schemeClr val="bg1"/>
                  </a:solidFill>
                  <a:latin typeface="Agency FB" panose="020B0503020202020204" pitchFamily="34" charset="0"/>
                </a:endParaRPr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978" y="4093060"/>
                <a:ext cx="5619316" cy="2308324"/>
              </a:xfrm>
              <a:prstGeom prst="rect">
                <a:avLst/>
              </a:prstGeom>
              <a:blipFill>
                <a:blip r:embed="rId2"/>
                <a:stretch>
                  <a:fillRect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6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6705600" y="1520942"/>
            <a:ext cx="4234626" cy="2036456"/>
            <a:chOff x="774941" y="4026538"/>
            <a:chExt cx="4234626" cy="2036456"/>
          </a:xfrm>
        </p:grpSpPr>
        <p:grpSp>
          <p:nvGrpSpPr>
            <p:cNvPr id="2" name="Group 1"/>
            <p:cNvGrpSpPr/>
            <p:nvPr/>
          </p:nvGrpSpPr>
          <p:grpSpPr>
            <a:xfrm rot="16200000">
              <a:off x="786715" y="4014764"/>
              <a:ext cx="1999672" cy="2023220"/>
              <a:chOff x="968023" y="3993515"/>
              <a:chExt cx="1999672" cy="2023220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023923" y="4068229"/>
                <a:ext cx="1882817" cy="188281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/>
              <p:cNvSpPr/>
              <p:nvPr/>
            </p:nvSpPr>
            <p:spPr>
              <a:xfrm rot="5400000">
                <a:off x="1558392" y="4640733"/>
                <a:ext cx="728153" cy="72815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Agency FB" panose="020B0503020202020204" pitchFamily="34" charset="0"/>
                  </a:rPr>
                  <a:t>N</a:t>
                </a:r>
                <a:endParaRPr lang="en-US" sz="3600" b="1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1767848" y="3993515"/>
                <a:ext cx="370762" cy="206477"/>
                <a:chOff x="3501716" y="1135626"/>
                <a:chExt cx="370762" cy="206477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3501716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3687097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>
              <a:xfrm>
                <a:off x="1160442" y="4889089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860539" y="5810258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1260371" y="4351324"/>
                <a:ext cx="1341407" cy="134140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499635" y="4889678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782314" y="5173432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968023" y="5174745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 rot="5400000">
              <a:off x="2998121" y="4051548"/>
              <a:ext cx="1999672" cy="2023220"/>
              <a:chOff x="968023" y="3993515"/>
              <a:chExt cx="1999672" cy="202322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023923" y="4068229"/>
                <a:ext cx="1882817" cy="188281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rot="16200000">
                <a:off x="1601254" y="4685993"/>
                <a:ext cx="728153" cy="72815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Agency FB" panose="020B0503020202020204" pitchFamily="34" charset="0"/>
                  </a:rPr>
                  <a:t>N</a:t>
                </a:r>
                <a:endParaRPr lang="en-US" sz="3600" b="1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1767848" y="3993515"/>
                <a:ext cx="370762" cy="206477"/>
                <a:chOff x="3501716" y="1135626"/>
                <a:chExt cx="370762" cy="206477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3501716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687097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Oval 17"/>
              <p:cNvSpPr/>
              <p:nvPr/>
            </p:nvSpPr>
            <p:spPr>
              <a:xfrm>
                <a:off x="2532059" y="4917650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860539" y="5810258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286841" y="4365611"/>
                <a:ext cx="1341407" cy="134140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71576" y="4906400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782314" y="5173432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968023" y="5174745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912675" y="290256"/>
            <a:ext cx="4716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gency FB" panose="020B0503020202020204" pitchFamily="34" charset="0"/>
              </a:rPr>
              <a:t>N</a:t>
            </a:r>
            <a:r>
              <a:rPr lang="en-US" sz="4400" baseline="-25000" dirty="0" smtClean="0">
                <a:latin typeface="Agency FB" panose="020B0503020202020204" pitchFamily="34" charset="0"/>
              </a:rPr>
              <a:t>2</a:t>
            </a:r>
            <a:r>
              <a:rPr lang="bn-IN" sz="4400" dirty="0" smtClean="0">
                <a:latin typeface="Agency FB" panose="020B0503020202020204" pitchFamily="34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অণুতে সমযোজী বন্ধনঃ</a:t>
            </a:r>
            <a:endParaRPr lang="en-US" sz="4400" baseline="-25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705601" y="4078771"/>
            <a:ext cx="4234626" cy="2036456"/>
            <a:chOff x="7242441" y="4064634"/>
            <a:chExt cx="4234626" cy="2036456"/>
          </a:xfrm>
        </p:grpSpPr>
        <p:grpSp>
          <p:nvGrpSpPr>
            <p:cNvPr id="27" name="Group 26"/>
            <p:cNvGrpSpPr/>
            <p:nvPr/>
          </p:nvGrpSpPr>
          <p:grpSpPr>
            <a:xfrm rot="16200000">
              <a:off x="7254215" y="4052860"/>
              <a:ext cx="1999672" cy="2023220"/>
              <a:chOff x="968023" y="3993515"/>
              <a:chExt cx="1999672" cy="202322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023923" y="4068229"/>
                <a:ext cx="1882817" cy="188281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5400000">
                <a:off x="1558392" y="4640733"/>
                <a:ext cx="728153" cy="72815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Agency FB" panose="020B0503020202020204" pitchFamily="34" charset="0"/>
                  </a:rPr>
                  <a:t>N</a:t>
                </a:r>
                <a:endParaRPr lang="en-US" sz="3600" b="1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767848" y="3993515"/>
                <a:ext cx="370762" cy="206477"/>
                <a:chOff x="3501716" y="1135626"/>
                <a:chExt cx="370762" cy="206477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3501716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687097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Oval 30"/>
              <p:cNvSpPr/>
              <p:nvPr/>
            </p:nvSpPr>
            <p:spPr>
              <a:xfrm>
                <a:off x="1160442" y="4889089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860539" y="5810258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260371" y="4351324"/>
                <a:ext cx="1341407" cy="134140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499635" y="4889678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2782314" y="5173432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968023" y="5174745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 rot="5400000">
              <a:off x="9465621" y="4089644"/>
              <a:ext cx="1999672" cy="2023220"/>
              <a:chOff x="968023" y="3993515"/>
              <a:chExt cx="1999672" cy="202322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023923" y="4068229"/>
                <a:ext cx="1882817" cy="188281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 rot="16200000">
                <a:off x="1601254" y="4685993"/>
                <a:ext cx="728153" cy="728153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 smtClean="0">
                    <a:latin typeface="Agency FB" panose="020B0503020202020204" pitchFamily="34" charset="0"/>
                  </a:rPr>
                  <a:t>N</a:t>
                </a:r>
                <a:endParaRPr lang="en-US" sz="3600" b="1" dirty="0">
                  <a:latin typeface="Agency FB" panose="020B0503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1767848" y="3993515"/>
                <a:ext cx="370762" cy="206477"/>
                <a:chOff x="3501716" y="1135626"/>
                <a:chExt cx="370762" cy="206477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3501716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3687097" y="1135626"/>
                  <a:ext cx="185381" cy="206477"/>
                </a:xfrm>
                <a:prstGeom prst="ellipse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Oval 42"/>
              <p:cNvSpPr/>
              <p:nvPr/>
            </p:nvSpPr>
            <p:spPr>
              <a:xfrm>
                <a:off x="2532059" y="4917650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860539" y="5810258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286841" y="4365611"/>
                <a:ext cx="1341407" cy="1341407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1171576" y="4906400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2782314" y="5173432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968023" y="5174745"/>
                <a:ext cx="185381" cy="20647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13" y="4357743"/>
            <a:ext cx="4237087" cy="203624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286232" y="4221364"/>
            <a:ext cx="2031697" cy="44301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271062" y="6071731"/>
            <a:ext cx="2031697" cy="443010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62985" y="5212432"/>
            <a:ext cx="647850" cy="322253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2265094" y="1743107"/>
            <a:ext cx="2073972" cy="2066033"/>
            <a:chOff x="4159523" y="4221198"/>
            <a:chExt cx="2073972" cy="2066033"/>
          </a:xfrm>
        </p:grpSpPr>
        <p:sp>
          <p:nvSpPr>
            <p:cNvPr id="58" name="Oval 57"/>
            <p:cNvSpPr/>
            <p:nvPr/>
          </p:nvSpPr>
          <p:spPr>
            <a:xfrm flipH="1">
              <a:off x="4252214" y="4324437"/>
              <a:ext cx="1882817" cy="1882817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flipH="1">
              <a:off x="4863498" y="4924661"/>
              <a:ext cx="660958" cy="66095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gency FB" panose="020B0503020202020204" pitchFamily="34" charset="0"/>
                </a:rPr>
                <a:t>Ne</a:t>
              </a:r>
              <a:endParaRPr lang="en-US" sz="2400" b="1" dirty="0">
                <a:latin typeface="Agency FB" panose="020B0503020202020204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 flipH="1">
              <a:off x="5016028" y="4221198"/>
              <a:ext cx="370762" cy="206477"/>
              <a:chOff x="3501716" y="1135626"/>
              <a:chExt cx="370762" cy="206477"/>
            </a:xfrm>
          </p:grpSpPr>
          <p:sp>
            <p:nvSpPr>
              <p:cNvPr id="71" name="Oval 70"/>
              <p:cNvSpPr/>
              <p:nvPr/>
            </p:nvSpPr>
            <p:spPr>
              <a:xfrm>
                <a:off x="3501716" y="1135626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687097" y="1135626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1" name="Oval 60"/>
            <p:cNvSpPr/>
            <p:nvPr/>
          </p:nvSpPr>
          <p:spPr>
            <a:xfrm flipH="1">
              <a:off x="5021236" y="6080754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 flipH="1">
              <a:off x="4530706" y="4621819"/>
              <a:ext cx="1341407" cy="1341407"/>
            </a:xfrm>
            <a:prstGeom prst="ellipse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 flipH="1">
              <a:off x="5108720" y="5824945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 flipH="1">
              <a:off x="4159523" y="5053585"/>
              <a:ext cx="185381" cy="424519"/>
              <a:chOff x="4470250" y="2526890"/>
              <a:chExt cx="185381" cy="424519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4470250" y="2526890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470250" y="2744932"/>
                <a:ext cx="185381" cy="206477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Oval 64"/>
            <p:cNvSpPr/>
            <p:nvPr/>
          </p:nvSpPr>
          <p:spPr>
            <a:xfrm flipH="1">
              <a:off x="6034126" y="5279697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 flipH="1">
              <a:off x="6048114" y="5044837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199866" y="6067025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 flipH="1">
              <a:off x="5101286" y="4530914"/>
              <a:ext cx="185381" cy="206477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54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421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1096436" y="2415655"/>
            <a:ext cx="2233618" cy="3527140"/>
            <a:chOff x="7958033" y="3671827"/>
            <a:chExt cx="1501621" cy="2081663"/>
          </a:xfrm>
        </p:grpSpPr>
        <p:grpSp>
          <p:nvGrpSpPr>
            <p:cNvPr id="43" name="Group 42"/>
            <p:cNvGrpSpPr/>
            <p:nvPr/>
          </p:nvGrpSpPr>
          <p:grpSpPr>
            <a:xfrm>
              <a:off x="8771929" y="3671827"/>
              <a:ext cx="687725" cy="2081663"/>
              <a:chOff x="6300971" y="3972286"/>
              <a:chExt cx="687725" cy="2081663"/>
            </a:xfrm>
            <a:scene3d>
              <a:camera prst="isometricOffAxis1Right"/>
              <a:lightRig rig="threePt" dir="t"/>
            </a:scene3d>
          </p:grpSpPr>
          <p:sp>
            <p:nvSpPr>
              <p:cNvPr id="44" name="Freeform 43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958033" y="3671827"/>
              <a:ext cx="687725" cy="2081663"/>
              <a:chOff x="6300971" y="3972286"/>
              <a:chExt cx="687725" cy="2081663"/>
            </a:xfrm>
            <a:scene3d>
              <a:camera prst="isometricOffAxis1Left">
                <a:rot lat="600000" lon="2400000" rev="0"/>
              </a:camera>
              <a:lightRig rig="threePt" dir="t"/>
            </a:scene3d>
          </p:grpSpPr>
          <p:sp>
            <p:nvSpPr>
              <p:cNvPr id="47" name="Freeform 46"/>
              <p:cNvSpPr/>
              <p:nvPr/>
            </p:nvSpPr>
            <p:spPr>
              <a:xfrm>
                <a:off x="6501866" y="3972286"/>
                <a:ext cx="283471" cy="354955"/>
              </a:xfrm>
              <a:custGeom>
                <a:avLst/>
                <a:gdLst/>
                <a:ahLst/>
                <a:cxnLst/>
                <a:rect l="l" t="t" r="r" b="b"/>
                <a:pathLst>
                  <a:path w="283471" h="354955">
                    <a:moveTo>
                      <a:pt x="141735" y="0"/>
                    </a:moveTo>
                    <a:cubicBezTo>
                      <a:pt x="180353" y="0"/>
                      <a:pt x="213630" y="16638"/>
                      <a:pt x="241566" y="49915"/>
                    </a:cubicBezTo>
                    <a:cubicBezTo>
                      <a:pt x="269502" y="83192"/>
                      <a:pt x="283471" y="123248"/>
                      <a:pt x="283471" y="170082"/>
                    </a:cubicBezTo>
                    <a:cubicBezTo>
                      <a:pt x="283471" y="217738"/>
                      <a:pt x="269502" y="260465"/>
                      <a:pt x="241566" y="298261"/>
                    </a:cubicBezTo>
                    <a:cubicBezTo>
                      <a:pt x="213630" y="336057"/>
                      <a:pt x="180353" y="354955"/>
                      <a:pt x="141735" y="354955"/>
                    </a:cubicBezTo>
                    <a:cubicBezTo>
                      <a:pt x="103117" y="354955"/>
                      <a:pt x="69840" y="336057"/>
                      <a:pt x="41904" y="298261"/>
                    </a:cubicBezTo>
                    <a:cubicBezTo>
                      <a:pt x="13968" y="260465"/>
                      <a:pt x="0" y="217738"/>
                      <a:pt x="0" y="170082"/>
                    </a:cubicBezTo>
                    <a:cubicBezTo>
                      <a:pt x="0" y="123248"/>
                      <a:pt x="13762" y="83192"/>
                      <a:pt x="41288" y="49915"/>
                    </a:cubicBezTo>
                    <a:cubicBezTo>
                      <a:pt x="68813" y="16638"/>
                      <a:pt x="102296" y="0"/>
                      <a:pt x="14173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6300971" y="4344496"/>
                <a:ext cx="687725" cy="1709453"/>
              </a:xfrm>
              <a:custGeom>
                <a:avLst/>
                <a:gdLst/>
                <a:ahLst/>
                <a:cxnLst/>
                <a:rect l="l" t="t" r="r" b="b"/>
                <a:pathLst>
                  <a:path w="687725" h="1709453">
                    <a:moveTo>
                      <a:pt x="178710" y="0"/>
                    </a:moveTo>
                    <a:lnTo>
                      <a:pt x="510248" y="0"/>
                    </a:lnTo>
                    <a:cubicBezTo>
                      <a:pt x="628566" y="0"/>
                      <a:pt x="687725" y="53407"/>
                      <a:pt x="687725" y="160222"/>
                    </a:cubicBezTo>
                    <a:lnTo>
                      <a:pt x="687725" y="817136"/>
                    </a:lnTo>
                    <a:cubicBezTo>
                      <a:pt x="687725" y="873830"/>
                      <a:pt x="665951" y="902177"/>
                      <a:pt x="622404" y="902177"/>
                    </a:cubicBezTo>
                    <a:cubicBezTo>
                      <a:pt x="578856" y="902177"/>
                      <a:pt x="557082" y="873830"/>
                      <a:pt x="557082" y="817136"/>
                    </a:cubicBezTo>
                    <a:lnTo>
                      <a:pt x="557082" y="244031"/>
                    </a:lnTo>
                    <a:lnTo>
                      <a:pt x="525037" y="244031"/>
                    </a:lnTo>
                    <a:lnTo>
                      <a:pt x="525037" y="1624412"/>
                    </a:lnTo>
                    <a:cubicBezTo>
                      <a:pt x="525037" y="1681106"/>
                      <a:pt x="498334" y="1709453"/>
                      <a:pt x="444926" y="1709453"/>
                    </a:cubicBezTo>
                    <a:cubicBezTo>
                      <a:pt x="391519" y="1709453"/>
                      <a:pt x="364815" y="1681106"/>
                      <a:pt x="364815" y="1624412"/>
                    </a:cubicBezTo>
                    <a:lnTo>
                      <a:pt x="364815" y="807276"/>
                    </a:lnTo>
                    <a:lnTo>
                      <a:pt x="322910" y="807276"/>
                    </a:lnTo>
                    <a:lnTo>
                      <a:pt x="322910" y="1624412"/>
                    </a:lnTo>
                    <a:cubicBezTo>
                      <a:pt x="322910" y="1681106"/>
                      <a:pt x="296207" y="1709453"/>
                      <a:pt x="242799" y="1709453"/>
                    </a:cubicBezTo>
                    <a:cubicBezTo>
                      <a:pt x="189391" y="1709453"/>
                      <a:pt x="162687" y="1681106"/>
                      <a:pt x="162687" y="1624412"/>
                    </a:cubicBezTo>
                    <a:lnTo>
                      <a:pt x="162687" y="244031"/>
                    </a:lnTo>
                    <a:lnTo>
                      <a:pt x="130643" y="244031"/>
                    </a:lnTo>
                    <a:lnTo>
                      <a:pt x="130643" y="817136"/>
                    </a:lnTo>
                    <a:cubicBezTo>
                      <a:pt x="130643" y="873830"/>
                      <a:pt x="108869" y="902177"/>
                      <a:pt x="65321" y="902177"/>
                    </a:cubicBezTo>
                    <a:cubicBezTo>
                      <a:pt x="21774" y="902177"/>
                      <a:pt x="0" y="873830"/>
                      <a:pt x="0" y="817136"/>
                    </a:cubicBezTo>
                    <a:lnTo>
                      <a:pt x="0" y="160222"/>
                    </a:lnTo>
                    <a:cubicBezTo>
                      <a:pt x="0" y="53407"/>
                      <a:pt x="59570" y="0"/>
                      <a:pt x="17871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71734" y="235259"/>
            <a:ext cx="3448531" cy="1244610"/>
            <a:chOff x="1347597" y="734315"/>
            <a:chExt cx="2871960" cy="1025456"/>
          </a:xfrm>
        </p:grpSpPr>
        <p:sp>
          <p:nvSpPr>
            <p:cNvPr id="73" name="Rectangle 72"/>
            <p:cNvSpPr/>
            <p:nvPr/>
          </p:nvSpPr>
          <p:spPr>
            <a:xfrm>
              <a:off x="1670461" y="809054"/>
              <a:ext cx="254909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Cloud Callout 20"/>
            <p:cNvSpPr/>
            <p:nvPr/>
          </p:nvSpPr>
          <p:spPr>
            <a:xfrm>
              <a:off x="1347597" y="734315"/>
              <a:ext cx="2653941" cy="1025456"/>
            </a:xfrm>
            <a:prstGeom prst="cloudCallout">
              <a:avLst>
                <a:gd name="adj1" fmla="val -115177"/>
                <a:gd name="adj2" fmla="val 140807"/>
              </a:avLst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3788122" y="2860701"/>
            <a:ext cx="7363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01 ) Ca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গাঠন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02)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আয়ন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solidFill>
                  <a:schemeClr val="bg1"/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816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5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609601" y="457200"/>
            <a:ext cx="10972799" cy="5943600"/>
          </a:xfrm>
          <a:custGeom>
            <a:avLst/>
            <a:gdLst/>
            <a:ahLst/>
            <a:cxnLst/>
            <a:rect l="l" t="t" r="r" b="b"/>
            <a:pathLst>
              <a:path w="2971800" h="3786187">
                <a:moveTo>
                  <a:pt x="0" y="0"/>
                </a:moveTo>
                <a:lnTo>
                  <a:pt x="2971800" y="0"/>
                </a:lnTo>
                <a:lnTo>
                  <a:pt x="2971800" y="3786187"/>
                </a:lnTo>
                <a:lnTo>
                  <a:pt x="0" y="3786187"/>
                </a:lnTo>
                <a:lnTo>
                  <a:pt x="0" y="0"/>
                </a:lnTo>
                <a:close/>
                <a:moveTo>
                  <a:pt x="1319988" y="1023428"/>
                </a:moveTo>
                <a:cubicBezTo>
                  <a:pt x="1189345" y="1023428"/>
                  <a:pt x="1082735" y="1056294"/>
                  <a:pt x="1000159" y="1122027"/>
                </a:cubicBezTo>
                <a:cubicBezTo>
                  <a:pt x="917583" y="1187759"/>
                  <a:pt x="876295" y="1272800"/>
                  <a:pt x="876295" y="1377151"/>
                </a:cubicBezTo>
                <a:cubicBezTo>
                  <a:pt x="876295" y="1458494"/>
                  <a:pt x="906285" y="1535319"/>
                  <a:pt x="966266" y="1607625"/>
                </a:cubicBezTo>
                <a:cubicBezTo>
                  <a:pt x="1024603" y="1557504"/>
                  <a:pt x="1077600" y="1518886"/>
                  <a:pt x="1125256" y="1491771"/>
                </a:cubicBezTo>
                <a:lnTo>
                  <a:pt x="1191810" y="1453565"/>
                </a:lnTo>
                <a:cubicBezTo>
                  <a:pt x="1192632" y="1452743"/>
                  <a:pt x="1196740" y="1449867"/>
                  <a:pt x="1204135" y="1444937"/>
                </a:cubicBezTo>
                <a:cubicBezTo>
                  <a:pt x="1136759" y="1404676"/>
                  <a:pt x="1103071" y="1357842"/>
                  <a:pt x="1103071" y="1304434"/>
                </a:cubicBezTo>
                <a:cubicBezTo>
                  <a:pt x="1103071" y="1254313"/>
                  <a:pt x="1123613" y="1211382"/>
                  <a:pt x="1164696" y="1175640"/>
                </a:cubicBezTo>
                <a:cubicBezTo>
                  <a:pt x="1205778" y="1139898"/>
                  <a:pt x="1254667" y="1122027"/>
                  <a:pt x="1311361" y="1122027"/>
                </a:cubicBezTo>
                <a:cubicBezTo>
                  <a:pt x="1378737" y="1122027"/>
                  <a:pt x="1432966" y="1143595"/>
                  <a:pt x="1474049" y="1186732"/>
                </a:cubicBezTo>
                <a:cubicBezTo>
                  <a:pt x="1515131" y="1229869"/>
                  <a:pt x="1535673" y="1286358"/>
                  <a:pt x="1535673" y="1356198"/>
                </a:cubicBezTo>
                <a:cubicBezTo>
                  <a:pt x="1535673" y="1413714"/>
                  <a:pt x="1521499" y="1466711"/>
                  <a:pt x="1493152" y="1515189"/>
                </a:cubicBezTo>
                <a:cubicBezTo>
                  <a:pt x="1464805" y="1563666"/>
                  <a:pt x="1409549" y="1629810"/>
                  <a:pt x="1327383" y="1713618"/>
                </a:cubicBezTo>
                <a:cubicBezTo>
                  <a:pt x="1202492" y="1840975"/>
                  <a:pt x="1140046" y="1960937"/>
                  <a:pt x="1140046" y="2073503"/>
                </a:cubicBezTo>
                <a:cubicBezTo>
                  <a:pt x="1140046" y="2107191"/>
                  <a:pt x="1147441" y="2137182"/>
                  <a:pt x="1162231" y="2163475"/>
                </a:cubicBezTo>
                <a:cubicBezTo>
                  <a:pt x="1177020" y="2189768"/>
                  <a:pt x="1193864" y="2203325"/>
                  <a:pt x="1212762" y="2204147"/>
                </a:cubicBezTo>
                <a:cubicBezTo>
                  <a:pt x="1225087" y="2204968"/>
                  <a:pt x="1234947" y="2201271"/>
                  <a:pt x="1242342" y="2193054"/>
                </a:cubicBezTo>
                <a:cubicBezTo>
                  <a:pt x="1250558" y="2184016"/>
                  <a:pt x="1254256" y="2173745"/>
                  <a:pt x="1253434" y="2162242"/>
                </a:cubicBezTo>
                <a:lnTo>
                  <a:pt x="1249737" y="2094456"/>
                </a:lnTo>
                <a:cubicBezTo>
                  <a:pt x="1248093" y="2066519"/>
                  <a:pt x="1263910" y="2029750"/>
                  <a:pt x="1297187" y="1984148"/>
                </a:cubicBezTo>
                <a:cubicBezTo>
                  <a:pt x="1330464" y="1938547"/>
                  <a:pt x="1368466" y="1901367"/>
                  <a:pt x="1411192" y="1872609"/>
                </a:cubicBezTo>
                <a:lnTo>
                  <a:pt x="1541835" y="1785102"/>
                </a:lnTo>
                <a:cubicBezTo>
                  <a:pt x="1633039" y="1723478"/>
                  <a:pt x="1697539" y="1664114"/>
                  <a:pt x="1735335" y="1607009"/>
                </a:cubicBezTo>
                <a:cubicBezTo>
                  <a:pt x="1773131" y="1549904"/>
                  <a:pt x="1792029" y="1483144"/>
                  <a:pt x="1792029" y="1406730"/>
                </a:cubicBezTo>
                <a:cubicBezTo>
                  <a:pt x="1792029" y="1297450"/>
                  <a:pt x="1747044" y="1206246"/>
                  <a:pt x="1657072" y="1133119"/>
                </a:cubicBezTo>
                <a:cubicBezTo>
                  <a:pt x="1567101" y="1059992"/>
                  <a:pt x="1454740" y="1023428"/>
                  <a:pt x="1319988" y="1023428"/>
                </a:cubicBezTo>
                <a:close/>
                <a:moveTo>
                  <a:pt x="1715615" y="1096144"/>
                </a:moveTo>
                <a:lnTo>
                  <a:pt x="1706988" y="1108469"/>
                </a:lnTo>
                <a:cubicBezTo>
                  <a:pt x="1756287" y="1140514"/>
                  <a:pt x="1795521" y="1184678"/>
                  <a:pt x="1824690" y="1240961"/>
                </a:cubicBezTo>
                <a:cubicBezTo>
                  <a:pt x="1853859" y="1297245"/>
                  <a:pt x="1868443" y="1357020"/>
                  <a:pt x="1868443" y="1420287"/>
                </a:cubicBezTo>
                <a:cubicBezTo>
                  <a:pt x="1868443" y="1506561"/>
                  <a:pt x="1843794" y="1582770"/>
                  <a:pt x="1794494" y="1648913"/>
                </a:cubicBezTo>
                <a:cubicBezTo>
                  <a:pt x="1745195" y="1715056"/>
                  <a:pt x="1654402" y="1793319"/>
                  <a:pt x="1522116" y="1883701"/>
                </a:cubicBezTo>
                <a:cubicBezTo>
                  <a:pt x="1444058" y="1937930"/>
                  <a:pt x="1390240" y="1983121"/>
                  <a:pt x="1360660" y="2019274"/>
                </a:cubicBezTo>
                <a:cubicBezTo>
                  <a:pt x="1331081" y="2055427"/>
                  <a:pt x="1316291" y="2095277"/>
                  <a:pt x="1316291" y="2138825"/>
                </a:cubicBezTo>
                <a:cubicBezTo>
                  <a:pt x="1316291" y="2169226"/>
                  <a:pt x="1323686" y="2198806"/>
                  <a:pt x="1338476" y="2227564"/>
                </a:cubicBezTo>
                <a:lnTo>
                  <a:pt x="1382845" y="2239889"/>
                </a:lnTo>
                <a:cubicBezTo>
                  <a:pt x="1360660" y="2201271"/>
                  <a:pt x="1349568" y="2167583"/>
                  <a:pt x="1349568" y="2138825"/>
                </a:cubicBezTo>
                <a:cubicBezTo>
                  <a:pt x="1349568" y="2082952"/>
                  <a:pt x="1391472" y="2023793"/>
                  <a:pt x="1475281" y="1961347"/>
                </a:cubicBezTo>
                <a:lnTo>
                  <a:pt x="1544300" y="1910816"/>
                </a:lnTo>
                <a:cubicBezTo>
                  <a:pt x="1689733" y="1803179"/>
                  <a:pt x="1777650" y="1729230"/>
                  <a:pt x="1808052" y="1688969"/>
                </a:cubicBezTo>
                <a:cubicBezTo>
                  <a:pt x="1867211" y="1610911"/>
                  <a:pt x="1896790" y="1526281"/>
                  <a:pt x="1896790" y="1435077"/>
                </a:cubicBezTo>
                <a:cubicBezTo>
                  <a:pt x="1896790" y="1297861"/>
                  <a:pt x="1836399" y="1184883"/>
                  <a:pt x="1715615" y="1096144"/>
                </a:cubicBezTo>
                <a:close/>
                <a:moveTo>
                  <a:pt x="1333546" y="1178721"/>
                </a:moveTo>
                <a:cubicBezTo>
                  <a:pt x="1293285" y="1178721"/>
                  <a:pt x="1259597" y="1190429"/>
                  <a:pt x="1232482" y="1213847"/>
                </a:cubicBezTo>
                <a:cubicBezTo>
                  <a:pt x="1205367" y="1237264"/>
                  <a:pt x="1191810" y="1265816"/>
                  <a:pt x="1191810" y="1299504"/>
                </a:cubicBezTo>
                <a:cubicBezTo>
                  <a:pt x="1191810" y="1367702"/>
                  <a:pt x="1225498" y="1423163"/>
                  <a:pt x="1292874" y="1465889"/>
                </a:cubicBezTo>
                <a:cubicBezTo>
                  <a:pt x="1231250" y="1497934"/>
                  <a:pt x="1145797" y="1552163"/>
                  <a:pt x="1036517" y="1628577"/>
                </a:cubicBezTo>
                <a:lnTo>
                  <a:pt x="1024192" y="1637204"/>
                </a:lnTo>
                <a:lnTo>
                  <a:pt x="1043912" y="1663087"/>
                </a:lnTo>
                <a:lnTo>
                  <a:pt x="1055005" y="1655692"/>
                </a:lnTo>
                <a:cubicBezTo>
                  <a:pt x="1117450" y="1608857"/>
                  <a:pt x="1209065" y="1550520"/>
                  <a:pt x="1329848" y="1480679"/>
                </a:cubicBezTo>
                <a:lnTo>
                  <a:pt x="1356963" y="1465889"/>
                </a:lnTo>
                <a:cubicBezTo>
                  <a:pt x="1268224" y="1428093"/>
                  <a:pt x="1223855" y="1375096"/>
                  <a:pt x="1223855" y="1306899"/>
                </a:cubicBezTo>
                <a:cubicBezTo>
                  <a:pt x="1223855" y="1243632"/>
                  <a:pt x="1259186" y="1211998"/>
                  <a:pt x="1329848" y="1211998"/>
                </a:cubicBezTo>
                <a:cubicBezTo>
                  <a:pt x="1393937" y="1211998"/>
                  <a:pt x="1451042" y="1245275"/>
                  <a:pt x="1501163" y="1311829"/>
                </a:cubicBezTo>
                <a:lnTo>
                  <a:pt x="1508558" y="1311829"/>
                </a:lnTo>
                <a:cubicBezTo>
                  <a:pt x="1469940" y="1223090"/>
                  <a:pt x="1411603" y="1178721"/>
                  <a:pt x="1333546" y="1178721"/>
                </a:cubicBezTo>
                <a:close/>
                <a:moveTo>
                  <a:pt x="1326151" y="2263306"/>
                </a:moveTo>
                <a:cubicBezTo>
                  <a:pt x="1282603" y="2263306"/>
                  <a:pt x="1245218" y="2278917"/>
                  <a:pt x="1213995" y="2310140"/>
                </a:cubicBezTo>
                <a:cubicBezTo>
                  <a:pt x="1182772" y="2341363"/>
                  <a:pt x="1167160" y="2379159"/>
                  <a:pt x="1167160" y="2423529"/>
                </a:cubicBezTo>
                <a:cubicBezTo>
                  <a:pt x="1167160" y="2467076"/>
                  <a:pt x="1182772" y="2504461"/>
                  <a:pt x="1213995" y="2535684"/>
                </a:cubicBezTo>
                <a:cubicBezTo>
                  <a:pt x="1245218" y="2566907"/>
                  <a:pt x="1282603" y="2582519"/>
                  <a:pt x="1326151" y="2582519"/>
                </a:cubicBezTo>
                <a:cubicBezTo>
                  <a:pt x="1370520" y="2582519"/>
                  <a:pt x="1408316" y="2566907"/>
                  <a:pt x="1439539" y="2535684"/>
                </a:cubicBezTo>
                <a:cubicBezTo>
                  <a:pt x="1470762" y="2504461"/>
                  <a:pt x="1486374" y="2467076"/>
                  <a:pt x="1486374" y="2423529"/>
                </a:cubicBezTo>
                <a:cubicBezTo>
                  <a:pt x="1486374" y="2379159"/>
                  <a:pt x="1470762" y="2341363"/>
                  <a:pt x="1439539" y="2310140"/>
                </a:cubicBezTo>
                <a:cubicBezTo>
                  <a:pt x="1408316" y="2278917"/>
                  <a:pt x="1370520" y="2263306"/>
                  <a:pt x="1326151" y="2263306"/>
                </a:cubicBezTo>
                <a:close/>
                <a:moveTo>
                  <a:pt x="1527045" y="2315070"/>
                </a:moveTo>
                <a:lnTo>
                  <a:pt x="1517186" y="2323697"/>
                </a:lnTo>
                <a:cubicBezTo>
                  <a:pt x="1550052" y="2372175"/>
                  <a:pt x="1566485" y="2419420"/>
                  <a:pt x="1566485" y="2465433"/>
                </a:cubicBezTo>
                <a:cubicBezTo>
                  <a:pt x="1566485" y="2514732"/>
                  <a:pt x="1547998" y="2557253"/>
                  <a:pt x="1511023" y="2592995"/>
                </a:cubicBezTo>
                <a:cubicBezTo>
                  <a:pt x="1474049" y="2628737"/>
                  <a:pt x="1430090" y="2646608"/>
                  <a:pt x="1379148" y="2646608"/>
                </a:cubicBezTo>
                <a:cubicBezTo>
                  <a:pt x="1335600" y="2646608"/>
                  <a:pt x="1287533" y="2630996"/>
                  <a:pt x="1234947" y="2599774"/>
                </a:cubicBezTo>
                <a:lnTo>
                  <a:pt x="1227552" y="2608401"/>
                </a:lnTo>
                <a:cubicBezTo>
                  <a:pt x="1268635" y="2657700"/>
                  <a:pt x="1322042" y="2682350"/>
                  <a:pt x="1387775" y="2682350"/>
                </a:cubicBezTo>
                <a:cubicBezTo>
                  <a:pt x="1443648" y="2682350"/>
                  <a:pt x="1492331" y="2661398"/>
                  <a:pt x="1533824" y="2619493"/>
                </a:cubicBezTo>
                <a:cubicBezTo>
                  <a:pt x="1575318" y="2577589"/>
                  <a:pt x="1596065" y="2528700"/>
                  <a:pt x="1596065" y="2472828"/>
                </a:cubicBezTo>
                <a:cubicBezTo>
                  <a:pt x="1596065" y="2409560"/>
                  <a:pt x="1573058" y="2356974"/>
                  <a:pt x="1527045" y="2315070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95061" y="539890"/>
            <a:ext cx="2210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861" y="3814359"/>
            <a:ext cx="2746278" cy="2586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7992" y="1304488"/>
            <a:ext cx="101960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</a:t>
            </a:r>
          </a:p>
          <a:p>
            <a:pPr algn="ctr"/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আয়নিক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বন্ধনে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ধাতব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মৌলটি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ধনাত্বক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চার্জে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চার্জিত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হলেও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অধাতব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ঋণাত্বক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চার্জে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চার্জিত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–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4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7540">
        <p14:doors dir="vert"/>
      </p:transition>
    </mc:Choice>
    <mc:Fallback xmlns="">
      <p:transition spd="slow" advTm="575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0.50117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6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C0C0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6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" y="-594"/>
            <a:ext cx="2388359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420" y="0"/>
            <a:ext cx="2263580" cy="6858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0914" y="457200"/>
            <a:ext cx="62701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মন্ত্রণালয়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মাওশি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বাতায়ন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পরামর্শে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কন্টেণ্ট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শিক্ষকবৃন্দ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244" y="460612"/>
            <a:ext cx="533351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1" y="2008097"/>
            <a:ext cx="3426621" cy="20978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431" y="1981200"/>
            <a:ext cx="3426621" cy="2102381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171" y="1981314"/>
            <a:ext cx="3426621" cy="2102267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91" y="4334415"/>
            <a:ext cx="3426621" cy="2075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5431" y="4334415"/>
            <a:ext cx="3426621" cy="2079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955" y="4329975"/>
            <a:ext cx="3426621" cy="207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b="7048"/>
          <a:stretch/>
        </p:blipFill>
        <p:spPr>
          <a:xfrm>
            <a:off x="6217120" y="233138"/>
            <a:ext cx="5471887" cy="61676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D75836-129E-4C27-B65F-9574B1BD8D6D}"/>
              </a:ext>
            </a:extLst>
          </p:cNvPr>
          <p:cNvSpPr/>
          <p:nvPr/>
        </p:nvSpPr>
        <p:spPr>
          <a:xfrm>
            <a:off x="2133601" y="4702629"/>
            <a:ext cx="10058400" cy="2176960"/>
          </a:xfrm>
          <a:custGeom>
            <a:avLst/>
            <a:gdLst>
              <a:gd name="connsiteX0" fmla="*/ 7575601 w 7575601"/>
              <a:gd name="connsiteY0" fmla="*/ 0 h 1715550"/>
              <a:gd name="connsiteX1" fmla="*/ 7575601 w 7575601"/>
              <a:gd name="connsiteY1" fmla="*/ 1715550 h 1715550"/>
              <a:gd name="connsiteX2" fmla="*/ 82517 w 7575601"/>
              <a:gd name="connsiteY2" fmla="*/ 1715550 h 1715550"/>
              <a:gd name="connsiteX3" fmla="*/ 0 w 7575601"/>
              <a:gd name="connsiteY3" fmla="*/ 1190437 h 1715550"/>
              <a:gd name="connsiteX4" fmla="*/ 7575601 w 7575601"/>
              <a:gd name="connsiteY4" fmla="*/ 0 h 171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01" h="1715550">
                <a:moveTo>
                  <a:pt x="7575601" y="0"/>
                </a:moveTo>
                <a:lnTo>
                  <a:pt x="7575601" y="1715550"/>
                </a:lnTo>
                <a:lnTo>
                  <a:pt x="82517" y="1715550"/>
                </a:lnTo>
                <a:lnTo>
                  <a:pt x="0" y="1190437"/>
                </a:lnTo>
                <a:lnTo>
                  <a:pt x="7575601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1537930"/>
            <a:ext cx="7116496" cy="4862870"/>
          </a:xfrm>
          <a:prstGeom prst="rect">
            <a:avLst/>
          </a:prstGeom>
          <a:solidFill>
            <a:srgbClr val="FFFF99">
              <a:alpha val="43000"/>
            </a:srgbClr>
          </a:solidFill>
        </p:spPr>
        <p:txBody>
          <a:bodyPr wrap="square" lIns="457200" tIns="91440" rIns="457200" bIns="91440" rtlCol="0">
            <a:spAutoFit/>
          </a:bodyPr>
          <a:lstStyle/>
          <a:p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Chemical Bond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C-05-01- Valence Electrons &amp; Valence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C-05-02- Radical &amp; Formula of Compound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C-05-03-Moleculer &amp; Structural Formula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C-05-04-Octet &amp; Duet Rules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C-05-05-Chemical Bond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C-05-06-Ionic Bond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C-05-07-Covalent Bond</a:t>
            </a:r>
          </a:p>
          <a:p>
            <a:pPr algn="just"/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C-05-08-Metalic Bond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095" y="5026808"/>
            <a:ext cx="741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pc="3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WALIULLAH</a:t>
            </a:r>
          </a:p>
          <a:p>
            <a:pPr algn="r"/>
            <a:r>
              <a:rPr lang="en-US" sz="2400" b="1" i="1" spc="3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Assistant Teacher (Science)</a:t>
            </a:r>
          </a:p>
          <a:p>
            <a:pPr algn="r"/>
            <a:r>
              <a:rPr lang="en-US" sz="2400" b="1" i="1" spc="3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Dighalia</a:t>
            </a:r>
            <a:r>
              <a:rPr lang="en-US" sz="2400" b="1" i="1" spc="3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A Z High School &amp; College</a:t>
            </a:r>
          </a:p>
          <a:p>
            <a:pPr algn="r"/>
            <a:r>
              <a:rPr lang="en-US" sz="2400" b="1" i="1" spc="3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Faridpur</a:t>
            </a:r>
            <a:r>
              <a:rPr lang="en-US" sz="2400" b="1" i="1" spc="3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, </a:t>
            </a:r>
            <a:r>
              <a:rPr lang="en-US" sz="2400" b="1" i="1" spc="300" dirty="0" err="1" smtClean="0">
                <a:solidFill>
                  <a:schemeClr val="bg1"/>
                </a:solidFill>
                <a:latin typeface="Agency FB" panose="020B0503020202020204" pitchFamily="34" charset="0"/>
              </a:rPr>
              <a:t>Pabna</a:t>
            </a:r>
            <a:endParaRPr lang="en-US" sz="2400" b="1" i="1" spc="300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973" y="118958"/>
            <a:ext cx="4875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i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Oli</a:t>
            </a:r>
            <a:r>
              <a:rPr lang="en-US" sz="8000" b="1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Express</a:t>
            </a:r>
            <a:endParaRPr lang="en-US" sz="8000" b="1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423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768"/>
    </mc:Choice>
    <mc:Fallback xmlns="">
      <p:transition spd="slow" advTm="35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97195" y="2130297"/>
            <a:ext cx="935830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ক্যাটায়নের ধারনা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ধারনা </a:t>
            </a:r>
            <a:r>
              <a:rPr lang="bn-IN" sz="4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 কারণ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4000" dirty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 </a:t>
            </a:r>
            <a:r>
              <a:rPr lang="bn-IN" sz="4000" dirty="0" smtClean="0">
                <a:ln w="3175" cmpd="sng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>
              <a:ln w="3175" cmpd="sng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1" y="442912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6357939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453803" y="-6634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91929" y="-6632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33600" y="-6633"/>
            <a:ext cx="0" cy="6854951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" y="805400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 flipH="1">
            <a:off x="-1" y="1447800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7030A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8" name="Freeform 17"/>
          <p:cNvSpPr/>
          <p:nvPr/>
        </p:nvSpPr>
        <p:spPr>
          <a:xfrm flipH="1">
            <a:off x="0" y="1697507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0070C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9" name="Freeform 18"/>
          <p:cNvSpPr/>
          <p:nvPr/>
        </p:nvSpPr>
        <p:spPr>
          <a:xfrm flipH="1">
            <a:off x="0" y="1937507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0" name="Freeform 19"/>
          <p:cNvSpPr/>
          <p:nvPr/>
        </p:nvSpPr>
        <p:spPr>
          <a:xfrm flipH="1">
            <a:off x="0" y="2177997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rgbClr val="C000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3" name="Rectangle 12"/>
          <p:cNvSpPr/>
          <p:nvPr/>
        </p:nvSpPr>
        <p:spPr>
          <a:xfrm>
            <a:off x="33171" y="3025843"/>
            <a:ext cx="1766830" cy="769441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-4360" y="5995451"/>
            <a:ext cx="12191999" cy="1428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3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08784"/>
            <a:ext cx="3248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 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2700000" flipV="1">
            <a:off x="5111897" y="2472406"/>
            <a:ext cx="877824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2700000" flipV="1">
            <a:off x="4609541" y="2874215"/>
            <a:ext cx="9144000" cy="14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2700000" flipV="1">
            <a:off x="4952271" y="2653545"/>
            <a:ext cx="8686800" cy="1428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" y="3623784"/>
            <a:ext cx="10296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মৌলটিতে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প্রোটন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সামকগ্রীক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মৌলটির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5580" y="1423015"/>
            <a:ext cx="16320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aseline="-250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8</a:t>
            </a:r>
            <a:r>
              <a:rPr lang="en-US" sz="115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 </a:t>
            </a:r>
          </a:p>
        </p:txBody>
      </p:sp>
      <p:sp>
        <p:nvSpPr>
          <p:cNvPr id="16" name="Freeform 15"/>
          <p:cNvSpPr/>
          <p:nvPr/>
        </p:nvSpPr>
        <p:spPr>
          <a:xfrm rot="9000000" flipH="1">
            <a:off x="9834877" y="-949969"/>
            <a:ext cx="2880000" cy="3840000"/>
          </a:xfrm>
          <a:custGeom>
            <a:avLst/>
            <a:gdLst>
              <a:gd name="connsiteX0" fmla="*/ 1920000 w 1929707"/>
              <a:gd name="connsiteY0" fmla="*/ 0 h 3840000"/>
              <a:gd name="connsiteX1" fmla="*/ 1929707 w 1929707"/>
              <a:gd name="connsiteY1" fmla="*/ 490 h 3840000"/>
              <a:gd name="connsiteX2" fmla="*/ 1929707 w 1929707"/>
              <a:gd name="connsiteY2" fmla="*/ 3839510 h 3840000"/>
              <a:gd name="connsiteX3" fmla="*/ 1920000 w 1929707"/>
              <a:gd name="connsiteY3" fmla="*/ 3840000 h 3840000"/>
              <a:gd name="connsiteX4" fmla="*/ 0 w 1929707"/>
              <a:gd name="connsiteY4" fmla="*/ 1920000 h 3840000"/>
              <a:gd name="connsiteX5" fmla="*/ 1920000 w 1929707"/>
              <a:gd name="connsiteY5" fmla="*/ 0 h 38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9707" h="3840000">
                <a:moveTo>
                  <a:pt x="1920000" y="0"/>
                </a:moveTo>
                <a:lnTo>
                  <a:pt x="1929707" y="490"/>
                </a:lnTo>
                <a:lnTo>
                  <a:pt x="1929707" y="3839510"/>
                </a:lnTo>
                <a:lnTo>
                  <a:pt x="1920000" y="3840000"/>
                </a:lnTo>
                <a:cubicBezTo>
                  <a:pt x="859613" y="3840000"/>
                  <a:pt x="0" y="2980387"/>
                  <a:pt x="0" y="1920000"/>
                </a:cubicBezTo>
                <a:cubicBezTo>
                  <a:pt x="0" y="859613"/>
                  <a:pt x="859613" y="0"/>
                  <a:pt x="1920000" y="0"/>
                </a:cubicBezTo>
                <a:close/>
              </a:path>
            </a:pathLst>
          </a:custGeom>
          <a:solidFill>
            <a:srgbClr val="7030A0">
              <a:alpha val="24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7" name="Freeform 16"/>
          <p:cNvSpPr/>
          <p:nvPr/>
        </p:nvSpPr>
        <p:spPr>
          <a:xfrm rot="9000000" flipH="1">
            <a:off x="10375193" y="-828430"/>
            <a:ext cx="2340000" cy="3360000"/>
          </a:xfrm>
          <a:custGeom>
            <a:avLst/>
            <a:gdLst>
              <a:gd name="connsiteX0" fmla="*/ 1680000 w 1680000"/>
              <a:gd name="connsiteY0" fmla="*/ 0 h 3360000"/>
              <a:gd name="connsiteX1" fmla="*/ 1680000 w 1680000"/>
              <a:gd name="connsiteY1" fmla="*/ 3360000 h 3360000"/>
              <a:gd name="connsiteX2" fmla="*/ 0 w 1680000"/>
              <a:gd name="connsiteY2" fmla="*/ 1680000 h 3360000"/>
              <a:gd name="connsiteX3" fmla="*/ 1680000 w 1680000"/>
              <a:gd name="connsiteY3" fmla="*/ 0 h 3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000" h="3360000">
                <a:moveTo>
                  <a:pt x="1680000" y="0"/>
                </a:moveTo>
                <a:lnTo>
                  <a:pt x="1680000" y="3360000"/>
                </a:lnTo>
                <a:cubicBezTo>
                  <a:pt x="752162" y="3360000"/>
                  <a:pt x="0" y="2607838"/>
                  <a:pt x="0" y="1680000"/>
                </a:cubicBezTo>
                <a:cubicBezTo>
                  <a:pt x="0" y="752162"/>
                  <a:pt x="752162" y="0"/>
                  <a:pt x="1680000" y="0"/>
                </a:cubicBezTo>
                <a:close/>
              </a:path>
            </a:pathLst>
          </a:custGeom>
          <a:solidFill>
            <a:srgbClr val="0070C0">
              <a:alpha val="24000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9" name="Freeform 18"/>
          <p:cNvSpPr/>
          <p:nvPr/>
        </p:nvSpPr>
        <p:spPr>
          <a:xfrm rot="9000000" flipH="1">
            <a:off x="10873898" y="-674858"/>
            <a:ext cx="1800000" cy="2880000"/>
          </a:xfrm>
          <a:custGeom>
            <a:avLst/>
            <a:gdLst>
              <a:gd name="connsiteX0" fmla="*/ 1440000 w 1440000"/>
              <a:gd name="connsiteY0" fmla="*/ 0 h 2880000"/>
              <a:gd name="connsiteX1" fmla="*/ 1440000 w 1440000"/>
              <a:gd name="connsiteY1" fmla="*/ 2880000 h 2880000"/>
              <a:gd name="connsiteX2" fmla="*/ 0 w 1440000"/>
              <a:gd name="connsiteY2" fmla="*/ 1440000 h 2880000"/>
              <a:gd name="connsiteX3" fmla="*/ 1440000 w 1440000"/>
              <a:gd name="connsiteY3" fmla="*/ 0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0000" h="2880000">
                <a:moveTo>
                  <a:pt x="1440000" y="0"/>
                </a:moveTo>
                <a:lnTo>
                  <a:pt x="1440000" y="2880000"/>
                </a:lnTo>
                <a:cubicBezTo>
                  <a:pt x="644710" y="2880000"/>
                  <a:pt x="0" y="2235290"/>
                  <a:pt x="0" y="1440000"/>
                </a:cubicBezTo>
                <a:cubicBezTo>
                  <a:pt x="0" y="644710"/>
                  <a:pt x="644710" y="0"/>
                  <a:pt x="1440000" y="0"/>
                </a:cubicBez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0" name="Freeform 19"/>
          <p:cNvSpPr/>
          <p:nvPr/>
        </p:nvSpPr>
        <p:spPr>
          <a:xfrm rot="9000000" flipH="1">
            <a:off x="11468357" y="-607790"/>
            <a:ext cx="1190294" cy="2399020"/>
          </a:xfrm>
          <a:custGeom>
            <a:avLst/>
            <a:gdLst>
              <a:gd name="connsiteX0" fmla="*/ 1190294 w 1190294"/>
              <a:gd name="connsiteY0" fmla="*/ 0 h 2399020"/>
              <a:gd name="connsiteX1" fmla="*/ 1190294 w 1190294"/>
              <a:gd name="connsiteY1" fmla="*/ 2399020 h 2399020"/>
              <a:gd name="connsiteX2" fmla="*/ 1077307 w 1190294"/>
              <a:gd name="connsiteY2" fmla="*/ 2393315 h 2399020"/>
              <a:gd name="connsiteX3" fmla="*/ 0 w 1190294"/>
              <a:gd name="connsiteY3" fmla="*/ 1199510 h 2399020"/>
              <a:gd name="connsiteX4" fmla="*/ 1077307 w 1190294"/>
              <a:gd name="connsiteY4" fmla="*/ 5706 h 239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294" h="2399020">
                <a:moveTo>
                  <a:pt x="1190294" y="0"/>
                </a:moveTo>
                <a:lnTo>
                  <a:pt x="1190294" y="2399020"/>
                </a:lnTo>
                <a:lnTo>
                  <a:pt x="1077307" y="2393315"/>
                </a:lnTo>
                <a:cubicBezTo>
                  <a:pt x="472200" y="2331863"/>
                  <a:pt x="0" y="1820831"/>
                  <a:pt x="0" y="1199510"/>
                </a:cubicBezTo>
                <a:cubicBezTo>
                  <a:pt x="0" y="578190"/>
                  <a:pt x="472200" y="67158"/>
                  <a:pt x="1077307" y="5706"/>
                </a:cubicBezTo>
                <a:close/>
              </a:path>
            </a:pathLst>
          </a:custGeom>
          <a:solidFill>
            <a:srgbClr val="C00000">
              <a:alpha val="24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8450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13" r="37500" b="11413"/>
          <a:stretch/>
        </p:blipFill>
        <p:spPr>
          <a:xfrm flipH="1">
            <a:off x="0" y="0"/>
            <a:ext cx="8839200" cy="6858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7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276600" y="0"/>
            <a:ext cx="8915400" cy="6858000"/>
          </a:xfrm>
          <a:prstGeom prst="rect">
            <a:avLst/>
          </a:prstGeom>
          <a:solidFill>
            <a:srgbClr val="00B0F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000500" y="4876800"/>
            <a:ext cx="7467600" cy="1524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Autofit/>
          </a:bodyPr>
          <a:lstStyle/>
          <a:p>
            <a:r>
              <a:rPr lang="bn-BD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11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15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11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4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85839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230">
                  <a:extLst>
                    <a:ext uri="{9D8B030D-6E8A-4147-A177-3AD203B41FA5}">
                      <a16:colId xmlns:a16="http://schemas.microsoft.com/office/drawing/2014/main" val="730181702"/>
                    </a:ext>
                  </a:extLst>
                </a:gridCol>
                <a:gridCol w="10952769">
                  <a:extLst>
                    <a:ext uri="{9D8B030D-6E8A-4147-A177-3AD203B41FA5}">
                      <a16:colId xmlns:a16="http://schemas.microsoft.com/office/drawing/2014/main" val="2189437386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bn-IN" sz="4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ইলেকট্রন বিন্যাস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5581774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H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rgbClr val="20EC33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1158211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rgbClr val="33E443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7005967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18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Ar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615870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36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Kr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4s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4p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3354984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54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Xe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5s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5p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rgbClr val="2EE63F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3674834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86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Rn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4f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14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rgbClr val="20EC33"/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3645945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118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Og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3d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4p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4f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14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5f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14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6s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6p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6d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10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7s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baseline="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7p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rgbClr val="F5F799"/>
                        </a:gs>
                        <a:gs pos="50000">
                          <a:srgbClr val="F692EA"/>
                        </a:gs>
                        <a:gs pos="100000">
                          <a:schemeClr val="bg2">
                            <a:lumMod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465763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199" y="838200"/>
            <a:ext cx="1066799" cy="60198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073760"/>
              </p:ext>
            </p:extLst>
          </p:nvPr>
        </p:nvGraphicFramePr>
        <p:xfrm>
          <a:off x="5562600" y="914400"/>
          <a:ext cx="4800600" cy="1600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1348280210"/>
                    </a:ext>
                  </a:extLst>
                </a:gridCol>
                <a:gridCol w="3600450">
                  <a:extLst>
                    <a:ext uri="{9D8B030D-6E8A-4147-A177-3AD203B41FA5}">
                      <a16:colId xmlns:a16="http://schemas.microsoft.com/office/drawing/2014/main" val="107291434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11</a:t>
                      </a:r>
                      <a:r>
                        <a:rPr lang="en-US" sz="4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Na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66269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aseline="-25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12</a:t>
                      </a:r>
                      <a:r>
                        <a:rPr lang="en-US" sz="4000" dirty="0" smtClean="0"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Mg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32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32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endParaRPr lang="en-US" sz="32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60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80" y="457200"/>
            <a:ext cx="900751" cy="5935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50" y="461158"/>
            <a:ext cx="731520" cy="5939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344" y="1447801"/>
            <a:ext cx="731520" cy="4953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857069" y="2391369"/>
            <a:ext cx="498280" cy="6070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0480" y="1222847"/>
            <a:ext cx="731520" cy="51380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57910" t="14002" r="33699"/>
          <a:stretch/>
        </p:blipFill>
        <p:spPr>
          <a:xfrm>
            <a:off x="9098622" y="1222847"/>
            <a:ext cx="731520" cy="5138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74276" t="13960" r="17215"/>
          <a:stretch/>
        </p:blipFill>
        <p:spPr>
          <a:xfrm>
            <a:off x="10673194" y="1222847"/>
            <a:ext cx="731520" cy="5138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66337" t="13963" r="25390"/>
          <a:stretch/>
        </p:blipFill>
        <p:spPr>
          <a:xfrm>
            <a:off x="9885908" y="1222847"/>
            <a:ext cx="731520" cy="51779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49731" t="14002" r="41878"/>
          <a:stretch/>
        </p:blipFill>
        <p:spPr>
          <a:xfrm>
            <a:off x="1489132" y="1445526"/>
            <a:ext cx="731520" cy="495527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576232"/>
              </p:ext>
            </p:extLst>
          </p:nvPr>
        </p:nvGraphicFramePr>
        <p:xfrm>
          <a:off x="2751615" y="2731063"/>
          <a:ext cx="6206082" cy="3690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1437">
                  <a:extLst>
                    <a:ext uri="{9D8B030D-6E8A-4147-A177-3AD203B41FA5}">
                      <a16:colId xmlns:a16="http://schemas.microsoft.com/office/drawing/2014/main" val="3649695700"/>
                    </a:ext>
                  </a:extLst>
                </a:gridCol>
                <a:gridCol w="1341604">
                  <a:extLst>
                    <a:ext uri="{9D8B030D-6E8A-4147-A177-3AD203B41FA5}">
                      <a16:colId xmlns:a16="http://schemas.microsoft.com/office/drawing/2014/main" val="3548140613"/>
                    </a:ext>
                  </a:extLst>
                </a:gridCol>
                <a:gridCol w="3103041">
                  <a:extLst>
                    <a:ext uri="{9D8B030D-6E8A-4147-A177-3AD203B41FA5}">
                      <a16:colId xmlns:a16="http://schemas.microsoft.com/office/drawing/2014/main" val="1673418655"/>
                    </a:ext>
                  </a:extLst>
                </a:gridCol>
              </a:tblGrid>
              <a:tr h="70163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Valence</a:t>
                      </a:r>
                    </a:p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electrons</a:t>
                      </a:r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</a:rPr>
                        <a:t>Valency</a:t>
                      </a:r>
                      <a:endParaRPr lang="en-US" sz="3200" dirty="0">
                        <a:solidFill>
                          <a:schemeClr val="bg1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698663"/>
                  </a:ext>
                </a:extLst>
              </a:tr>
              <a:tr h="1022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1,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2,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3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Lose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+1(1),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+2(2),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+3(3)</a:t>
                      </a:r>
                    </a:p>
                  </a:txBody>
                  <a:tcPr anchor="ctr">
                    <a:solidFill>
                      <a:srgbClr val="FFFF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67481"/>
                  </a:ext>
                </a:extLst>
              </a:tr>
              <a:tr h="102237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5,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6,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7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Gain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-3(3),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-2(2),</a:t>
                      </a:r>
                      <a:r>
                        <a:rPr lang="en-US" sz="3200" baseline="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-1(1)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337338"/>
                  </a:ext>
                </a:extLst>
              </a:tr>
              <a:tr h="38088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Share</a:t>
                      </a:r>
                      <a:endParaRPr lang="en-US" sz="3200" dirty="0"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Agency FB" panose="020B0503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280890"/>
                  </a:ext>
                </a:extLst>
              </a:tr>
            </a:tbl>
          </a:graphicData>
        </a:graphic>
      </p:graphicFrame>
      <p:sp>
        <p:nvSpPr>
          <p:cNvPr id="11" name="Oval 10"/>
          <p:cNvSpPr/>
          <p:nvPr/>
        </p:nvSpPr>
        <p:spPr>
          <a:xfrm>
            <a:off x="9144243" y="2133600"/>
            <a:ext cx="685899" cy="73545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713406" y="1391321"/>
            <a:ext cx="685899" cy="735455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4" t="10479" b="50455"/>
          <a:stretch/>
        </p:blipFill>
        <p:spPr>
          <a:xfrm>
            <a:off x="7010400" y="3962400"/>
            <a:ext cx="3577069" cy="2043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9642" y="456063"/>
            <a:ext cx="5410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 </a:t>
            </a:r>
            <a:r>
              <a:rPr lang="bn-IN" sz="4400" u="sng" dirty="0">
                <a:latin typeface="Agency FB" panose="020B0503020202020204" pitchFamily="34" charset="0"/>
              </a:rPr>
              <a:t>( </a:t>
            </a:r>
            <a:r>
              <a:rPr lang="en-US" sz="4400" u="sng" dirty="0">
                <a:latin typeface="Agency FB" panose="020B0503020202020204" pitchFamily="34" charset="0"/>
              </a:rPr>
              <a:t>Cations </a:t>
            </a:r>
            <a:r>
              <a:rPr lang="bn-IN" sz="4400" u="sng" dirty="0">
                <a:latin typeface="Agency FB" panose="020B0503020202020204" pitchFamily="34" charset="0"/>
              </a:rPr>
              <a:t>)</a:t>
            </a:r>
            <a:endParaRPr lang="bn-IN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ধনাত্বক চার্জ যুক্ত আয়নকে ক্যাটায়ন বলে।</a:t>
            </a:r>
            <a:endParaRPr lang="bn-IN" sz="4000" dirty="0">
              <a:latin typeface="Agency FB" panose="020B0503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104261"/>
              </p:ext>
            </p:extLst>
          </p:nvPr>
        </p:nvGraphicFramePr>
        <p:xfrm>
          <a:off x="6248400" y="990600"/>
          <a:ext cx="533400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109475971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35390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18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Ar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3s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6</a:t>
                      </a:r>
                      <a:endParaRPr lang="en-US" sz="2800" dirty="0" smtClean="0">
                        <a:solidFill>
                          <a:srgbClr val="FF0000"/>
                        </a:solidFill>
                        <a:latin typeface="Agency FB" panose="020B0503020202020204" pitchFamily="34" charset="0"/>
                      </a:endParaRP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51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19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K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u="sng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4s</a:t>
                      </a:r>
                      <a:r>
                        <a:rPr lang="en-US" sz="2800" u="sng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1</a:t>
                      </a:r>
                      <a:r>
                        <a:rPr lang="en-US" sz="2800" u="sng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59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aseline="-250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20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latin typeface="Agency FB" panose="020B0503020202020204" pitchFamily="34" charset="0"/>
                          <a:cs typeface="NikoshBAN" panose="02000000000000000000" pitchFamily="2" charset="0"/>
                        </a:rPr>
                        <a:t>Ca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7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1s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2p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3s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3p</a:t>
                      </a:r>
                      <a:r>
                        <a:rPr lang="en-US" sz="2800" baseline="30000" dirty="0" smtClean="0">
                          <a:latin typeface="Agency FB" panose="020B0503020202020204" pitchFamily="34" charset="0"/>
                        </a:rPr>
                        <a:t>6</a:t>
                      </a:r>
                      <a:r>
                        <a:rPr lang="en-US" sz="2800" dirty="0" smtClean="0">
                          <a:latin typeface="Agency FB" panose="020B0503020202020204" pitchFamily="34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4s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gency FB" panose="020B0503020202020204" pitchFamily="34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7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2473</TotalTime>
  <Words>730</Words>
  <Application>Microsoft Office PowerPoint</Application>
  <PresentationFormat>Widescreen</PresentationFormat>
  <Paragraphs>211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Cambria Math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রাসায়নিক বন্ধন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</dc:title>
  <dc:creator>waliullah</dc:creator>
  <cp:lastModifiedBy>Waliullah</cp:lastModifiedBy>
  <cp:revision>90</cp:revision>
  <dcterms:created xsi:type="dcterms:W3CDTF">2019-01-07T06:41:48Z</dcterms:created>
  <dcterms:modified xsi:type="dcterms:W3CDTF">2020-05-09T18:23:31Z</dcterms:modified>
</cp:coreProperties>
</file>