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4" r:id="rId2"/>
    <p:sldId id="308" r:id="rId3"/>
    <p:sldId id="335" r:id="rId4"/>
    <p:sldId id="301" r:id="rId5"/>
    <p:sldId id="302" r:id="rId6"/>
    <p:sldId id="307" r:id="rId7"/>
    <p:sldId id="303" r:id="rId8"/>
    <p:sldId id="305" r:id="rId9"/>
    <p:sldId id="311" r:id="rId10"/>
    <p:sldId id="306" r:id="rId11"/>
    <p:sldId id="310" r:id="rId12"/>
    <p:sldId id="312" r:id="rId13"/>
    <p:sldId id="313" r:id="rId14"/>
    <p:sldId id="336" r:id="rId15"/>
    <p:sldId id="309" r:id="rId16"/>
    <p:sldId id="316" r:id="rId17"/>
    <p:sldId id="320" r:id="rId18"/>
    <p:sldId id="319" r:id="rId19"/>
    <p:sldId id="315" r:id="rId20"/>
    <p:sldId id="321" r:id="rId21"/>
    <p:sldId id="322" r:id="rId22"/>
    <p:sldId id="317" r:id="rId23"/>
    <p:sldId id="323" r:id="rId24"/>
    <p:sldId id="324" r:id="rId25"/>
    <p:sldId id="325" r:id="rId26"/>
    <p:sldId id="332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E7B92-4C76-4CB6-B1A5-56C9CEBFE57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57F7-33BD-433B-B9F0-A61D9873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4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3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8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16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4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9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0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1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0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1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9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73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8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6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9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92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57F7-33BD-433B-B9F0-A61D98730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2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D456-B419-4039-99C0-0617F2251751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E290-640E-4D83-801F-32E06C0F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" y="585788"/>
            <a:ext cx="4367150" cy="5976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51" y="1452563"/>
            <a:ext cx="94726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40" y="320250"/>
            <a:ext cx="10119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56331"/>
              </p:ext>
            </p:extLst>
          </p:nvPr>
        </p:nvGraphicFramePr>
        <p:xfrm>
          <a:off x="1069022" y="1234968"/>
          <a:ext cx="100584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2800"/>
                <a:gridCol w="3352800"/>
                <a:gridCol w="3352800"/>
              </a:tblGrid>
              <a:tr h="130302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তান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তুষার,</a:t>
                      </a:r>
                      <a:r>
                        <a:rPr lang="bn-IN" sz="4000" baseline="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বরফ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টিয়ে পাখী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0302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থল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40" y="1223097"/>
            <a:ext cx="2400734" cy="1277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93" y="2538413"/>
            <a:ext cx="241004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394" y="3814763"/>
            <a:ext cx="2452254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7760" y="305963"/>
            <a:ext cx="9997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30251"/>
              </p:ext>
            </p:extLst>
          </p:nvPr>
        </p:nvGraphicFramePr>
        <p:xfrm>
          <a:off x="1089024" y="1119716"/>
          <a:ext cx="10058401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95"/>
                <a:gridCol w="3362169"/>
                <a:gridCol w="4618037"/>
              </a:tblGrid>
              <a:tr h="132588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 শ্লোক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লঘু</a:t>
                      </a:r>
                      <a:r>
                        <a:rPr lang="bn-IN" sz="4000" baseline="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হাল্কা চালের কবিতা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চকোর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চন্দ্রমা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আলো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উপল-ঘায়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পাথরের</a:t>
                      </a:r>
                      <a:r>
                        <a:rPr lang="bn-IN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আঘাত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49" y="2497282"/>
            <a:ext cx="2172487" cy="1246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011" y="3794414"/>
            <a:ext cx="2232739" cy="1263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8567" r="8230" b="60063"/>
          <a:stretch/>
        </p:blipFill>
        <p:spPr>
          <a:xfrm>
            <a:off x="3786190" y="5072064"/>
            <a:ext cx="2228849" cy="12858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7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440" y="335778"/>
            <a:ext cx="1050036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566" y="1060166"/>
            <a:ext cx="10516584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সতেন্দ্রনাথ দত্তকে কোন নামে ডাকা হয়? </a:t>
            </a: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২।’ঝর্ণার গান’ কোন কাব্য থেকে সংকলিত? </a:t>
            </a: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চন্দ্রমা অর্থ কী? </a:t>
            </a:r>
          </a:p>
          <a:p>
            <a:r>
              <a:rPr lang="bn-IN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শুক অর্থ কী?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66" y="3239722"/>
            <a:ext cx="6913463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62" y="1285873"/>
            <a:ext cx="5715001" cy="5372102"/>
          </a:xfrm>
          <a:prstGeom prst="rect">
            <a:avLst/>
          </a:prstGeom>
          <a:solidFill>
            <a:schemeClr val="bg1"/>
          </a:solidFill>
          <a:ln w="114300" cmpd="thickThin">
            <a:noFill/>
          </a:ln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3" y="1328737"/>
            <a:ext cx="5753446" cy="53721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>
            <a:off x="485775" y="367008"/>
            <a:ext cx="1122997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652" y="1880182"/>
            <a:ext cx="9800436" cy="3046988"/>
          </a:xfrm>
          <a:prstGeom prst="rect">
            <a:avLst/>
          </a:prstGeom>
          <a:noFill/>
          <a:ln w="114300" cmpd="thickThin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চপল পায় কেবল ধাই, </a:t>
            </a:r>
          </a:p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 গাই পরীর গান, </a:t>
            </a:r>
          </a:p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পুলক মোর সকল গায়, </a:t>
            </a:r>
          </a:p>
          <a:p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বিভোল মোর সকল প্রাণ।</a:t>
            </a:r>
          </a:p>
        </p:txBody>
      </p:sp>
    </p:spTree>
    <p:extLst>
      <p:ext uri="{BB962C8B-B14F-4D97-AF65-F5344CB8AC3E}">
        <p14:creationId xmlns:p14="http://schemas.microsoft.com/office/powerpoint/2010/main" val="24816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88" y="1271591"/>
            <a:ext cx="11272837" cy="5400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775" y="338433"/>
            <a:ext cx="1122997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357" y="2461856"/>
            <a:ext cx="9394081" cy="3046988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শিথিল সব শিলার পর</a:t>
            </a:r>
          </a:p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 থুই দোদুল মন,</a:t>
            </a:r>
          </a:p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দুপুর-ভোর ঝিঁঝির ডাক,</a:t>
            </a:r>
          </a:p>
          <a:p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ঝিমায় পথ, ঘুমায় বন।</a:t>
            </a:r>
          </a:p>
        </p:txBody>
      </p:sp>
    </p:spTree>
    <p:extLst>
      <p:ext uri="{BB962C8B-B14F-4D97-AF65-F5344CB8AC3E}">
        <p14:creationId xmlns:p14="http://schemas.microsoft.com/office/powerpoint/2010/main" val="25575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6" y="1214438"/>
            <a:ext cx="11244262" cy="54863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5775" y="338433"/>
            <a:ext cx="1122997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967" y="1633396"/>
            <a:ext cx="7597357" cy="3046988"/>
          </a:xfrm>
          <a:prstGeom prst="rect">
            <a:avLst/>
          </a:prstGeom>
          <a:noFill/>
          <a:ln w="114300" cmpd="thinThick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 দেশ, কূজন নাই </a:t>
            </a:r>
          </a:p>
          <a:p>
            <a:r>
              <a:rPr lang="bn-IN" sz="4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পায় বাজাই তাল,</a:t>
            </a:r>
          </a:p>
          <a:p>
            <a:r>
              <a:rPr lang="bn-IN" sz="4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একলা গাই, একলা ধাই,</a:t>
            </a:r>
          </a:p>
          <a:p>
            <a:r>
              <a:rPr lang="bn-IN" sz="4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 রাত, সাঁঝ সকাল।</a:t>
            </a:r>
          </a:p>
        </p:txBody>
      </p:sp>
    </p:spTree>
    <p:extLst>
      <p:ext uri="{BB962C8B-B14F-4D97-AF65-F5344CB8AC3E}">
        <p14:creationId xmlns:p14="http://schemas.microsoft.com/office/powerpoint/2010/main" val="860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3" y="383326"/>
            <a:ext cx="11115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কাজ</a:t>
            </a:r>
            <a:endParaRPr lang="en-US" sz="8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2415" y="1579281"/>
            <a:ext cx="1051474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ঝর্ণা কেমন পায়ে ছুটে চলে?</a:t>
            </a:r>
          </a:p>
          <a:p>
            <a:r>
              <a:rPr lang="bn-IN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‘বিজন দেশ, কূজন নাই, বলতে কী বোঝ?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দুপুর-ভোর কী ডাকে?</a:t>
            </a:r>
            <a:endParaRPr lang="en-US" sz="4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07" y="3512492"/>
            <a:ext cx="5822185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1200151"/>
            <a:ext cx="11201400" cy="54864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94989" y="1255136"/>
            <a:ext cx="9149249" cy="5016758"/>
          </a:xfrm>
          <a:prstGeom prst="rect">
            <a:avLst/>
          </a:prstGeom>
          <a:noFill/>
          <a:ln w="508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ঝুঁকিয়ে ঘার ঝুম-পাহাড়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 দ্যাখায়, চোখ পাকায়;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শঙ্কা নাই, সমান যাই,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টগর-ফুল-নুপুর পায়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গিরির হিম ললাট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ঘামল মোর উদ্ভবে,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পরীর টুটুল হার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নাচের উৎসবে।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88" y="324145"/>
            <a:ext cx="112299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2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3" y="1200150"/>
            <a:ext cx="11215687" cy="551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4368" y="1603364"/>
            <a:ext cx="9261345" cy="304698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 নাই-নাই রে ভাই </a:t>
            </a:r>
          </a:p>
          <a:p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নি তার সংবাদই, </a:t>
            </a:r>
          </a:p>
          <a:p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ধাই লীলায়,-খিলখিলাই- </a:t>
            </a:r>
          </a:p>
          <a:p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বোল সাধি।</a:t>
            </a:r>
            <a:endParaRPr lang="en-US" sz="4800" b="1" dirty="0" smtClean="0">
              <a:solidFill>
                <a:srgbClr val="FF339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13" y="367007"/>
            <a:ext cx="1122997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5400" b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6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683" y="360895"/>
            <a:ext cx="10815145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কাজ</a:t>
            </a:r>
            <a:endParaRPr lang="en-US" sz="60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143" y="1145706"/>
            <a:ext cx="10647278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ঝর্ণা কার বোল সাধে?</a:t>
            </a:r>
          </a:p>
          <a:p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ঝর্ণাকে ভয় দ্যাখায় কে?</a:t>
            </a:r>
          </a:p>
          <a:p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নুপুর পায়ে কাকে দেখা যায়?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765" y="2928448"/>
            <a:ext cx="373107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069" y="549657"/>
            <a:ext cx="2103385" cy="2239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7525" y="592847"/>
            <a:ext cx="6329363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277" y="572040"/>
            <a:ext cx="2127688" cy="2256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082" y="2782157"/>
            <a:ext cx="5840474" cy="3596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13" y="2841047"/>
            <a:ext cx="4511431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4" y="314325"/>
            <a:ext cx="11229975" cy="6329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5002" y="1504865"/>
            <a:ext cx="7709148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বন-ঝাউয়ের ঝোপগুলায়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কালসারের দল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চলে,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শিং শিলায়-শিলার গায়,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ডালচিনির রঙ ধরে।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 যাই, লাফিয়ে ধাই,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দুলিয়ে যাই অচল-ঠাঁট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37" y="531272"/>
            <a:ext cx="7386638" cy="7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0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4325"/>
            <a:ext cx="11329988" cy="6415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1618" y="1664702"/>
            <a:ext cx="9378270" cy="3785652"/>
          </a:xfrm>
          <a:prstGeom prst="rect">
            <a:avLst/>
          </a:prstGeom>
          <a:noFill/>
          <a:ln w="114300" cmpd="thinThick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নাড়িয়ে যাই, বাড়িয়ে যাই- 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 গায় ডালিম-ফাট। 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 শুক বুলায় মুখ 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থল-ঝাঁঝির মখমলে, 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জরির জাল আংকাখায় </a:t>
            </a:r>
          </a:p>
          <a:p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 মোর ঝলমলে।</a:t>
            </a:r>
            <a:endParaRPr lang="en-US" sz="40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171" y="459835"/>
            <a:ext cx="7678254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015" y="378869"/>
            <a:ext cx="1110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767" y="1995398"/>
            <a:ext cx="10384800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‘ঝর্ণার গান’ কবিতায় কিসের দল চরে?</a:t>
            </a:r>
          </a:p>
          <a:p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শালিক শুক কোথায় মুখ বুলায়?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741" y="3914897"/>
            <a:ext cx="851685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8" name="Parallelogram 7" descr="কবিতাংশ পড়ি এবং ছবিটি লক্ষ্য করি" title="কবিতাংশ পড়ি এবং ছবিটি লক্ষ্য করি"/>
          <p:cNvSpPr>
            <a:spLocks noChangeAspect="1"/>
          </p:cNvSpPr>
          <p:nvPr/>
        </p:nvSpPr>
        <p:spPr>
          <a:xfrm rot="5400000" flipV="1">
            <a:off x="5706008" y="-4848755"/>
            <a:ext cx="775222" cy="11215687"/>
          </a:xfrm>
          <a:prstGeom prst="parallelogram">
            <a:avLst>
              <a:gd name="adj" fmla="val 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97" t="17238" r="57286" b="8445"/>
          <a:stretch/>
        </p:blipFill>
        <p:spPr>
          <a:xfrm>
            <a:off x="428626" y="1114426"/>
            <a:ext cx="11272838" cy="5614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6353" y="1223985"/>
            <a:ext cx="6340798" cy="5016758"/>
          </a:xfrm>
          <a:prstGeom prst="rect">
            <a:avLst/>
          </a:prstGeom>
          <a:noFill/>
          <a:ln w="114300" cmpd="thickThin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নিন্মে ধাই, শুনতে পাই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‘ফটিক জল।’ হাঁকছে কে,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কণ্ঠাতেই তৃষ্ণা যার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 না সেই পাঁক ছেঁকে।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গরজ যার জল স্যাঁচার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পাতকুয়ায় যাক না সেই,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সুন্দরের তৃষ্ণা যার </a:t>
            </a:r>
          </a:p>
          <a:p>
            <a:r>
              <a:rPr lang="bn-IN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ধাই তার আশেই।</a:t>
            </a:r>
            <a:r>
              <a:rPr lang="en-US" sz="40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0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7" name="Parallelogram 6" descr="কবিতাংশ পড়ি এবং ছবিটি লক্ষ্য করি" title="কবিতাংশ পড়ি এবং ছবিটি লক্ষ্য করি"/>
          <p:cNvSpPr>
            <a:spLocks noChangeAspect="1"/>
          </p:cNvSpPr>
          <p:nvPr/>
        </p:nvSpPr>
        <p:spPr>
          <a:xfrm rot="5400000" flipV="1">
            <a:off x="5696481" y="-4829792"/>
            <a:ext cx="775222" cy="11215687"/>
          </a:xfrm>
          <a:prstGeom prst="parallelogram">
            <a:avLst>
              <a:gd name="adj" fmla="val 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 পড়ি এবং ছবিটি লক্ষ্য 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4" y="1200150"/>
            <a:ext cx="11261274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07" y="1303074"/>
            <a:ext cx="7177831" cy="5016758"/>
          </a:xfrm>
          <a:prstGeom prst="rect">
            <a:avLst/>
          </a:prstGeom>
          <a:noFill/>
          <a:ln w="114300" cmpd="dbl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খোঁজেই বিরাম নেই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বিলাই-তরল শ্লোক,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চকোর চায় চন্দ্রমায়,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চাই মুগ্ধ-চোখ।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চপল পায় কেবল ধাই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উপল-ঘায় দিই ঝিলিক,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দুল দোলাই মন ভোলাই,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ঝিলমিলাই দিগ্বিদিক।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416470"/>
            <a:ext cx="11105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383" y="1802757"/>
            <a:ext cx="10984673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তরল শ্লোক অর্থ কী?</a:t>
            </a:r>
          </a:p>
          <a:p>
            <a:r>
              <a:rPr lang="bn-IN" sz="44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ঝর্ণা কিরূপ চোখ চায়?</a:t>
            </a:r>
          </a:p>
          <a:p>
            <a:r>
              <a:rPr lang="bn-IN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স্তদ্ধ পাথরের বুকে আনন্দের পদচিহ্ন এঁকে কী বয়ে চলে?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‘ঝর্ণার গান’ কবিতায় কার আসার কথা বলেছে?</a:t>
            </a:r>
            <a:endParaRPr lang="en-US" sz="4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757" y="654420"/>
            <a:ext cx="11188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উত্তরপত্র</a:t>
            </a:r>
            <a:endParaRPr lang="en-US" sz="8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90" y="2031906"/>
            <a:ext cx="774868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90" y="996736"/>
            <a:ext cx="11089177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384" y="2978042"/>
            <a:ext cx="11155680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‘প্রকৃতির অপরূপ সৌন্দর্যের আধার ঝর্ণা’-</a:t>
            </a:r>
          </a:p>
          <a:p>
            <a:pPr algn="ctr"/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মন্তব্যটি ‘ঝর্ণার গান’ </a:t>
            </a:r>
          </a:p>
          <a:p>
            <a:pPr algn="ctr"/>
            <a:r>
              <a:rPr lang="bn-IN" sz="4800" b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আলোকে বিশ্লেষণ কর।      </a:t>
            </a:r>
          </a:p>
        </p:txBody>
      </p:sp>
    </p:spTree>
    <p:extLst>
      <p:ext uri="{BB962C8B-B14F-4D97-AF65-F5344CB8AC3E}">
        <p14:creationId xmlns:p14="http://schemas.microsoft.com/office/powerpoint/2010/main" val="30936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27" y="582575"/>
            <a:ext cx="5230097" cy="5981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506" y="1192742"/>
            <a:ext cx="6322100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69" y="982759"/>
            <a:ext cx="6779340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" y="370788"/>
            <a:ext cx="11089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ছবির সাথে মিলিয়ে দেখি!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1300162"/>
            <a:ext cx="4519613" cy="4572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1" y="1290639"/>
            <a:ext cx="4514852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89" y="854784"/>
            <a:ext cx="1112242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183520"/>
            <a:ext cx="11139053" cy="30931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19500" b="1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ঝর্ণার গান</a:t>
            </a:r>
            <a:endParaRPr lang="en-US" sz="19500" b="1" dirty="0" smtClean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512" y="2242977"/>
            <a:ext cx="10700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যা------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কবির পরিচিতি সম্পর্কে বলতে পরবে</a:t>
            </a:r>
          </a:p>
          <a:p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কবিতার ব্যবহৃত শব্দগুলোর অর্থ বলতে পারবে</a:t>
            </a:r>
          </a:p>
          <a:p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প্রকৃতি তার নিজেস্ব ধারায় চলে তা বলতে পারবে</a:t>
            </a:r>
            <a:endParaRPr lang="en-US" sz="44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667047"/>
            <a:ext cx="110156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9826" y="397584"/>
            <a:ext cx="734845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722" y="3575427"/>
            <a:ext cx="5234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জন্মঃ২৫ জুন ১৮৮২ খ্রিঃ, কলিকাতার বিমতা গ্রামে।</a:t>
            </a:r>
            <a:endParaRPr lang="en-US" sz="4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389" y="5139712"/>
            <a:ext cx="5209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 ছন্দের রাজা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97" y="477455"/>
            <a:ext cx="3401895" cy="2901225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676667" y="2466630"/>
            <a:ext cx="5994401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কাব্যঃ সবিতা, বেণু ও বীণা, হোমশিখা, কুহু ও কেকা, 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5256" y="3958969"/>
            <a:ext cx="5865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 কাব্যঃ তীর্থরেণু, ফুলের ফসল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0967" y="5382595"/>
            <a:ext cx="5896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১১ জানুয়ারী ১৯২২ খ্রিঃ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708" y="1248254"/>
            <a:ext cx="6616931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4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" y="277387"/>
            <a:ext cx="1109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63829"/>
              </p:ext>
            </p:extLst>
          </p:nvPr>
        </p:nvGraphicFramePr>
        <p:xfrm>
          <a:off x="1303337" y="1248302"/>
          <a:ext cx="978408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360"/>
                <a:gridCol w="3261360"/>
                <a:gridCol w="3261360"/>
              </a:tblGrid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বিভোর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অচেতন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বিজন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নির্জন</a:t>
                      </a:r>
                      <a:endParaRPr lang="en-US" sz="4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কুজন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কলরব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ঝুম</a:t>
                      </a:r>
                      <a:r>
                        <a:rPr lang="bn-IN" sz="40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নীরব</a:t>
                      </a:r>
                      <a:r>
                        <a:rPr lang="bn-IN" sz="40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পাহাড়</a:t>
                      </a:r>
                      <a:endParaRPr lang="en-US" sz="4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2" y="1282845"/>
            <a:ext cx="2022763" cy="1203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049" y="2537114"/>
            <a:ext cx="2035575" cy="1249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22594"/>
          <a:stretch/>
        </p:blipFill>
        <p:spPr>
          <a:xfrm>
            <a:off x="5265605" y="5129474"/>
            <a:ext cx="2042541" cy="121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3857625"/>
            <a:ext cx="2052636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7" y="6747650"/>
            <a:ext cx="980282" cy="1349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25750"/>
              </p:ext>
            </p:extLst>
          </p:nvPr>
        </p:nvGraphicFramePr>
        <p:xfrm>
          <a:off x="970915" y="1134004"/>
          <a:ext cx="10240964" cy="5303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7114"/>
                <a:gridCol w="2836631"/>
                <a:gridCol w="3727219"/>
              </a:tblGrid>
              <a:tr h="1506333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মখমল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কোমল মিহি কাপড়</a:t>
                      </a:r>
                      <a:endParaRPr lang="en-US" sz="40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1228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আংরাখা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লম্বা ঢিলা</a:t>
                      </a:r>
                      <a:r>
                        <a:rPr lang="bn-IN" sz="40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পোশাক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2979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ফটিক জল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rgbClr val="FF33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চাতক পাখী</a:t>
                      </a:r>
                      <a:endParaRPr lang="en-US" sz="4000" dirty="0">
                        <a:solidFill>
                          <a:srgbClr val="FF33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2979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বিলাই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বিতরণ</a:t>
                      </a:r>
                      <a:endParaRPr lang="en-US" sz="4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39" y="1159453"/>
            <a:ext cx="2762250" cy="1426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899" y="2645353"/>
            <a:ext cx="919190" cy="116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10" y="3911745"/>
            <a:ext cx="2742767" cy="120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364" y="5182422"/>
            <a:ext cx="2710326" cy="120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0120" y="320250"/>
            <a:ext cx="1021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602</Words>
  <Application>Microsoft Office PowerPoint</Application>
  <PresentationFormat>Widescreen</PresentationFormat>
  <Paragraphs>166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206</cp:revision>
  <dcterms:created xsi:type="dcterms:W3CDTF">2020-03-19T18:53:09Z</dcterms:created>
  <dcterms:modified xsi:type="dcterms:W3CDTF">2020-05-09T18:41:50Z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