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3"/>
  </p:notesMasterIdLst>
  <p:sldIdLst>
    <p:sldId id="270" r:id="rId2"/>
    <p:sldId id="257" r:id="rId3"/>
    <p:sldId id="274" r:id="rId4"/>
    <p:sldId id="275" r:id="rId5"/>
    <p:sldId id="266" r:id="rId6"/>
    <p:sldId id="283" r:id="rId7"/>
    <p:sldId id="272" r:id="rId8"/>
    <p:sldId id="267" r:id="rId9"/>
    <p:sldId id="281" r:id="rId10"/>
    <p:sldId id="256" r:id="rId11"/>
    <p:sldId id="280" r:id="rId12"/>
    <p:sldId id="261" r:id="rId13"/>
    <p:sldId id="271" r:id="rId14"/>
    <p:sldId id="260" r:id="rId15"/>
    <p:sldId id="282" r:id="rId16"/>
    <p:sldId id="269" r:id="rId17"/>
    <p:sldId id="276" r:id="rId18"/>
    <p:sldId id="273" r:id="rId19"/>
    <p:sldId id="268" r:id="rId20"/>
    <p:sldId id="258" r:id="rId21"/>
    <p:sldId id="28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4BF95-EDDF-46E1-90CA-6355B1948280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B569B-2543-4729-9FF0-30778C7427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B569B-2543-4729-9FF0-30778C74274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B569B-2543-4729-9FF0-30778C74274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B569B-2543-4729-9FF0-30778C74274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B569B-2543-4729-9FF0-30778C74274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B569B-2543-4729-9FF0-30778C74274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B569B-2543-4729-9FF0-30778C74274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228600"/>
            <a:ext cx="8610600" cy="64008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304800"/>
            <a:ext cx="8458200" cy="62484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381000"/>
            <a:ext cx="8305800" cy="6096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" y="1219201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en-US" sz="48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ক্লাশে</a:t>
            </a:r>
            <a:r>
              <a:rPr lang="en-US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IN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” </a:t>
            </a:r>
            <a:endParaRPr lang="en-US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0198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মাহ্‌মুদা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নূরী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images (10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905000"/>
            <a:ext cx="5410200" cy="3584259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3505200" y="914400"/>
            <a:ext cx="2133600" cy="914400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আদর্শ পাঠ </a:t>
            </a:r>
            <a:endParaRPr lang="en-US" sz="4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20200304_1152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2057401"/>
            <a:ext cx="4038600" cy="3028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457202" y="6096000"/>
            <a:ext cx="2114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মাহ্‌মুদা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নূরী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52600" y="3066194"/>
            <a:ext cx="5029200" cy="3791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61424">
              <a:spcBef>
                <a:spcPts val="600"/>
              </a:spcBef>
              <a:spcAft>
                <a:spcPct val="35000"/>
              </a:spcAft>
              <a:defRPr/>
            </a:pPr>
            <a:r>
              <a:rPr lang="en-US" sz="24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2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ভাইয়ের</a:t>
            </a:r>
            <a:r>
              <a:rPr lang="en-US" sz="2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রক্তে</a:t>
            </a:r>
            <a:r>
              <a:rPr lang="en-US" sz="2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রাঙানো</a:t>
            </a:r>
            <a:r>
              <a:rPr lang="en-US" sz="2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একুশে</a:t>
            </a:r>
            <a:r>
              <a:rPr lang="en-US" sz="2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</a:t>
            </a:r>
            <a:r>
              <a:rPr lang="bn-BD" sz="2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ব্রুয়ারি</a:t>
            </a:r>
          </a:p>
          <a:p>
            <a:pPr defTabSz="961424">
              <a:spcBef>
                <a:spcPts val="600"/>
              </a:spcBef>
              <a:spcAft>
                <a:spcPct val="35000"/>
              </a:spcAft>
              <a:defRPr/>
            </a:pPr>
            <a:r>
              <a:rPr lang="bn-BD" sz="2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 কি ভুলিতে পারি</a:t>
            </a:r>
          </a:p>
          <a:p>
            <a:pPr defTabSz="961424">
              <a:spcBef>
                <a:spcPts val="600"/>
              </a:spcBef>
              <a:spcAft>
                <a:spcPct val="35000"/>
              </a:spcAft>
              <a:defRPr/>
            </a:pPr>
            <a:r>
              <a:rPr lang="bn-BD" sz="2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ছেলেহারা শত মায়ের অশ্রু-গড়া এ ফেব্রুয়ারি</a:t>
            </a:r>
          </a:p>
          <a:p>
            <a:pPr defTabSz="961424">
              <a:spcBef>
                <a:spcPts val="600"/>
              </a:spcBef>
              <a:spcAft>
                <a:spcPct val="35000"/>
              </a:spcAft>
              <a:defRPr/>
            </a:pPr>
            <a:r>
              <a:rPr lang="bn-BD" sz="2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 কি ভুলিতে পারি</a:t>
            </a:r>
          </a:p>
          <a:p>
            <a:pPr defTabSz="961424">
              <a:spcBef>
                <a:spcPts val="600"/>
              </a:spcBef>
              <a:spcAft>
                <a:spcPct val="35000"/>
              </a:spcAft>
              <a:defRPr/>
            </a:pPr>
            <a:r>
              <a:rPr lang="bn-BD" sz="2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 সোনার দেশের রক্তে রাঙানো ফেব্রুয়ারি</a:t>
            </a:r>
          </a:p>
          <a:p>
            <a:pPr defTabSz="961424">
              <a:spcBef>
                <a:spcPts val="600"/>
              </a:spcBef>
              <a:spcAft>
                <a:spcPct val="35000"/>
              </a:spcAft>
              <a:defRPr/>
            </a:pPr>
            <a:r>
              <a:rPr lang="bn-BD" sz="2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 ক</a:t>
            </a:r>
            <a:r>
              <a:rPr lang="en-US" sz="2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bn-BD" sz="2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ভুলিতে পারি।।</a:t>
            </a:r>
          </a:p>
          <a:p>
            <a:pPr defTabSz="961424">
              <a:spcBef>
                <a:spcPts val="600"/>
              </a:spcBef>
              <a:spcAft>
                <a:spcPct val="35000"/>
              </a:spcAft>
              <a:defRPr/>
            </a:pPr>
            <a:endParaRPr lang="bn-BD" sz="1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21-febru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609600"/>
            <a:ext cx="3657600" cy="2057400"/>
          </a:xfrm>
          <a:prstGeom prst="rect">
            <a:avLst/>
          </a:prstGeom>
        </p:spPr>
      </p:pic>
      <p:pic>
        <p:nvPicPr>
          <p:cNvPr id="9" name="Picture 8" descr="images (11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609600"/>
            <a:ext cx="3460750" cy="2133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7202" y="6019800"/>
            <a:ext cx="2114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মাহ্‌মুদা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নূরী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457200"/>
            <a:ext cx="8229600" cy="59436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19200" y="2514600"/>
            <a:ext cx="6742906" cy="370870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9pPr>
          </a:lstStyle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bn-BD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জাগো নাগিনীরা জাগো নাগিনীরা জাগো কালবোশেখিরা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bn-BD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শিশু-হত্যার বিক্ষোভে আজ কাঁপুক বসুন্ধরা,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bn-BD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দেশের সোনার ছেলে খুন করে রোখে মানুষের দাবি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bn-BD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দিন বদলের ক্রান্তি লগনে তবু তোরা পার পাবি?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bn-BD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না, না, না, না, খুন-রাঙা ইতিহাসের শেষ রায় দেওয়া তারই 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bn-BD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একুশে ফেব্রুয়ারি, একুশে ফেব্রুয়ারি।।</a:t>
            </a:r>
          </a:p>
        </p:txBody>
      </p:sp>
      <p:pic>
        <p:nvPicPr>
          <p:cNvPr id="11" name="Picture 10" descr="images (3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609600"/>
            <a:ext cx="2514600" cy="1828800"/>
          </a:xfrm>
          <a:prstGeom prst="rect">
            <a:avLst/>
          </a:prstGeom>
        </p:spPr>
      </p:pic>
      <p:pic>
        <p:nvPicPr>
          <p:cNvPr id="12" name="Picture 11" descr="images (10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609600"/>
            <a:ext cx="2540000" cy="18288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3402" y="5943600"/>
            <a:ext cx="2114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মাহ্‌মুদা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নূরী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/>
          <a:srcRect l="7751" t="21330" r="62517" b="20782"/>
          <a:stretch>
            <a:fillRect/>
          </a:stretch>
        </p:blipFill>
        <p:spPr bwMode="auto">
          <a:xfrm>
            <a:off x="3200400" y="609600"/>
            <a:ext cx="266700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28600"/>
            <a:ext cx="8610600" cy="63246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381000"/>
            <a:ext cx="8305800" cy="60198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66802" y="2438401"/>
            <a:ext cx="7329487" cy="378565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9pPr>
          </a:lstStyle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bn-BD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সেদিনও এমনি নীল গগনের বসনে শীতের শেষে 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bn-BD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রাত জাগা চাঁদ চুমো খেয়েছিল হেসে;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bn-BD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পথে পথে ফোটে রজনীগন্ধা অলকনন্দা যেন,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bn-BD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এমন সময় ঝড় এলো এক, ঝ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ড়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এলো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ক্ষ্যাপা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বুনো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।।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সেই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আঁধারের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পশুদের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মুখ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চেনা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+mn-ea"/>
              <a:cs typeface="NikoshBAN" pitchFamily="2" charset="0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তাহাদের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তরে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মায়ের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,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বোনের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,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ভায়ের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চরম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ঘৃণা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+mn-ea"/>
              <a:cs typeface="NikoshBAN" pitchFamily="2" charset="0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ওরা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গুলি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ছোড়ে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এদেশের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প্রাণে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দেশের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দাবিকে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রোখে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9363" y="799307"/>
            <a:ext cx="2717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685802"/>
            <a:ext cx="2433638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57202" y="5943600"/>
            <a:ext cx="2114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মাহ্‌মুদা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নূরী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457200"/>
            <a:ext cx="8229600" cy="59436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89819" y="3096419"/>
            <a:ext cx="6964362" cy="2708434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9pPr>
          </a:lstStyle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ওদের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ঘৃণ্য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পদাঘাত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এই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বাংলার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বুকে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+mn-ea"/>
              <a:cs typeface="NikoshBAN" pitchFamily="2" charset="0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ওরা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এদেশের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নয়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,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দেশের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ভাগ্য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ওরা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করে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বিক্রয়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+mn-ea"/>
              <a:cs typeface="NikoshBAN" pitchFamily="2" charset="0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ওরা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মানুষের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অন্ন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,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বস্ত্র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, 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শান্তি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নিয়েছে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কাড়ি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+mn-ea"/>
              <a:cs typeface="NikoshBAN" pitchFamily="2" charset="0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একুশে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ফেব্রুয়ারি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,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একুশে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ফেব্রুয়ারি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।।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9821" y="1053307"/>
            <a:ext cx="25114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2" y="1143000"/>
            <a:ext cx="2719387" cy="1371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533402" y="5943600"/>
            <a:ext cx="2114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মাহ্‌মুদা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নূরী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8534400" cy="63246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304800"/>
            <a:ext cx="8382000" cy="6172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" y="381000"/>
            <a:ext cx="8229600" cy="60198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43000" y="2819401"/>
            <a:ext cx="6553200" cy="324704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9pPr>
          </a:lstStyle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তুমি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আজ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জাগো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তুমি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bn-BD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আজ জাগো একুশে ফেব্রুয়ারি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bn-BD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আজো জালিমের কারাগারে মরে বীর-ছেলে বীর-নারী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bn-BD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আমার শহীদ ভাইয়ের আত্মা ডাকে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bn-BD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জাগো মানুষের সুপ্ত শক্তি হাটে মাঠে ঘাটে বাঁকে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bn-BD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দারুণ ক্রোধের আগুনে আবার জ্বালব ফেব্রুয়ারি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bn-BD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একুশে ফেব্রুয়ারি, একুশে ফেব্রুয়ারি।।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5163" y="892970"/>
            <a:ext cx="2603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5225" y="892970"/>
            <a:ext cx="263683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33402" y="5943600"/>
            <a:ext cx="2114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মাহ্‌মুদা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নূরী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828800" y="1295400"/>
            <a:ext cx="1828800" cy="914400"/>
          </a:xfrm>
          <a:prstGeom prst="downArrow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সরব পাঠ </a:t>
            </a:r>
            <a:endParaRPr lang="en-US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Callout 2"/>
          <p:cNvSpPr/>
          <p:nvPr/>
        </p:nvSpPr>
        <p:spPr>
          <a:xfrm>
            <a:off x="5486400" y="1295400"/>
            <a:ext cx="1828800" cy="914400"/>
          </a:xfrm>
          <a:prstGeom prst="downArrow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নীরব পাঠ  </a:t>
            </a:r>
            <a:endParaRPr lang="en-US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0190922_1101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2514600"/>
            <a:ext cx="2736428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20190922_1101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2" y="2590800"/>
            <a:ext cx="2788921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04800" y="228600"/>
            <a:ext cx="8458200" cy="62484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1000" y="304800"/>
            <a:ext cx="8305800" cy="609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" y="381000"/>
            <a:ext cx="8153400" cy="59436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3402" y="5867400"/>
            <a:ext cx="2114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মাহ্‌মুদা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নূরী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228600"/>
            <a:ext cx="8534400" cy="63246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304800"/>
            <a:ext cx="8382000" cy="6172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381000"/>
            <a:ext cx="8229600" cy="60198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25775"/>
          <a:ext cx="914400" cy="806451"/>
        </p:xfrm>
        <a:graphic>
          <a:graphicData uri="http://schemas.openxmlformats.org/presentationml/2006/ole">
            <p:oleObj spid="_x0000_s1026" name="Packager Shell Object" showAsIcon="1" r:id="rId3" imgW="914400" imgH="806400" progId="Package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362200" y="1066802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2" y="5943600"/>
            <a:ext cx="2114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মাহ্‌মুদা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নূরী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 flipH="1" flipV="1">
            <a:off x="381000" y="381000"/>
            <a:ext cx="8382000" cy="6096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" y="457200"/>
            <a:ext cx="8229600" cy="59436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4419602"/>
            <a:ext cx="7924800" cy="95410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**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একুশে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ফেব্রুয়ারী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সংগ্রামকে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উজ্জীবিত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বিশ্লেষন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Down Arrow Callout 9"/>
          <p:cNvSpPr/>
          <p:nvPr/>
        </p:nvSpPr>
        <p:spPr>
          <a:xfrm>
            <a:off x="3505200" y="609600"/>
            <a:ext cx="2133600" cy="990600"/>
          </a:xfrm>
          <a:prstGeom prst="downArrow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4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20190320_1243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1752600"/>
            <a:ext cx="3276600" cy="245745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33402" y="5943600"/>
            <a:ext cx="2114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মাহ্‌মুদা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নূরী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152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22860" y="765070"/>
            <a:ext cx="1641363" cy="595101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762000" y="2057400"/>
            <a:ext cx="40511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488"/>
              </a:spcAft>
              <a:buFont typeface="Arial" pitchFamily="34" charset="0"/>
              <a:buNone/>
            </a:pPr>
            <a:r>
              <a:rPr lang="en-US" altLang="en-US" sz="3200" b="1" dirty="0" smtClean="0">
                <a:latin typeface="NikoshBAN" pitchFamily="2" charset="0"/>
                <a:cs typeface="NikoshBAN" pitchFamily="2" charset="0"/>
              </a:rPr>
              <a:t>১/ </a:t>
            </a:r>
            <a:r>
              <a:rPr lang="bn-BD" altLang="en-US" sz="3200" b="1" dirty="0" smtClean="0">
                <a:latin typeface="NikoshBAN" pitchFamily="2" charset="0"/>
                <a:cs typeface="NikoshBAN" pitchFamily="2" charset="0"/>
              </a:rPr>
              <a:t>অলকনন্দা</a:t>
            </a:r>
            <a:r>
              <a:rPr lang="en-US" altLang="en-US" sz="3200" b="1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altLang="en-US" sz="3200" b="1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alt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b="1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alt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altLang="en-US" sz="3200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alt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553345" y="3316396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488"/>
              </a:spcAft>
              <a:buFont typeface="Arial" pitchFamily="34" charset="0"/>
              <a:buNone/>
            </a:pPr>
            <a:endParaRPr lang="en-US" alt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457201" y="3733801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9pPr>
          </a:lstStyle>
          <a:p>
            <a:endParaRPr lang="en-US" altLang="en-US" sz="2400" dirty="0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900171" y="3745021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9pPr>
          </a:lstStyle>
          <a:p>
            <a:endParaRPr lang="en-US" altLang="en-US" sz="2400" dirty="0"/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7008120" y="5610333"/>
            <a:ext cx="184731" cy="461665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9pPr>
          </a:lstStyle>
          <a:p>
            <a:endParaRPr lang="en-US" altLang="en-US" sz="2400" dirty="0"/>
          </a:p>
        </p:txBody>
      </p:sp>
      <p:sp>
        <p:nvSpPr>
          <p:cNvPr id="37" name="Rectangle 36"/>
          <p:cNvSpPr/>
          <p:nvPr/>
        </p:nvSpPr>
        <p:spPr>
          <a:xfrm>
            <a:off x="533402" y="6019800"/>
            <a:ext cx="2114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মাহ্‌মুদা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নূরী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1"/>
          <p:cNvSpPr txBox="1">
            <a:spLocks noChangeArrowheads="1"/>
          </p:cNvSpPr>
          <p:nvPr/>
        </p:nvSpPr>
        <p:spPr bwMode="auto">
          <a:xfrm>
            <a:off x="685800" y="3276600"/>
            <a:ext cx="6919913" cy="138499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৩/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একুশের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”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সর্বপ্রথম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সনে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ছাপা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হয় ?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৪/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আন্দোলনের  এ আত্মত্যাগ আমাদের কি শিক্ষা দেয় ?</a:t>
            </a:r>
          </a:p>
          <a:p>
            <a:pPr algn="ctr"/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743944" y="2667000"/>
            <a:ext cx="65694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488"/>
              </a:spcAft>
              <a:buFont typeface="Arial" pitchFamily="34" charset="0"/>
              <a:buNone/>
            </a:pPr>
            <a:r>
              <a:rPr lang="en-US" altLang="en-US" sz="2800" b="1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altLang="en-US" sz="2800" b="1" dirty="0" smtClean="0">
                <a:latin typeface="NikoshBAN" pitchFamily="2" charset="0"/>
                <a:cs typeface="NikoshBAN" pitchFamily="2" charset="0"/>
              </a:rPr>
              <a:t>/ </a:t>
            </a:r>
            <a:r>
              <a:rPr lang="en-US" altLang="en-US" sz="2800" b="1" dirty="0" err="1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alt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b="1" dirty="0" err="1" smtClean="0"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alt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b="1" dirty="0" err="1" smtClean="0">
                <a:latin typeface="NikoshBAN" pitchFamily="2" charset="0"/>
                <a:cs typeface="NikoshBAN" pitchFamily="2" charset="0"/>
              </a:rPr>
              <a:t>গাফফার</a:t>
            </a:r>
            <a:r>
              <a:rPr lang="en-US" alt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b="1" dirty="0" err="1" smtClean="0">
                <a:latin typeface="NikoshBAN" pitchFamily="2" charset="0"/>
                <a:cs typeface="NikoshBAN" pitchFamily="2" charset="0"/>
              </a:rPr>
              <a:t>চৌধুরী</a:t>
            </a:r>
            <a:r>
              <a:rPr lang="en-US" alt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b="1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alt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b="1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alt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b="1" dirty="0" err="1" smtClean="0">
                <a:latin typeface="NikoshBAN" pitchFamily="2" charset="0"/>
                <a:cs typeface="NikoshBAN" pitchFamily="2" charset="0"/>
              </a:rPr>
              <a:t>জন্মগ্রহন</a:t>
            </a:r>
            <a:r>
              <a:rPr lang="en-US" alt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altLang="en-US" sz="28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alt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3276601"/>
            <a:ext cx="4038600" cy="2985433"/>
          </a:xfrm>
          <a:prstGeom prst="rect">
            <a:avLst/>
          </a:prstGeom>
          <a:ln w="76200">
            <a:noFill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IN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মোছাঃ মা</a:t>
            </a:r>
            <a:r>
              <a:rPr lang="en-US" sz="24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হ্</a:t>
            </a:r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‌</a:t>
            </a:r>
            <a:r>
              <a:rPr lang="bn-IN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মুদা বেগম</a:t>
            </a:r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নূরী</a:t>
            </a:r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24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bn-IN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>
              <a:buFont typeface="Arial" pitchFamily="34" charset="0"/>
              <a:buChar char="•"/>
            </a:pPr>
            <a:r>
              <a:rPr lang="bn-IN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24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bn-IN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দামোদরপুর ঢুকঢুকির হাট উচ্চ বিদ্যালয়</a:t>
            </a:r>
          </a:p>
          <a:p>
            <a:pPr>
              <a:buFont typeface="Arial" pitchFamily="34" charset="0"/>
              <a:buChar char="•"/>
            </a:pPr>
            <a:r>
              <a:rPr lang="bn-IN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বদরগজ্ঞ,রংপুর</a:t>
            </a:r>
          </a:p>
          <a:p>
            <a:pPr>
              <a:buFont typeface="Arial" pitchFamily="34" charset="0"/>
              <a:buChar char="•"/>
            </a:pPr>
            <a:r>
              <a:rPr lang="bn-IN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মোবাঃ ০১৭২৩-৩১৫৪৪৭</a:t>
            </a:r>
          </a:p>
          <a:p>
            <a:pPr>
              <a:buFont typeface="Arial" pitchFamily="34" charset="0"/>
              <a:buChar char="•"/>
            </a:pPr>
            <a:r>
              <a:rPr lang="bn-IN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ই-মেইলঃ- </a:t>
            </a:r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mahmudab1979@gmail.com</a:t>
            </a:r>
            <a:endParaRPr lang="bn-IN" sz="24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5200" y="381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943600" y="3886200"/>
            <a:ext cx="2819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;</a:t>
            </a:r>
            <a:r>
              <a:rPr lang="en-US" sz="28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US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8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;</a:t>
            </a:r>
            <a:r>
              <a:rPr lang="en-US" sz="28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(কবিতা)</a:t>
            </a:r>
            <a:r>
              <a:rPr lang="en-US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bn-IN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bn-BD" sz="28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b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;</a:t>
            </a:r>
            <a:r>
              <a:rPr lang="bn-BD" sz="2800" b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৫০ মিনিট</a:t>
            </a:r>
            <a:endParaRPr lang="bn-IN" sz="28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তাং- </a:t>
            </a:r>
            <a:endParaRPr lang="bn-BD" sz="28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Ribbon 7"/>
          <p:cNvSpPr/>
          <p:nvPr/>
        </p:nvSpPr>
        <p:spPr>
          <a:xfrm>
            <a:off x="2895600" y="533400"/>
            <a:ext cx="3352800" cy="838200"/>
          </a:xfrm>
          <a:prstGeom prst="ribb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20190917_140722-01-0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295401"/>
            <a:ext cx="1647560" cy="19046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1002" y="6096000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মাহ্‌মুদা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rcRect l="29233" t="9727" r="25421" b="8675"/>
          <a:stretch>
            <a:fillRect/>
          </a:stretch>
        </p:blipFill>
        <p:spPr bwMode="auto">
          <a:xfrm>
            <a:off x="6019802" y="2209801"/>
            <a:ext cx="1298575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images (14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1524000"/>
            <a:ext cx="1346200" cy="47244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457200"/>
            <a:ext cx="8229600" cy="59436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4648202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2" y="5943600"/>
            <a:ext cx="2114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মাহ্‌মুদা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নূরী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2200" y="762001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বাড়ীর কাজ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0600" y="4343400"/>
            <a:ext cx="7162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alt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  <a:ea typeface="NikoshBAN" panose="02000000000000000000"/>
                <a:cs typeface="NikoshBAN" panose="02000000000000000000"/>
              </a:rPr>
              <a:t>‘</a:t>
            </a:r>
            <a:r>
              <a:rPr lang="en-US" alt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  <a:ea typeface="NikoshBAN" panose="02000000000000000000"/>
                <a:cs typeface="NikoshBAN" panose="02000000000000000000"/>
              </a:rPr>
              <a:t>একুশের</a:t>
            </a:r>
            <a:r>
              <a:rPr lang="en-US" alt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  <a:ea typeface="NikoshBAN" panose="02000000000000000000"/>
                <a:cs typeface="NikoshBAN" panose="02000000000000000000"/>
              </a:rPr>
              <a:t> </a:t>
            </a:r>
            <a:r>
              <a:rPr lang="en-US" alt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  <a:ea typeface="NikoshBAN" panose="02000000000000000000"/>
                <a:cs typeface="NikoshBAN" panose="02000000000000000000"/>
              </a:rPr>
              <a:t>গান</a:t>
            </a:r>
            <a:r>
              <a:rPr lang="bn-BD" alt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  <a:ea typeface="NikoshBAN" panose="02000000000000000000"/>
                <a:cs typeface="NikoshBAN" panose="02000000000000000000"/>
              </a:rPr>
              <a:t>’ কবিতা</a:t>
            </a:r>
            <a:r>
              <a:rPr lang="en-US" alt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  <a:ea typeface="NikoshBAN" panose="02000000000000000000"/>
                <a:cs typeface="NikoshBAN" panose="02000000000000000000"/>
              </a:rPr>
              <a:t>র </a:t>
            </a:r>
            <a:r>
              <a:rPr lang="en-US" alt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  <a:ea typeface="NikoshBAN" panose="02000000000000000000"/>
                <a:cs typeface="NikoshBAN" panose="02000000000000000000"/>
              </a:rPr>
              <a:t>অবলম্বনে</a:t>
            </a:r>
            <a:r>
              <a:rPr lang="en-US" alt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  <a:ea typeface="NikoshBAN" panose="02000000000000000000"/>
                <a:cs typeface="NikoshBAN" panose="02000000000000000000"/>
              </a:rPr>
              <a:t> </a:t>
            </a:r>
            <a:r>
              <a:rPr lang="en-US" alt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  <a:ea typeface="NikoshBAN" panose="02000000000000000000"/>
                <a:cs typeface="NikoshBAN" panose="02000000000000000000"/>
              </a:rPr>
              <a:t>মাতৃভাষার</a:t>
            </a:r>
            <a:r>
              <a:rPr lang="en-US" alt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  <a:ea typeface="NikoshBAN" panose="02000000000000000000"/>
                <a:cs typeface="NikoshBAN" panose="02000000000000000000"/>
              </a:rPr>
              <a:t> </a:t>
            </a:r>
            <a:r>
              <a:rPr lang="en-US" alt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  <a:ea typeface="NikoshBAN" panose="02000000000000000000"/>
                <a:cs typeface="NikoshBAN" panose="02000000000000000000"/>
              </a:rPr>
              <a:t>প্রতি</a:t>
            </a:r>
            <a:r>
              <a:rPr lang="en-US" alt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  <a:ea typeface="NikoshBAN" panose="02000000000000000000"/>
                <a:cs typeface="NikoshBAN" panose="02000000000000000000"/>
              </a:rPr>
              <a:t> </a:t>
            </a:r>
            <a:r>
              <a:rPr lang="en-US" alt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  <a:ea typeface="NikoshBAN" panose="02000000000000000000"/>
                <a:cs typeface="NikoshBAN" panose="02000000000000000000"/>
              </a:rPr>
              <a:t>মমত্ববোধের</a:t>
            </a:r>
            <a:r>
              <a:rPr lang="en-US" alt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  <a:ea typeface="NikoshBAN" panose="02000000000000000000"/>
                <a:cs typeface="NikoshBAN" panose="02000000000000000000"/>
              </a:rPr>
              <a:t> </a:t>
            </a:r>
            <a:r>
              <a:rPr lang="en-US" alt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  <a:ea typeface="NikoshBAN" panose="02000000000000000000"/>
                <a:cs typeface="NikoshBAN" panose="02000000000000000000"/>
              </a:rPr>
              <a:t>স্বরূপ</a:t>
            </a:r>
            <a:r>
              <a:rPr lang="en-US" alt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  <a:ea typeface="NikoshBAN" panose="02000000000000000000"/>
                <a:cs typeface="NikoshBAN" panose="02000000000000000000"/>
              </a:rPr>
              <a:t> </a:t>
            </a:r>
            <a:r>
              <a:rPr lang="en-US" alt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  <a:ea typeface="NikoshBAN" panose="02000000000000000000"/>
                <a:cs typeface="NikoshBAN" panose="02000000000000000000"/>
              </a:rPr>
              <a:t>বিশ্লেষণ</a:t>
            </a:r>
            <a:r>
              <a:rPr lang="en-US" alt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  <a:ea typeface="NikoshBAN" panose="02000000000000000000"/>
                <a:cs typeface="NikoshBAN" panose="02000000000000000000"/>
              </a:rPr>
              <a:t> </a:t>
            </a:r>
            <a:r>
              <a:rPr lang="bn-BD" alt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  <a:ea typeface="NikoshBAN" panose="02000000000000000000"/>
                <a:cs typeface="NikoshBAN" panose="02000000000000000000"/>
              </a:rPr>
              <a:t>কর।</a:t>
            </a:r>
            <a:r>
              <a:rPr lang="en-US" alt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  <a:ea typeface="NikoshBAN" panose="02000000000000000000"/>
                <a:cs typeface="NikoshBAN" panose="02000000000000000000"/>
              </a:rPr>
              <a:t> </a:t>
            </a:r>
            <a:endParaRPr lang="en-US" alt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Picture 10" descr="images (4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600200"/>
            <a:ext cx="3251200" cy="24384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8534400" cy="63246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304800"/>
            <a:ext cx="8382000" cy="6172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" y="381000"/>
            <a:ext cx="8229600" cy="60198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2" y="5943600"/>
            <a:ext cx="2170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মাহ্‌মুদা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নূরী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2019300" y="1797052"/>
            <a:ext cx="5105400" cy="7694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ages (8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300" y="2559051"/>
            <a:ext cx="5105400" cy="250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7202" y="6019800"/>
            <a:ext cx="1952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মাহ্‌মুদা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5400" y="533400"/>
            <a:ext cx="6197600" cy="567848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90" dirty="0" err="1"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ছবি</a:t>
            </a:r>
            <a:r>
              <a:rPr lang="en-US" sz="3090" dirty="0"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en-US" sz="3090" dirty="0" err="1"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দুটি</a:t>
            </a:r>
            <a:r>
              <a:rPr lang="en-US" sz="3090" dirty="0"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en-US" sz="3090" dirty="0" err="1"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দেখে</a:t>
            </a:r>
            <a:r>
              <a:rPr lang="en-US" sz="3090" dirty="0"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en-US" sz="3090" dirty="0" err="1" smtClean="0"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নীচের</a:t>
            </a:r>
            <a:r>
              <a:rPr lang="en-US" sz="3090" dirty="0" smtClean="0"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en-US" sz="3090" dirty="0" err="1" smtClean="0"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প্রশ্নগুলোর</a:t>
            </a:r>
            <a:r>
              <a:rPr lang="en-US" sz="3090" dirty="0" smtClean="0"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en-US" sz="3090" dirty="0" err="1"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উত্তর</a:t>
            </a:r>
            <a:r>
              <a:rPr lang="en-US" sz="3090" dirty="0"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en-US" sz="3090" dirty="0" err="1"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দাও</a:t>
            </a:r>
            <a:r>
              <a:rPr lang="en-US" sz="3090" dirty="0"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 flipH="1">
            <a:off x="762000" y="4114801"/>
            <a:ext cx="4826000" cy="4981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637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আমরা </a:t>
            </a:r>
            <a:r>
              <a:rPr lang="bn-BD" sz="2637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637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2637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637" dirty="0">
                <a:latin typeface="NikoshBAN" panose="02000000000000000000" pitchFamily="2" charset="0"/>
                <a:cs typeface="NikoshBAN" panose="02000000000000000000" pitchFamily="2" charset="0"/>
              </a:rPr>
              <a:t>দেখতে পাচ্ছি? </a:t>
            </a:r>
            <a:endParaRPr lang="en-US" sz="263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6427790" y="4107657"/>
            <a:ext cx="2898775" cy="90396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37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r>
              <a:rPr lang="en-US" sz="2637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37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মিনারে</a:t>
            </a:r>
            <a:endParaRPr lang="en-US" sz="2637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37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পুষ্পস্তবক</a:t>
            </a:r>
            <a:r>
              <a:rPr lang="en-US" sz="2637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37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অর্পন</a:t>
            </a:r>
            <a:r>
              <a:rPr lang="en-US" sz="2637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63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762002" y="4572002"/>
            <a:ext cx="5427663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9pPr>
          </a:lstStyle>
          <a:p>
            <a:r>
              <a:rPr lang="en-US" altLang="en-US" sz="26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alt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6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alt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600" dirty="0" err="1"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alt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600" dirty="0" err="1">
                <a:latin typeface="NikoshBAN" pitchFamily="2" charset="0"/>
                <a:cs typeface="NikoshBAN" pitchFamily="2" charset="0"/>
              </a:rPr>
              <a:t>মিনারে</a:t>
            </a:r>
            <a:r>
              <a:rPr lang="en-US" alt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600" dirty="0" err="1">
                <a:latin typeface="NikoshBAN" pitchFamily="2" charset="0"/>
                <a:cs typeface="NikoshBAN" pitchFamily="2" charset="0"/>
              </a:rPr>
              <a:t>পুষ্পস্তবক</a:t>
            </a:r>
            <a:endParaRPr lang="en-US" altLang="en-US" sz="2600" dirty="0">
              <a:latin typeface="NikoshBAN" pitchFamily="2" charset="0"/>
              <a:cs typeface="NikoshBAN" pitchFamily="2" charset="0"/>
            </a:endParaRPr>
          </a:p>
          <a:p>
            <a:r>
              <a:rPr lang="en-US" altLang="en-US" sz="2600" dirty="0" err="1">
                <a:latin typeface="NikoshBAN" pitchFamily="2" charset="0"/>
                <a:cs typeface="NikoshBAN" pitchFamily="2" charset="0"/>
              </a:rPr>
              <a:t>অর্পন</a:t>
            </a:r>
            <a:r>
              <a:rPr lang="en-US" alt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600" dirty="0" err="1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altLang="en-US" sz="2600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6400800" y="4953001"/>
            <a:ext cx="2133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9pPr>
          </a:lstStyle>
          <a:p>
            <a:r>
              <a:rPr lang="en-US" altLang="en-US" sz="2400" dirty="0" err="1" smtClean="0">
                <a:latin typeface="NikoshBAN" pitchFamily="2" charset="0"/>
                <a:cs typeface="NikoshBAN" pitchFamily="2" charset="0"/>
              </a:rPr>
              <a:t>শহীদদের</a:t>
            </a:r>
            <a:r>
              <a:rPr lang="en-US" alt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400" dirty="0" err="1" smtClean="0">
                <a:latin typeface="NikoshBAN" pitchFamily="2" charset="0"/>
                <a:cs typeface="NikoshBAN" pitchFamily="2" charset="0"/>
              </a:rPr>
              <a:t>স্মরণে</a:t>
            </a:r>
            <a:r>
              <a:rPr lang="en-US" alt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altLang="en-US" sz="2000" dirty="0"/>
          </a:p>
        </p:txBody>
      </p:sp>
      <p:pic>
        <p:nvPicPr>
          <p:cNvPr id="17" name="Picture 16" descr="images (8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219200"/>
            <a:ext cx="37338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 descr="images (11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219201"/>
            <a:ext cx="3765550" cy="2781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762002" y="5334002"/>
            <a:ext cx="480059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9pPr>
          </a:lstStyle>
          <a:p>
            <a:r>
              <a:rPr lang="en-US" altLang="en-US" sz="26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alt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6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alt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600" dirty="0" err="1" smtClean="0">
                <a:latin typeface="NikoshBAN" pitchFamily="2" charset="0"/>
                <a:cs typeface="NikoshBAN" pitchFamily="2" charset="0"/>
              </a:rPr>
              <a:t>তারিখে</a:t>
            </a:r>
            <a:r>
              <a:rPr lang="en-US" alt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600" dirty="0" err="1" smtClean="0"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alt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600" dirty="0" err="1" smtClean="0">
                <a:latin typeface="NikoshBAN" pitchFamily="2" charset="0"/>
                <a:cs typeface="NikoshBAN" pitchFamily="2" charset="0"/>
              </a:rPr>
              <a:t>দিবস</a:t>
            </a:r>
            <a:r>
              <a:rPr lang="en-US" alt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600" dirty="0" err="1" smtClean="0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alt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600" dirty="0" err="1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altLang="en-US" sz="2600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6553200" y="5410201"/>
            <a:ext cx="1676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9pPr>
          </a:lstStyle>
          <a:p>
            <a:r>
              <a:rPr lang="en-US" altLang="en-US" sz="2400" dirty="0" smtClean="0">
                <a:latin typeface="NikoshBAN" pitchFamily="2" charset="0"/>
                <a:cs typeface="NikoshBAN" pitchFamily="2" charset="0"/>
              </a:rPr>
              <a:t>২১শে </a:t>
            </a:r>
            <a:r>
              <a:rPr lang="en-US" altLang="en-US" sz="2400" dirty="0" err="1" smtClean="0">
                <a:latin typeface="NikoshBAN" pitchFamily="2" charset="0"/>
                <a:cs typeface="NikoshBAN" pitchFamily="2" charset="0"/>
              </a:rPr>
              <a:t>ফেব্রুয়ারী</a:t>
            </a:r>
            <a:r>
              <a:rPr lang="en-US" altLang="en-US" sz="24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altLang="en-US" sz="2000" dirty="0"/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762000" y="5791202"/>
            <a:ext cx="693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9pPr>
          </a:lstStyle>
          <a:p>
            <a:r>
              <a:rPr lang="en-US" altLang="en-US" sz="3200" b="1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alt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b="1" dirty="0" err="1" smtClean="0"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alt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b="1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alt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b="1" dirty="0" err="1" smtClean="0"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alt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b="1" dirty="0" err="1" smtClean="0">
                <a:latin typeface="NikoshBAN" pitchFamily="2" charset="0"/>
                <a:cs typeface="NikoshBAN" pitchFamily="2" charset="0"/>
              </a:rPr>
              <a:t>দি্রসে</a:t>
            </a:r>
            <a:r>
              <a:rPr lang="en-US" alt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alt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b="1" dirty="0" err="1" smtClean="0">
                <a:latin typeface="NikoshBAN" pitchFamily="2" charset="0"/>
                <a:cs typeface="NikoshBAN" pitchFamily="2" charset="0"/>
              </a:rPr>
              <a:t>গানটি</a:t>
            </a:r>
            <a:r>
              <a:rPr lang="en-US" alt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b="1" dirty="0" err="1" smtClean="0">
                <a:latin typeface="NikoshBAN" pitchFamily="2" charset="0"/>
                <a:cs typeface="NikoshBAN" pitchFamily="2" charset="0"/>
              </a:rPr>
              <a:t>গাই</a:t>
            </a:r>
            <a:r>
              <a:rPr lang="en-US" altLang="en-US" sz="3200" b="1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alt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05200" y="533400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304800"/>
            <a:ext cx="8610600" cy="62484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381000"/>
            <a:ext cx="8458200" cy="609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457200"/>
            <a:ext cx="8305800" cy="59436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3116263" y="1123952"/>
            <a:ext cx="2546350" cy="106618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bn-BD" altLang="en-US" sz="3164" b="1" u="sng" dirty="0">
                <a:latin typeface="NikoshBAN" pitchFamily="2" charset="0"/>
                <a:ea typeface="+mn-ea"/>
                <a:cs typeface="NikoshBAN" pitchFamily="2" charset="0"/>
              </a:rPr>
              <a:t>একুশের গান </a:t>
            </a:r>
          </a:p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bn-BD" altLang="en-US" sz="3164" b="1" u="sng" dirty="0"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4406900" y="5076826"/>
            <a:ext cx="3733800" cy="52520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Nikosh Ban"/>
                <a:cs typeface="Nikosh B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bn-BD" altLang="en-US" sz="2813" dirty="0" smtClean="0">
                <a:latin typeface="NikoshBAN"/>
                <a:ea typeface="NikoshBAN"/>
                <a:cs typeface="NikoshBAN"/>
              </a:rPr>
              <a:t>আব্দুল গাফ্</a:t>
            </a:r>
            <a:r>
              <a:rPr lang="en-US" altLang="en-US" sz="2813" dirty="0" err="1" smtClean="0">
                <a:latin typeface="NikoshBAN"/>
                <a:ea typeface="NikoshBAN"/>
                <a:cs typeface="NikoshBAN"/>
              </a:rPr>
              <a:t>ফার</a:t>
            </a:r>
            <a:r>
              <a:rPr lang="en-US" altLang="en-US" sz="2813" dirty="0" smtClean="0">
                <a:latin typeface="NikoshBAN"/>
                <a:ea typeface="NikoshBAN"/>
                <a:cs typeface="NikoshBAN"/>
              </a:rPr>
              <a:t> </a:t>
            </a:r>
            <a:r>
              <a:rPr lang="bn-BD" altLang="en-US" sz="2813" dirty="0" smtClean="0">
                <a:latin typeface="NikoshBAN"/>
                <a:ea typeface="NikoshBAN"/>
                <a:cs typeface="NikoshBAN"/>
              </a:rPr>
              <a:t>চৌধুরী</a:t>
            </a:r>
            <a:endParaRPr lang="en-US" altLang="en-US" sz="2813" dirty="0" smtClean="0">
              <a:latin typeface="NikoshBAN"/>
              <a:ea typeface="NikoshBAN"/>
              <a:cs typeface="NikoshBAN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057401"/>
            <a:ext cx="4267200" cy="24844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533402" y="5943600"/>
            <a:ext cx="2114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মাহ্‌মুদা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নূরী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3810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3" name="Down Arrow Callout 2"/>
          <p:cNvSpPr/>
          <p:nvPr/>
        </p:nvSpPr>
        <p:spPr>
          <a:xfrm>
            <a:off x="2133600" y="1600200"/>
            <a:ext cx="4724400" cy="990600"/>
          </a:xfrm>
          <a:prstGeom prst="downArrow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এই পাঠ শেষে শিক্ষির্থীরা......</a:t>
            </a:r>
            <a:endParaRPr lang="en-US" sz="4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Ribbon 3"/>
          <p:cNvSpPr/>
          <p:nvPr/>
        </p:nvSpPr>
        <p:spPr>
          <a:xfrm>
            <a:off x="2819400" y="457200"/>
            <a:ext cx="3352800" cy="990600"/>
          </a:xfrm>
          <a:prstGeom prst="ribb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438400" y="2819400"/>
            <a:ext cx="4038600" cy="533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কবি পরিচিতি বলতে পারবে ।</a:t>
            </a:r>
            <a:endParaRPr lang="en-US" sz="3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81200" y="3581400"/>
            <a:ext cx="5181600" cy="685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bn-IN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পারবে ।</a:t>
            </a:r>
            <a:endParaRPr lang="en-US" sz="3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43000" y="5334000"/>
            <a:ext cx="7010400" cy="762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“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কবিতাটির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মূলভাব</a:t>
            </a:r>
            <a:r>
              <a:rPr lang="bn-IN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বিশ্লেষন করতে পারবে ।</a:t>
            </a:r>
            <a:endParaRPr lang="en-US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6096000"/>
            <a:ext cx="266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মাহ্‌মুদা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নূরী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0" y="4419600"/>
            <a:ext cx="6248400" cy="685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আন্দোলনের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তাৎপর্য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bn-IN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পারবে ।</a:t>
            </a:r>
            <a:endParaRPr lang="en-US" sz="3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8534400" cy="63246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304800"/>
            <a:ext cx="8382000" cy="6172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" y="381000"/>
            <a:ext cx="8229600" cy="60198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2" y="5943600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মাহ্‌মুদা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066800"/>
            <a:ext cx="2590800" cy="23622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1" descr="Wallpaper04935"/>
          <p:cNvSpPr>
            <a:spLocks noChangeArrowheads="1"/>
          </p:cNvSpPr>
          <p:nvPr/>
        </p:nvSpPr>
        <p:spPr bwMode="auto">
          <a:xfrm>
            <a:off x="3505200" y="457200"/>
            <a:ext cx="1909482" cy="51077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 algn="ctr">
            <a:solidFill>
              <a:srgbClr val="C000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কবি পরিচিতি</a:t>
            </a:r>
            <a:endParaRPr lang="en-US" sz="2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4"/>
          <p:cNvSpPr txBox="1"/>
          <p:nvPr/>
        </p:nvSpPr>
        <p:spPr>
          <a:xfrm>
            <a:off x="533400" y="1219201"/>
            <a:ext cx="2514600" cy="1277273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স্থানঃ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১২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ডিসেম্বর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IN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১৯৩৪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খ্রিষ্টাব্দ</a:t>
            </a:r>
            <a:r>
              <a:rPr lang="bn-IN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উলানিয়া</a:t>
            </a:r>
            <a:r>
              <a:rPr lang="en-US" sz="25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ব</a:t>
            </a:r>
            <a:r>
              <a:rPr lang="bn-IN" sz="25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রিশাল</a:t>
            </a:r>
            <a:r>
              <a:rPr lang="en-US" sz="25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25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5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5"/>
          <p:cNvSpPr txBox="1"/>
          <p:nvPr/>
        </p:nvSpPr>
        <p:spPr>
          <a:xfrm>
            <a:off x="762000" y="5029201"/>
            <a:ext cx="7548282" cy="113877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সাহিত্য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সাধনাঃ-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গল্পগ্রন্থঃ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কৃষ্ণপক্ষ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সম্রাটের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উপন্যাসঃ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ভোর,চন্দ্রদ্বীপের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উপাখ্যান,নীল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যমুনা,শেষ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রজনীর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চাঁদ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শিশুতোষ গ্রন্থ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ঃ-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‘ডানপিটে শওকত’, ‘আঁধার কুঠির ছেলেটি’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6"/>
          <p:cNvSpPr txBox="1"/>
          <p:nvPr/>
        </p:nvSpPr>
        <p:spPr>
          <a:xfrm>
            <a:off x="838200" y="2743201"/>
            <a:ext cx="2362200" cy="46166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পেশাঃ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সাংবাদি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কতা</a:t>
            </a:r>
            <a:r>
              <a:rPr lang="bn-IN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7"/>
          <p:cNvSpPr txBox="1"/>
          <p:nvPr/>
        </p:nvSpPr>
        <p:spPr>
          <a:xfrm>
            <a:off x="609600" y="3429002"/>
            <a:ext cx="2290482" cy="138499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কর্মজীবনঃ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তিনি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থাশিল্পী, গীতিকার, 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প্রাবন্ধিক, কলামি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স্ট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খ্যাতিমান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581402" y="4343401"/>
            <a:ext cx="176522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বর্তমানে প্রবাসী। 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28" name="TextBox 29"/>
          <p:cNvSpPr txBox="1"/>
          <p:nvPr/>
        </p:nvSpPr>
        <p:spPr>
          <a:xfrm>
            <a:off x="3352800" y="3657600"/>
            <a:ext cx="2133600" cy="400110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আবদুল গাফ্‌ফার চৌধুরী</a:t>
            </a:r>
            <a:endParaRPr lang="en-US" sz="2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30"/>
          <p:cNvSpPr txBox="1"/>
          <p:nvPr/>
        </p:nvSpPr>
        <p:spPr>
          <a:xfrm>
            <a:off x="6019800" y="762002"/>
            <a:ext cx="2595282" cy="138499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সম্মাননাঃ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বাংলা একাডেমী পুরস্কার, একুশে পদক, ইউনেস্কো পুরস্কার, বঙ্গবন্ধু পুরস্কার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31"/>
          <p:cNvSpPr txBox="1"/>
          <p:nvPr/>
        </p:nvSpPr>
        <p:spPr>
          <a:xfrm>
            <a:off x="6019800" y="2286000"/>
            <a:ext cx="2595282" cy="107721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শিক্ষাজীবনঃ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ঢাকা বিশ্ববিদ্যালয় থেকে স্নাতকোত্তর ডিগ্রি অর্জন করেন।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2"/>
          <p:cNvSpPr txBox="1"/>
          <p:nvPr/>
        </p:nvSpPr>
        <p:spPr>
          <a:xfrm>
            <a:off x="5867400" y="3733800"/>
            <a:ext cx="2667000" cy="107721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অন্যান্যঃ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তিনি ভাষা-আন্দোলন ও মুক্তিযুদ্ধে বিশেষ ভূমিকা রাখেন।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" y="457200"/>
            <a:ext cx="8229600" cy="59436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rved Down Ribbon 4"/>
          <p:cNvSpPr/>
          <p:nvPr/>
        </p:nvSpPr>
        <p:spPr>
          <a:xfrm>
            <a:off x="2362200" y="685800"/>
            <a:ext cx="4648200" cy="685800"/>
          </a:xfrm>
          <a:prstGeom prst="ellipseRibbo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4495801"/>
            <a:ext cx="7010400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গাফফার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চৌধুরীর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2" y="5943600"/>
            <a:ext cx="2114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মাহ্‌মুদা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নূরী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20190320_124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1600201"/>
            <a:ext cx="3429000" cy="2571751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" y="457200"/>
            <a:ext cx="8229600" cy="59436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2" y="594360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1" descr="White marble"/>
          <p:cNvSpPr>
            <a:spLocks noChangeArrowheads="1"/>
          </p:cNvSpPr>
          <p:nvPr/>
        </p:nvSpPr>
        <p:spPr bwMode="auto">
          <a:xfrm>
            <a:off x="3733800" y="457201"/>
            <a:ext cx="1680882" cy="91940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algn="ctr">
            <a:solidFill>
              <a:srgbClr val="000000"/>
            </a:solidFill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4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1371600" y="1600200"/>
            <a:ext cx="2057400" cy="820739"/>
          </a:xfrm>
          <a:prstGeom prst="roundRect">
            <a:avLst>
              <a:gd name="adj" fmla="val 28491"/>
            </a:avLst>
          </a:prstGeom>
          <a:solidFill>
            <a:schemeClr val="bg1"/>
          </a:soli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অশ্রু গড়া</a:t>
            </a:r>
            <a:endParaRPr lang="en-US" sz="32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1600200" y="2590800"/>
            <a:ext cx="2057400" cy="820739"/>
          </a:xfrm>
          <a:prstGeom prst="roundRect">
            <a:avLst>
              <a:gd name="adj" fmla="val 28491"/>
            </a:avLst>
          </a:prstGeom>
          <a:solidFill>
            <a:schemeClr val="bg1"/>
          </a:soli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বসুন্ধরা</a:t>
            </a:r>
            <a:endParaRPr lang="en-US" sz="32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>
            <a:spLocks noChangeArrowheads="1"/>
          </p:cNvSpPr>
          <p:nvPr/>
        </p:nvSpPr>
        <p:spPr bwMode="auto">
          <a:xfrm>
            <a:off x="1752600" y="3886200"/>
            <a:ext cx="2057400" cy="820739"/>
          </a:xfrm>
          <a:prstGeom prst="roundRect">
            <a:avLst>
              <a:gd name="adj" fmla="val 28491"/>
            </a:avLst>
          </a:prstGeom>
          <a:solidFill>
            <a:schemeClr val="bg1"/>
          </a:soli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ক্রান্তি</a:t>
            </a:r>
            <a:endParaRPr lang="en-US" sz="32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5486400" y="1600200"/>
            <a:ext cx="2895600" cy="744539"/>
          </a:xfrm>
          <a:prstGeom prst="roundRect">
            <a:avLst>
              <a:gd name="adj" fmla="val 28491"/>
            </a:avLst>
          </a:prstGeom>
          <a:solidFill>
            <a:schemeClr val="bg1"/>
          </a:soli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চোখের পানিতে নির্মিত</a:t>
            </a:r>
            <a:endParaRPr lang="en-US" sz="28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>
            <a:spLocks noChangeArrowheads="1"/>
          </p:cNvSpPr>
          <p:nvPr/>
        </p:nvSpPr>
        <p:spPr bwMode="auto">
          <a:xfrm>
            <a:off x="5410200" y="2590800"/>
            <a:ext cx="2895600" cy="820739"/>
          </a:xfrm>
          <a:prstGeom prst="roundRect">
            <a:avLst>
              <a:gd name="adj" fmla="val 28491"/>
            </a:avLst>
          </a:prstGeom>
          <a:solidFill>
            <a:schemeClr val="bg1"/>
          </a:soli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5715000" y="4114800"/>
            <a:ext cx="2438400" cy="744539"/>
          </a:xfrm>
          <a:prstGeom prst="roundRect">
            <a:avLst>
              <a:gd name="adj" fmla="val 28491"/>
            </a:avLst>
          </a:prstGeom>
          <a:solidFill>
            <a:schemeClr val="bg1"/>
          </a:soli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590801"/>
            <a:ext cx="1688174" cy="9208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 descr="D:\AMAR ALL PICTURE\AMAR All PICTURE\Man Other\13450298_1143885765686360_5854610023202210549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447800"/>
            <a:ext cx="1676400" cy="8932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 descr="D:\AMAR ALL PICTURE\AMAR All PICTURE\Man Other\2-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3810001"/>
            <a:ext cx="1674612" cy="10886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Rounded Rectangle 20"/>
          <p:cNvSpPr>
            <a:spLocks noChangeArrowheads="1"/>
          </p:cNvSpPr>
          <p:nvPr/>
        </p:nvSpPr>
        <p:spPr bwMode="auto">
          <a:xfrm>
            <a:off x="1600200" y="5181600"/>
            <a:ext cx="2057400" cy="820739"/>
          </a:xfrm>
          <a:prstGeom prst="roundRect">
            <a:avLst>
              <a:gd name="adj" fmla="val 28491"/>
            </a:avLst>
          </a:prstGeom>
          <a:solidFill>
            <a:schemeClr val="bg1"/>
          </a:soli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অলকনন্দা</a:t>
            </a:r>
            <a:endParaRPr lang="en-US" sz="32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>
            <a:spLocks noChangeArrowheads="1"/>
          </p:cNvSpPr>
          <p:nvPr/>
        </p:nvSpPr>
        <p:spPr bwMode="auto">
          <a:xfrm>
            <a:off x="6019800" y="5181600"/>
            <a:ext cx="2514600" cy="820739"/>
          </a:xfrm>
          <a:prstGeom prst="roundRect">
            <a:avLst>
              <a:gd name="adj" fmla="val 28491"/>
            </a:avLst>
          </a:prstGeom>
          <a:solidFill>
            <a:schemeClr val="bg1"/>
          </a:soli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bn-BD" sz="32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্ব</a:t>
            </a:r>
            <a:r>
              <a:rPr lang="en-US" sz="32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র্গীয়</a:t>
            </a:r>
            <a:r>
              <a:rPr lang="en-US" sz="32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32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ধারা</a:t>
            </a:r>
            <a:endParaRPr lang="en-US" sz="32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 descr="D:\AMAR ALL PICTURE\AMAR All PICTURE\Natural\ey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5181601"/>
            <a:ext cx="1905000" cy="9970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Arrow Callout 7"/>
          <p:cNvSpPr/>
          <p:nvPr/>
        </p:nvSpPr>
        <p:spPr>
          <a:xfrm>
            <a:off x="3505200" y="914400"/>
            <a:ext cx="2133600" cy="914400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447800" y="4572001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অশ্রুগড়া,বসন্ধরা,ক্রান্তি,অলকনন্দা-শব্দগুলোর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অর্থসহ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20190922_1101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2438401"/>
            <a:ext cx="2286000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457202" y="6096000"/>
            <a:ext cx="2114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মাহ্‌মুদা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নূরী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605</TotalTime>
  <Words>659</Words>
  <Application>Microsoft Office PowerPoint</Application>
  <PresentationFormat>On-screen Show (4:3)</PresentationFormat>
  <Paragraphs>130</Paragraphs>
  <Slides>21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ASUS</cp:lastModifiedBy>
  <cp:revision>130</cp:revision>
  <dcterms:created xsi:type="dcterms:W3CDTF">2006-08-16T00:00:00Z</dcterms:created>
  <dcterms:modified xsi:type="dcterms:W3CDTF">2020-05-10T06:07:15Z</dcterms:modified>
</cp:coreProperties>
</file>