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8" r:id="rId3"/>
    <p:sldId id="288" r:id="rId4"/>
    <p:sldId id="275" r:id="rId5"/>
    <p:sldId id="276" r:id="rId6"/>
    <p:sldId id="277" r:id="rId7"/>
    <p:sldId id="278" r:id="rId8"/>
    <p:sldId id="287" r:id="rId9"/>
    <p:sldId id="263" r:id="rId10"/>
    <p:sldId id="289" r:id="rId11"/>
    <p:sldId id="264" r:id="rId12"/>
    <p:sldId id="279" r:id="rId13"/>
    <p:sldId id="266" r:id="rId14"/>
    <p:sldId id="267" r:id="rId15"/>
    <p:sldId id="285" r:id="rId16"/>
    <p:sldId id="280" r:id="rId17"/>
    <p:sldId id="281" r:id="rId18"/>
    <p:sldId id="283" r:id="rId19"/>
    <p:sldId id="268" r:id="rId20"/>
    <p:sldId id="286" r:id="rId21"/>
    <p:sldId id="260" r:id="rId22"/>
    <p:sldId id="282" r:id="rId23"/>
    <p:sldId id="270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4" autoAdjust="0"/>
    <p:restoredTop sz="94660"/>
  </p:normalViewPr>
  <p:slideViewPr>
    <p:cSldViewPr>
      <p:cViewPr>
        <p:scale>
          <a:sx n="74" d="100"/>
          <a:sy n="74" d="100"/>
        </p:scale>
        <p:origin x="-109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7C217-36B6-466B-9B02-6215787110F9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263D0-5F81-479C-AEF5-1BA37ECEA9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228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63D0-5F81-479C-AEF5-1BA37ECEA9B9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75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7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636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303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502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933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346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424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038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59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38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217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39B3D-04F0-4114-8A1F-C81AEBB53B0E}" type="datetimeFigureOut">
              <a:rPr lang="en-IN" smtClean="0"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898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FCE7AE-7012-41AB-BD07-1AABD9EA46F6}"/>
              </a:ext>
            </a:extLst>
          </p:cNvPr>
          <p:cNvSpPr txBox="1"/>
          <p:nvPr/>
        </p:nvSpPr>
        <p:spPr>
          <a:xfrm>
            <a:off x="1478692" y="188640"/>
            <a:ext cx="58674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4303"/>
            <a:ext cx="8424936" cy="54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22C7D1-5FC3-47FC-9858-594753EBD41C}"/>
              </a:ext>
            </a:extLst>
          </p:cNvPr>
          <p:cNvSpPr txBox="1"/>
          <p:nvPr/>
        </p:nvSpPr>
        <p:spPr>
          <a:xfrm>
            <a:off x="1547664" y="26064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EF4407-D401-4FFC-80EF-32DBC195B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40" r="14026" b="2588"/>
          <a:stretch/>
        </p:blipFill>
        <p:spPr>
          <a:xfrm>
            <a:off x="800503" y="2348880"/>
            <a:ext cx="5571435" cy="1350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EF4407-D401-4FFC-80EF-32DBC195B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2" r="12772" b="59938"/>
          <a:stretch/>
        </p:blipFill>
        <p:spPr>
          <a:xfrm>
            <a:off x="777737" y="1091645"/>
            <a:ext cx="5652688" cy="1257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2375A5-533C-4C24-BEFF-37BB1FF07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6" r="7538" b="-1"/>
          <a:stretch/>
        </p:blipFill>
        <p:spPr>
          <a:xfrm>
            <a:off x="708441" y="5374523"/>
            <a:ext cx="5476111" cy="1247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2375A5-533C-4C24-BEFF-37BB1FF07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4747" r="6692" b="49705"/>
          <a:stretch/>
        </p:blipFill>
        <p:spPr>
          <a:xfrm>
            <a:off x="836148" y="3769701"/>
            <a:ext cx="5330679" cy="16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6E17B9-1FD7-422F-A369-708A7F8A6300}"/>
              </a:ext>
            </a:extLst>
          </p:cNvPr>
          <p:cNvSpPr txBox="1"/>
          <p:nvPr/>
        </p:nvSpPr>
        <p:spPr>
          <a:xfrm>
            <a:off x="246939" y="1501376"/>
            <a:ext cx="1734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up</a:t>
            </a:r>
            <a:endParaRPr lang="en-US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77ED6E-9C7B-416F-8A96-4E527012C212}"/>
              </a:ext>
            </a:extLst>
          </p:cNvPr>
          <p:cNvSpPr txBox="1"/>
          <p:nvPr/>
        </p:nvSpPr>
        <p:spPr>
          <a:xfrm>
            <a:off x="3950896" y="1519006"/>
            <a:ext cx="4221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bed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FC1627-1D8D-476D-A14D-9CAC9A2673EB}"/>
              </a:ext>
            </a:extLst>
          </p:cNvPr>
          <p:cNvSpPr txBox="1"/>
          <p:nvPr/>
        </p:nvSpPr>
        <p:spPr>
          <a:xfrm>
            <a:off x="256752" y="2428357"/>
            <a:ext cx="229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052180-07BF-4BEA-B16E-583564FE6BFD}"/>
              </a:ext>
            </a:extLst>
          </p:cNvPr>
          <p:cNvSpPr txBox="1"/>
          <p:nvPr/>
        </p:nvSpPr>
        <p:spPr>
          <a:xfrm>
            <a:off x="3979309" y="2522644"/>
            <a:ext cx="515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Meal in the morning</a:t>
            </a:r>
            <a:endParaRPr lang="en-US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12029B-247D-4BC2-A063-AAE3C96AB319}"/>
              </a:ext>
            </a:extLst>
          </p:cNvPr>
          <p:cNvSpPr txBox="1"/>
          <p:nvPr/>
        </p:nvSpPr>
        <p:spPr>
          <a:xfrm>
            <a:off x="289045" y="3575556"/>
            <a:ext cx="178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4B9A48-AF6A-4161-B4FA-0BA4E295B3C1}"/>
              </a:ext>
            </a:extLst>
          </p:cNvPr>
          <p:cNvSpPr txBox="1"/>
          <p:nvPr/>
        </p:nvSpPr>
        <p:spPr>
          <a:xfrm>
            <a:off x="3419856" y="3660101"/>
            <a:ext cx="56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Building for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3EAC03-F989-4555-9ED2-04BF693E90A0}"/>
              </a:ext>
            </a:extLst>
          </p:cNvPr>
          <p:cNvSpPr txBox="1"/>
          <p:nvPr/>
        </p:nvSpPr>
        <p:spPr>
          <a:xfrm>
            <a:off x="177880" y="4797152"/>
            <a:ext cx="32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Grandmother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4C0F41-45D3-4774-8BDA-1E1DDF7B9577}"/>
              </a:ext>
            </a:extLst>
          </p:cNvPr>
          <p:cNvSpPr txBox="1"/>
          <p:nvPr/>
        </p:nvSpPr>
        <p:spPr>
          <a:xfrm>
            <a:off x="4459372" y="4914427"/>
            <a:ext cx="458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Mother of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parents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196" y="87426"/>
            <a:ext cx="7682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Words Meaning (English to English)</a:t>
            </a:r>
            <a:endParaRPr lang="en-IN" sz="40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95736" y="1833249"/>
            <a:ext cx="1728192" cy="1784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30760" y="2815032"/>
            <a:ext cx="1520136" cy="1784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50406" y="3962698"/>
            <a:ext cx="1746114" cy="1784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28124" y="5237592"/>
            <a:ext cx="1391608" cy="1784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9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6E17B9-1FD7-422F-A369-708A7F8A6300}"/>
              </a:ext>
            </a:extLst>
          </p:cNvPr>
          <p:cNvSpPr txBox="1"/>
          <p:nvPr/>
        </p:nvSpPr>
        <p:spPr>
          <a:xfrm>
            <a:off x="766647" y="1325216"/>
            <a:ext cx="173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up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FC1627-1D8D-476D-A14D-9CAC9A2673EB}"/>
              </a:ext>
            </a:extLst>
          </p:cNvPr>
          <p:cNvSpPr txBox="1"/>
          <p:nvPr/>
        </p:nvSpPr>
        <p:spPr>
          <a:xfrm>
            <a:off x="251520" y="2371872"/>
            <a:ext cx="2501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12029B-247D-4BC2-A063-AAE3C96AB319}"/>
              </a:ext>
            </a:extLst>
          </p:cNvPr>
          <p:cNvSpPr txBox="1"/>
          <p:nvPr/>
        </p:nvSpPr>
        <p:spPr>
          <a:xfrm>
            <a:off x="611559" y="3573016"/>
            <a:ext cx="178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EAC03-F989-4555-9ED2-04BF693E90A0}"/>
              </a:ext>
            </a:extLst>
          </p:cNvPr>
          <p:cNvSpPr txBox="1"/>
          <p:nvPr/>
        </p:nvSpPr>
        <p:spPr>
          <a:xfrm>
            <a:off x="177880" y="4869160"/>
            <a:ext cx="32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Grandmother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D10CA1-1B78-424B-A29D-83ADCB62FDA4}"/>
              </a:ext>
            </a:extLst>
          </p:cNvPr>
          <p:cNvSpPr txBox="1"/>
          <p:nvPr/>
        </p:nvSpPr>
        <p:spPr>
          <a:xfrm>
            <a:off x="4934330" y="1325216"/>
            <a:ext cx="395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া/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594D44-7844-408A-A67E-EF02CDE5FC79}"/>
              </a:ext>
            </a:extLst>
          </p:cNvPr>
          <p:cNvSpPr txBox="1"/>
          <p:nvPr/>
        </p:nvSpPr>
        <p:spPr>
          <a:xfrm>
            <a:off x="4910136" y="2407669"/>
            <a:ext cx="2853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EFD37B-EC3F-4233-A2CA-FF1D18499097}"/>
              </a:ext>
            </a:extLst>
          </p:cNvPr>
          <p:cNvSpPr txBox="1"/>
          <p:nvPr/>
        </p:nvSpPr>
        <p:spPr>
          <a:xfrm>
            <a:off x="5076056" y="3706579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endParaRPr lang="en-US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3144C5-9FA2-4F1E-9122-D69965F72089}"/>
              </a:ext>
            </a:extLst>
          </p:cNvPr>
          <p:cNvSpPr txBox="1"/>
          <p:nvPr/>
        </p:nvSpPr>
        <p:spPr>
          <a:xfrm>
            <a:off x="5088441" y="4807605"/>
            <a:ext cx="1847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4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83987" y="1630536"/>
            <a:ext cx="2181225" cy="1784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53105" y="2756985"/>
            <a:ext cx="2181225" cy="1784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83987" y="4011898"/>
            <a:ext cx="2181225" cy="1784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89401" y="5266280"/>
            <a:ext cx="1544929" cy="1784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4711" y="319246"/>
            <a:ext cx="7741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Words Meaning (English to Bengali)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05731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3679" y="332656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 Listen the text dialogue attentively</a:t>
            </a:r>
            <a:endParaRPr lang="en-IN" sz="4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F0F5C-535A-4261-A4AB-A4BC91DF6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4314" r="3981" b="75926"/>
          <a:stretch/>
        </p:blipFill>
        <p:spPr>
          <a:xfrm>
            <a:off x="126785" y="5229200"/>
            <a:ext cx="7308064" cy="1303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9419D4-45BC-4458-B980-EE82686B8052}"/>
              </a:ext>
            </a:extLst>
          </p:cNvPr>
          <p:cNvSpPr txBox="1"/>
          <p:nvPr/>
        </p:nvSpPr>
        <p:spPr>
          <a:xfrm>
            <a:off x="7154548" y="5824423"/>
            <a:ext cx="1989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o’clock.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FAC00C-7A0E-444E-A9D5-EFCD23BE9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02097"/>
            <a:ext cx="3385281" cy="391107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068" r="15296" b="24447"/>
          <a:stretch/>
        </p:blipFill>
        <p:spPr bwMode="auto">
          <a:xfrm>
            <a:off x="3780817" y="1102097"/>
            <a:ext cx="485024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9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E9EA21-46F4-425D-91DE-2367C0C75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2"/>
          <a:stretch/>
        </p:blipFill>
        <p:spPr>
          <a:xfrm>
            <a:off x="107504" y="4641771"/>
            <a:ext cx="8712968" cy="2016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4641771"/>
            <a:ext cx="1728192" cy="443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5436096" y="5850603"/>
            <a:ext cx="2592288" cy="67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8" t="27523" r="14973" b="22296"/>
          <a:stretch/>
        </p:blipFill>
        <p:spPr bwMode="auto">
          <a:xfrm>
            <a:off x="143508" y="0"/>
            <a:ext cx="4320480" cy="438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t="26826" r="24942" b="23690"/>
          <a:stretch/>
        </p:blipFill>
        <p:spPr bwMode="auto">
          <a:xfrm>
            <a:off x="4751512" y="0"/>
            <a:ext cx="4212976" cy="438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3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3FA7B4-4E89-429D-9C76-6BA1DD93BC65}"/>
              </a:ext>
            </a:extLst>
          </p:cNvPr>
          <p:cNvSpPr txBox="1"/>
          <p:nvPr/>
        </p:nvSpPr>
        <p:spPr>
          <a:xfrm>
            <a:off x="1259632" y="692696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7738" y="1835090"/>
            <a:ext cx="6514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  <a:cs typeface="Times New Roman" panose="02020603050405020304" pitchFamily="18" charset="0"/>
              </a:rPr>
              <a:t>1. What class is </a:t>
            </a:r>
            <a:r>
              <a:rPr lang="en-US" sz="4800" b="1" dirty="0" err="1">
                <a:latin typeface="+mj-lt"/>
                <a:cs typeface="Times New Roman" panose="02020603050405020304" pitchFamily="18" charset="0"/>
              </a:rPr>
              <a:t>Mita</a:t>
            </a:r>
            <a:r>
              <a:rPr lang="en-US" sz="4800" b="1" dirty="0">
                <a:latin typeface="+mj-lt"/>
                <a:cs typeface="Times New Roman" panose="02020603050405020304" pitchFamily="18" charset="0"/>
              </a:rPr>
              <a:t> in ?</a:t>
            </a:r>
          </a:p>
          <a:p>
            <a:r>
              <a:rPr lang="en-US" sz="4800" b="1" dirty="0"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4800" b="1" dirty="0" err="1">
                <a:latin typeface="+mj-lt"/>
                <a:cs typeface="Times New Roman" panose="02020603050405020304" pitchFamily="18" charset="0"/>
              </a:rPr>
              <a:t>Ans</a:t>
            </a:r>
            <a:r>
              <a:rPr lang="en-US" sz="4800" b="1" dirty="0">
                <a:latin typeface="+mj-lt"/>
                <a:cs typeface="Times New Roman" panose="02020603050405020304" pitchFamily="18" charset="0"/>
              </a:rPr>
              <a:t>: Class 4.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1335" y="3414484"/>
            <a:ext cx="79543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+mj-lt"/>
                <a:cs typeface="Times New Roman" panose="02020603050405020304" pitchFamily="18" charset="0"/>
              </a:rPr>
              <a:t>2. When does </a:t>
            </a:r>
            <a:r>
              <a:rPr lang="en-US" sz="4400" b="1" dirty="0" err="1">
                <a:latin typeface="+mj-lt"/>
                <a:cs typeface="Times New Roman" panose="02020603050405020304" pitchFamily="18" charset="0"/>
              </a:rPr>
              <a:t>Mita</a:t>
            </a:r>
            <a:r>
              <a:rPr lang="en-US" sz="4400" b="1" dirty="0">
                <a:latin typeface="+mj-lt"/>
                <a:cs typeface="Times New Roman" panose="02020603050405020304" pitchFamily="18" charset="0"/>
              </a:rPr>
              <a:t> go to school?</a:t>
            </a:r>
          </a:p>
          <a:p>
            <a:r>
              <a:rPr lang="en-US" sz="4400" b="1" dirty="0"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4400" b="1" dirty="0" err="1">
                <a:latin typeface="+mj-lt"/>
                <a:cs typeface="Times New Roman" panose="02020603050405020304" pitchFamily="18" charset="0"/>
              </a:rPr>
              <a:t>Ans</a:t>
            </a:r>
            <a:r>
              <a:rPr lang="en-US" sz="4400" b="1" dirty="0">
                <a:latin typeface="+mj-lt"/>
                <a:cs typeface="Times New Roman" panose="02020603050405020304" pitchFamily="18" charset="0"/>
              </a:rPr>
              <a:t>: At 9 </a:t>
            </a:r>
            <a:r>
              <a:rPr lang="en-US" sz="4400" b="1" dirty="0" smtClean="0">
                <a:latin typeface="+mj-lt"/>
                <a:cs typeface="Times New Roman" panose="02020603050405020304" pitchFamily="18" charset="0"/>
              </a:rPr>
              <a:t>o’clock.</a:t>
            </a:r>
            <a:endParaRPr lang="en-IN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070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E9EA21-46F4-425D-91DE-2367C0C75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6" t="47434" r="8811" b="25351"/>
          <a:stretch/>
        </p:blipFill>
        <p:spPr>
          <a:xfrm>
            <a:off x="6516216" y="4588741"/>
            <a:ext cx="2448272" cy="7813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E74058-B074-4B96-AD89-96F743D6E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6" y="5395358"/>
            <a:ext cx="8770225" cy="130853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9" t="19289" r="34585" b="4560"/>
          <a:stretch/>
        </p:blipFill>
        <p:spPr bwMode="auto">
          <a:xfrm>
            <a:off x="4170481" y="115724"/>
            <a:ext cx="3641879" cy="447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7635" r="49656" b="8984"/>
          <a:stretch/>
        </p:blipFill>
        <p:spPr bwMode="auto">
          <a:xfrm>
            <a:off x="181096" y="116634"/>
            <a:ext cx="3958856" cy="48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96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7D35E3-B6AB-4E99-90DC-37131CCC9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5163"/>
            <a:ext cx="8628993" cy="1700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t="26826" r="24942" b="23690"/>
          <a:stretch/>
        </p:blipFill>
        <p:spPr bwMode="auto">
          <a:xfrm>
            <a:off x="251520" y="188640"/>
            <a:ext cx="8568952" cy="419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5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05C033-B78F-4FA7-898E-B385B21BC0DE}"/>
              </a:ext>
            </a:extLst>
          </p:cNvPr>
          <p:cNvSpPr txBox="1"/>
          <p:nvPr/>
        </p:nvSpPr>
        <p:spPr>
          <a:xfrm>
            <a:off x="70992" y="1981455"/>
            <a:ext cx="9073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3. When </a:t>
            </a:r>
            <a:r>
              <a:rPr lang="en-US" sz="4000" b="1" dirty="0">
                <a:latin typeface="+mj-lt"/>
                <a:cs typeface="Times New Roman" panose="02020603050405020304" pitchFamily="18" charset="0"/>
              </a:rPr>
              <a:t>does she visit her grandmother</a:t>
            </a:r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?</a:t>
            </a:r>
          </a:p>
          <a:p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latin typeface="+mj-lt"/>
                <a:cs typeface="Times New Roman" panose="02020603050405020304" pitchFamily="18" charset="0"/>
              </a:rPr>
              <a:t>Ans</a:t>
            </a:r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: At 3 o’clock.</a:t>
            </a:r>
            <a:endParaRPr lang="en-US" sz="4000" b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4. When </a:t>
            </a:r>
            <a:r>
              <a:rPr lang="en-US" sz="4000" b="1" dirty="0">
                <a:latin typeface="+mj-lt"/>
                <a:cs typeface="Times New Roman" panose="02020603050405020304" pitchFamily="18" charset="0"/>
              </a:rPr>
              <a:t>does </a:t>
            </a:r>
            <a:r>
              <a:rPr lang="en-US" sz="4000" b="1" dirty="0" err="1">
                <a:latin typeface="+mj-lt"/>
                <a:cs typeface="Times New Roman" panose="02020603050405020304" pitchFamily="18" charset="0"/>
              </a:rPr>
              <a:t>Mita</a:t>
            </a:r>
            <a:r>
              <a:rPr lang="en-US" sz="4000" b="1" dirty="0">
                <a:latin typeface="+mj-lt"/>
                <a:cs typeface="Times New Roman" panose="02020603050405020304" pitchFamily="18" charset="0"/>
              </a:rPr>
              <a:t> return home</a:t>
            </a:r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?</a:t>
            </a:r>
          </a:p>
          <a:p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latin typeface="+mj-lt"/>
                <a:cs typeface="Times New Roman" panose="02020603050405020304" pitchFamily="18" charset="0"/>
              </a:rPr>
              <a:t>Ans</a:t>
            </a:r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: At 5 o’clock.</a:t>
            </a:r>
            <a:endParaRPr lang="en-US" sz="4000" b="1" dirty="0">
              <a:latin typeface="+mj-lt"/>
              <a:cs typeface="Times New Roman" panose="02020603050405020304" pitchFamily="18" charset="0"/>
            </a:endParaRPr>
          </a:p>
          <a:p>
            <a:pPr marL="742950" indent="-742950">
              <a:buAutoNum type="alphaLcPeriod"/>
            </a:pPr>
            <a:endParaRPr lang="en-US" sz="4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3FA7B4-4E89-429D-9C76-6BA1DD93BC65}"/>
              </a:ext>
            </a:extLst>
          </p:cNvPr>
          <p:cNvSpPr txBox="1"/>
          <p:nvPr/>
        </p:nvSpPr>
        <p:spPr>
          <a:xfrm>
            <a:off x="1210847" y="692695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2252" y="188639"/>
            <a:ext cx="5766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What did </a:t>
            </a:r>
            <a:r>
              <a:rPr lang="en-US" sz="4800" b="1" dirty="0" err="1" smtClean="0"/>
              <a:t>Mita</a:t>
            </a:r>
            <a:r>
              <a:rPr lang="en-US" sz="4800" b="1" dirty="0" smtClean="0"/>
              <a:t> do?</a:t>
            </a:r>
            <a:endParaRPr lang="en-IN" sz="4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915165" y="2887032"/>
            <a:ext cx="3012942" cy="2002678"/>
            <a:chOff x="5230304" y="2427648"/>
            <a:chExt cx="3012942" cy="2002678"/>
          </a:xfrm>
        </p:grpSpPr>
        <p:sp>
          <p:nvSpPr>
            <p:cNvPr id="5" name="Oval 4"/>
            <p:cNvSpPr/>
            <p:nvPr/>
          </p:nvSpPr>
          <p:spPr>
            <a:xfrm>
              <a:off x="5230304" y="2427648"/>
              <a:ext cx="3012942" cy="2002678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5671539" y="2720933"/>
              <a:ext cx="2130472" cy="1416108"/>
            </a:xfrm>
            <a:prstGeom prst="rect">
              <a:avLst/>
            </a:prstGeom>
            <a:ln w="5715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Mita</a:t>
              </a:r>
              <a:endParaRPr lang="en-US" sz="4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6301" y="2812085"/>
            <a:ext cx="2808864" cy="1394362"/>
            <a:chOff x="4674327" y="-48198"/>
            <a:chExt cx="4590206" cy="1680628"/>
          </a:xfrm>
          <a:solidFill>
            <a:schemeClr val="bg2">
              <a:lumMod val="90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4674327" y="-48198"/>
              <a:ext cx="4590206" cy="168062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5214247" y="349788"/>
              <a:ext cx="3245766" cy="10723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  <a:r>
                <a:rPr lang="en-US" sz="3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o’clock/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Get </a:t>
              </a:r>
              <a:r>
                <a:rPr lang="en-US" sz="3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up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01326" y="1044354"/>
            <a:ext cx="3158637" cy="1767731"/>
            <a:chOff x="8953439" y="1813199"/>
            <a:chExt cx="3798361" cy="1776650"/>
          </a:xfrm>
          <a:solidFill>
            <a:schemeClr val="bg2">
              <a:lumMod val="90000"/>
            </a:schemeClr>
          </a:solidFill>
        </p:grpSpPr>
        <p:sp>
          <p:nvSpPr>
            <p:cNvPr id="33" name="Oval 32"/>
            <p:cNvSpPr/>
            <p:nvPr/>
          </p:nvSpPr>
          <p:spPr>
            <a:xfrm>
              <a:off x="8953439" y="1813199"/>
              <a:ext cx="3798361" cy="177665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0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9509696" y="2073383"/>
              <a:ext cx="2685847" cy="12562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o’clock/ Have breakfast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53054" y="2261618"/>
            <a:ext cx="3590946" cy="1626753"/>
            <a:chOff x="7614828" y="4751573"/>
            <a:chExt cx="4144348" cy="1996064"/>
          </a:xfrm>
        </p:grpSpPr>
        <p:sp>
          <p:nvSpPr>
            <p:cNvPr id="36" name="Oval 35"/>
            <p:cNvSpPr/>
            <p:nvPr/>
          </p:nvSpPr>
          <p:spPr>
            <a:xfrm>
              <a:off x="7614828" y="4751573"/>
              <a:ext cx="4144348" cy="19960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8221754" y="5043890"/>
              <a:ext cx="2930496" cy="1411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o’clock/ 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 to school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76056" y="4367012"/>
            <a:ext cx="3829745" cy="2269063"/>
            <a:chOff x="1179357" y="4589546"/>
            <a:chExt cx="4396002" cy="2268451"/>
          </a:xfrm>
          <a:solidFill>
            <a:schemeClr val="bg1">
              <a:lumMod val="85000"/>
            </a:schemeClr>
          </a:solidFill>
        </p:grpSpPr>
        <p:sp>
          <p:nvSpPr>
            <p:cNvPr id="39" name="Oval 38"/>
            <p:cNvSpPr/>
            <p:nvPr/>
          </p:nvSpPr>
          <p:spPr>
            <a:xfrm>
              <a:off x="1179357" y="4589546"/>
              <a:ext cx="4396002" cy="226845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1823137" y="4921753"/>
              <a:ext cx="3108442" cy="16040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</a:rPr>
                <a:t>3 o’clock/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</a:rPr>
                <a:t>Visit her grandmother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6501" y="4918762"/>
            <a:ext cx="3569245" cy="1725376"/>
            <a:chOff x="614839" y="1385811"/>
            <a:chExt cx="3875466" cy="2073273"/>
          </a:xfrm>
          <a:solidFill>
            <a:schemeClr val="bg1">
              <a:lumMod val="85000"/>
            </a:schemeClr>
          </a:solidFill>
        </p:grpSpPr>
        <p:sp>
          <p:nvSpPr>
            <p:cNvPr id="42" name="Oval 41"/>
            <p:cNvSpPr/>
            <p:nvPr/>
          </p:nvSpPr>
          <p:spPr>
            <a:xfrm>
              <a:off x="614839" y="1385811"/>
              <a:ext cx="3875466" cy="207327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1182388" y="1689435"/>
              <a:ext cx="2740368" cy="14660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o’clock/ Return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3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38685" t="2164" r="42360" b="69962"/>
          <a:stretch/>
        </p:blipFill>
        <p:spPr bwMode="auto">
          <a:xfrm>
            <a:off x="3048103" y="720067"/>
            <a:ext cx="2808312" cy="273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91919" y="3706126"/>
            <a:ext cx="6120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Rupa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Mollik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Rupu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Assistant Teacher</a:t>
            </a:r>
          </a:p>
          <a:p>
            <a:pPr algn="ctr"/>
            <a:r>
              <a:rPr lang="en-US" sz="3200" b="1" dirty="0" smtClean="0"/>
              <a:t>T and T gate Government primary school, </a:t>
            </a:r>
            <a:r>
              <a:rPr lang="en-US" sz="3200" b="1" dirty="0" err="1" smtClean="0"/>
              <a:t>Khagrachar</a:t>
            </a:r>
            <a:r>
              <a:rPr lang="en-US" sz="3200" dirty="0" err="1" smtClean="0"/>
              <a:t>i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05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6695" y="849684"/>
            <a:ext cx="7850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/>
              <a:t>Do you know what </a:t>
            </a:r>
            <a:r>
              <a:rPr lang="en-US" sz="4400" b="1" dirty="0" smtClean="0"/>
              <a:t>is am </a:t>
            </a:r>
            <a:r>
              <a:rPr lang="en-US" sz="4400" b="1" dirty="0"/>
              <a:t>or </a:t>
            </a:r>
            <a:r>
              <a:rPr lang="en-US" sz="4400" b="1" dirty="0" smtClean="0"/>
              <a:t>pm </a:t>
            </a:r>
            <a:r>
              <a:rPr lang="en-US" sz="4400" b="1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531" y="407707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From night’s </a:t>
            </a:r>
            <a:r>
              <a:rPr lang="en-US" sz="4000" b="1" dirty="0"/>
              <a:t>12 o’clock to </a:t>
            </a:r>
            <a:r>
              <a:rPr lang="en-US" sz="4000" b="1" dirty="0" smtClean="0"/>
              <a:t>day’s 12 o’clock is call </a:t>
            </a:r>
            <a:r>
              <a:rPr lang="en-US" sz="4000" b="1" dirty="0"/>
              <a:t>a.m. </a:t>
            </a:r>
            <a:r>
              <a:rPr lang="en-US" sz="4000" b="1" dirty="0" smtClean="0"/>
              <a:t>and from day’s </a:t>
            </a:r>
            <a:r>
              <a:rPr lang="en-US" sz="4000" b="1" dirty="0"/>
              <a:t>12 o’clock to </a:t>
            </a:r>
            <a:r>
              <a:rPr lang="en-US" sz="4000" b="1" dirty="0" smtClean="0"/>
              <a:t>night’s </a:t>
            </a:r>
            <a:r>
              <a:rPr lang="en-US" sz="4000" b="1" dirty="0"/>
              <a:t>12 o’clock </a:t>
            </a:r>
            <a:r>
              <a:rPr lang="en-US" sz="4000" b="1" dirty="0" smtClean="0"/>
              <a:t>is call </a:t>
            </a:r>
            <a:r>
              <a:rPr lang="en-US" sz="4000" b="1" dirty="0"/>
              <a:t>p.m.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564904"/>
            <a:ext cx="5485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am: </a:t>
            </a:r>
            <a:r>
              <a:rPr lang="en-IN" sz="4000" b="1" dirty="0"/>
              <a:t>Ante </a:t>
            </a:r>
            <a:r>
              <a:rPr lang="en-IN" sz="4000" b="1" dirty="0" smtClean="0"/>
              <a:t>Meridiem</a:t>
            </a:r>
            <a:r>
              <a:rPr lang="en-IN" sz="4000" b="1" dirty="0"/>
              <a:t> </a:t>
            </a:r>
            <a:endParaRPr lang="en-IN" sz="4000" b="1" dirty="0" smtClean="0"/>
          </a:p>
          <a:p>
            <a:r>
              <a:rPr lang="en-IN" sz="4000" b="1" dirty="0" err="1" smtClean="0"/>
              <a:t>pm:Post</a:t>
            </a:r>
            <a:r>
              <a:rPr lang="en-IN" sz="4000" b="1" dirty="0" smtClean="0"/>
              <a:t> </a:t>
            </a:r>
            <a:r>
              <a:rPr lang="en-IN" sz="4000" b="1" dirty="0"/>
              <a:t>Meridiem</a:t>
            </a:r>
            <a:r>
              <a:rPr lang="en-IN" sz="4000" b="1" dirty="0" smtClean="0"/>
              <a:t>,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9644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27105ED-461F-474F-868E-DF0E8E31B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3598" y="502583"/>
            <a:ext cx="7236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Fill in the blanks from the text</a:t>
            </a:r>
            <a:endParaRPr lang="en-IN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3553431" y="3083806"/>
            <a:ext cx="91884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am</a:t>
            </a:r>
            <a:endParaRPr lang="en-US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1915" y="3727935"/>
            <a:ext cx="1780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am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9820" y="443711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 am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508518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 am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1915" y="5805264"/>
            <a:ext cx="168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 am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36096" y="5850603"/>
            <a:ext cx="2592288" cy="67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81909" y="1450567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cs typeface="Times New Roman" panose="02020603050405020304" pitchFamily="18" charset="0"/>
              </a:rPr>
              <a:t>Say three sentences about </a:t>
            </a:r>
            <a:r>
              <a:rPr lang="en-US" sz="4000" b="1" dirty="0" err="1" smtClean="0">
                <a:cs typeface="Times New Roman" panose="02020603050405020304" pitchFamily="18" charset="0"/>
              </a:rPr>
              <a:t>Mita’s</a:t>
            </a:r>
            <a:r>
              <a:rPr lang="en-US" sz="4000" b="1" dirty="0" smtClean="0">
                <a:cs typeface="Times New Roman" panose="02020603050405020304" pitchFamily="18" charset="0"/>
              </a:rPr>
              <a:t> Daily Activities</a:t>
            </a:r>
            <a:endParaRPr lang="en-IN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71765" y="2852936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Mita</a:t>
            </a:r>
            <a:r>
              <a:rPr lang="en-US" sz="3600" b="1" dirty="0" smtClean="0"/>
              <a:t> gets up at 6 o’clock.</a:t>
            </a:r>
          </a:p>
          <a:p>
            <a:r>
              <a:rPr lang="en-US" sz="3600" b="1" dirty="0" smtClean="0"/>
              <a:t>She goes to school at 9 o’clock.</a:t>
            </a:r>
          </a:p>
          <a:p>
            <a:r>
              <a:rPr lang="en-US" sz="3600" b="1" dirty="0" smtClean="0"/>
              <a:t>She return home at 5 o’clock.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41609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002446"/>
            <a:ext cx="576064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One day one word</a:t>
            </a:r>
            <a:endParaRPr lang="en-US" sz="48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5856" y="2560737"/>
            <a:ext cx="1981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0"/>
          <p:cNvSpPr txBox="1"/>
          <p:nvPr/>
        </p:nvSpPr>
        <p:spPr>
          <a:xfrm>
            <a:off x="5652120" y="2139254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1822" y="3710935"/>
            <a:ext cx="438910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Sentence making: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5170" y="4725144"/>
            <a:ext cx="8189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 get up early in the morning.</a:t>
            </a:r>
            <a:endParaRPr lang="en-IN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12029B-247D-4BC2-A063-AAE3C96AB319}"/>
              </a:ext>
            </a:extLst>
          </p:cNvPr>
          <p:cNvSpPr txBox="1"/>
          <p:nvPr/>
        </p:nvSpPr>
        <p:spPr>
          <a:xfrm>
            <a:off x="1092082" y="2139254"/>
            <a:ext cx="178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681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2631" y="692696"/>
            <a:ext cx="410445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Home Task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619672" y="2636912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  <a:cs typeface="Times New Roman" panose="02020603050405020304" pitchFamily="18" charset="0"/>
              </a:rPr>
              <a:t>Write 5 sentences about </a:t>
            </a:r>
          </a:p>
          <a:p>
            <a:r>
              <a:rPr lang="en-US" sz="4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atin typeface="+mj-lt"/>
                <a:cs typeface="Times New Roman" panose="02020603050405020304" pitchFamily="18" charset="0"/>
              </a:rPr>
              <a:t>Your Daily Routine.</a:t>
            </a:r>
          </a:p>
        </p:txBody>
      </p:sp>
    </p:spTree>
    <p:extLst>
      <p:ext uri="{BB962C8B-B14F-4D97-AF65-F5344CB8AC3E}">
        <p14:creationId xmlns:p14="http://schemas.microsoft.com/office/powerpoint/2010/main" val="10090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4188" y="594928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GOOD BYE</a:t>
            </a:r>
            <a:endParaRPr lang="en-US" sz="6600" b="1" dirty="0"/>
          </a:p>
        </p:txBody>
      </p:sp>
      <p:pic>
        <p:nvPicPr>
          <p:cNvPr id="3074" name="Picture 2" descr="C:\Users\WALTON\Desktop\GrandioseSecretImperialeagle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" y="0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628800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Mita’s</a:t>
            </a:r>
            <a:r>
              <a:rPr lang="en-US" sz="4800" b="1" dirty="0" smtClean="0"/>
              <a:t> day</a:t>
            </a:r>
          </a:p>
          <a:p>
            <a:pPr algn="ctr"/>
            <a:r>
              <a:rPr lang="en-US" sz="4800" b="1" dirty="0" smtClean="0"/>
              <a:t>Unit</a:t>
            </a:r>
            <a:r>
              <a:rPr lang="en-US" sz="4800" b="1" dirty="0" smtClean="0"/>
              <a:t>: 14,   Lesson: 1-2   page no: 28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val="11835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 b="12537"/>
          <a:stretch/>
        </p:blipFill>
        <p:spPr bwMode="auto">
          <a:xfrm>
            <a:off x="-9394" y="692696"/>
            <a:ext cx="89644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7888" y="-76745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Let’s see some picture’s</a:t>
            </a:r>
            <a:endParaRPr lang="en-IN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5918" y="5879621"/>
            <a:ext cx="756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Sun is rising at morning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8284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591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91792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Both are brushing their teeth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4103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1"/>
          <a:stretch/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917922"/>
            <a:ext cx="471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They are taking breakfast.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6704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462"/>
            <a:ext cx="8964488" cy="559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5957991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Girl's are going to school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39650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 b="12537"/>
          <a:stretch/>
        </p:blipFill>
        <p:spPr bwMode="auto">
          <a:xfrm>
            <a:off x="827583" y="1620921"/>
            <a:ext cx="331563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6568"/>
            <a:ext cx="3428332" cy="189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1"/>
          <a:stretch/>
        </p:blipFill>
        <p:spPr bwMode="auto">
          <a:xfrm>
            <a:off x="975409" y="3573016"/>
            <a:ext cx="3172011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46" y="3565137"/>
            <a:ext cx="3442402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58477"/>
            <a:ext cx="914501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do you understand from the pictures?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93709" y="5838620"/>
            <a:ext cx="4823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Activities of morning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42642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2904" y="332656"/>
            <a:ext cx="4973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7030A0"/>
                </a:solidFill>
              </a:rPr>
              <a:t>Today’s Lesson is----</a:t>
            </a:r>
          </a:p>
          <a:p>
            <a:pPr algn="ctr"/>
            <a:r>
              <a:rPr lang="en-US" sz="4400" b="1" dirty="0" err="1" smtClean="0"/>
              <a:t>Mita’s</a:t>
            </a:r>
            <a:r>
              <a:rPr lang="en-US" sz="4400" b="1" dirty="0" smtClean="0"/>
              <a:t> day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5949280"/>
            <a:ext cx="723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Unit: 14,   Lesson: 1-2   page no: 28</a:t>
            </a:r>
            <a:endParaRPr lang="en-IN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FAC00C-7A0E-444E-A9D5-EFCD23BE9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33" y="1853109"/>
            <a:ext cx="3125694" cy="409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380</Words>
  <Application>Microsoft Office PowerPoint</Application>
  <PresentationFormat>On-screen Show (4:3)</PresentationFormat>
  <Paragraphs>81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48</cp:revision>
  <dcterms:created xsi:type="dcterms:W3CDTF">2020-05-03T22:12:31Z</dcterms:created>
  <dcterms:modified xsi:type="dcterms:W3CDTF">2020-05-10T15:10:17Z</dcterms:modified>
</cp:coreProperties>
</file>