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99" r:id="rId3"/>
    <p:sldId id="258" r:id="rId4"/>
    <p:sldId id="265" r:id="rId5"/>
    <p:sldId id="260" r:id="rId6"/>
    <p:sldId id="264" r:id="rId7"/>
    <p:sldId id="263" r:id="rId8"/>
    <p:sldId id="279" r:id="rId9"/>
    <p:sldId id="268" r:id="rId10"/>
    <p:sldId id="281" r:id="rId11"/>
    <p:sldId id="282" r:id="rId12"/>
    <p:sldId id="277" r:id="rId13"/>
    <p:sldId id="307" r:id="rId14"/>
    <p:sldId id="308" r:id="rId15"/>
    <p:sldId id="306" r:id="rId16"/>
    <p:sldId id="300" r:id="rId17"/>
    <p:sldId id="298" r:id="rId18"/>
    <p:sldId id="285" r:id="rId19"/>
    <p:sldId id="266" r:id="rId20"/>
    <p:sldId id="267" r:id="rId21"/>
    <p:sldId id="288" r:id="rId22"/>
    <p:sldId id="272" r:id="rId23"/>
    <p:sldId id="303" r:id="rId24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F3C8DA-FCE9-49E0-8F99-CF5E43B59B3C}">
          <p14:sldIdLst>
            <p14:sldId id="259"/>
            <p14:sldId id="299"/>
            <p14:sldId id="258"/>
            <p14:sldId id="265"/>
            <p14:sldId id="260"/>
            <p14:sldId id="264"/>
            <p14:sldId id="263"/>
            <p14:sldId id="279"/>
            <p14:sldId id="268"/>
            <p14:sldId id="281"/>
            <p14:sldId id="282"/>
            <p14:sldId id="277"/>
            <p14:sldId id="307"/>
            <p14:sldId id="308"/>
            <p14:sldId id="306"/>
            <p14:sldId id="300"/>
            <p14:sldId id="298"/>
            <p14:sldId id="285"/>
            <p14:sldId id="266"/>
            <p14:sldId id="267"/>
            <p14:sldId id="288"/>
            <p14:sldId id="272"/>
            <p14:sldId id="303"/>
          </p14:sldIdLst>
        </p14:section>
        <p14:section name="Untitled Section" id="{9F5953FE-473C-4A91-B3F0-1E0ABD42C95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2E3"/>
    <a:srgbClr val="FF6600"/>
    <a:srgbClr val="FF9900"/>
    <a:srgbClr val="FFFF66"/>
    <a:srgbClr val="BBB709"/>
    <a:srgbClr val="F67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54" y="78"/>
      </p:cViewPr>
      <p:guideLst>
        <p:guide orient="horz" pos="2160"/>
        <p:guide pos="288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7DD9E-CADD-415D-8921-A6B57EB131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48C26-CAA0-4ACF-8BC6-43E76F1D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8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shamimatuly75@gmail.com</a:t>
            </a:r>
            <a:endParaRPr lang="en-US" dirty="0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1963400" cy="6858000"/>
          </a:xfrm>
          <a:prstGeom prst="frame">
            <a:avLst>
              <a:gd name="adj1" fmla="val 3056"/>
            </a:avLst>
          </a:prstGeom>
          <a:solidFill>
            <a:srgbClr val="F462E3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76E7"/>
            </a:gs>
            <a:gs pos="3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B4C0C195-2B7F-4E36-87A8-3CE4400DC238}"/>
              </a:ext>
            </a:extLst>
          </p:cNvPr>
          <p:cNvSpPr/>
          <p:nvPr/>
        </p:nvSpPr>
        <p:spPr>
          <a:xfrm>
            <a:off x="6248400" y="2362200"/>
            <a:ext cx="4572000" cy="2676525"/>
          </a:xfrm>
          <a:prstGeom prst="ellipse">
            <a:avLst/>
          </a:prstGeom>
          <a:solidFill>
            <a:srgbClr val="F462E3"/>
          </a:solidFill>
          <a:ln w="28575">
            <a:solidFill>
              <a:srgbClr val="C00000"/>
            </a:solidFill>
          </a:ln>
          <a:effectLst>
            <a:outerShdw blurRad="88900" dist="25400" sx="102000" sy="102000" algn="ctr" rotWithShape="0">
              <a:schemeClr val="accent2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BE383F-5C70-4194-B27D-2A91AD049B69}"/>
              </a:ext>
            </a:extLst>
          </p:cNvPr>
          <p:cNvSpPr txBox="1"/>
          <p:nvPr/>
        </p:nvSpPr>
        <p:spPr>
          <a:xfrm>
            <a:off x="5297658" y="2732958"/>
            <a:ext cx="6473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609600"/>
            <a:ext cx="5472236" cy="5156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016204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2092404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000" spc="50" dirty="0">
                <a:ln w="11430"/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spc="50" dirty="0">
              <a:ln w="11430"/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2092404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spc="50" dirty="0">
                <a:ln w="11430"/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spc="50" dirty="0">
              <a:ln w="11430"/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092404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6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200" y="2108537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>
                <a:ln w="1143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spc="50" dirty="0">
                <a:ln w="11430"/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spc="50" dirty="0">
              <a:ln w="11430"/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016204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spc="50" dirty="0">
                <a:ln w="11430"/>
                <a:blipFill>
                  <a:blip r:embed="rId3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092404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2092404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2092404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>
                <a:ln w="11430"/>
                <a:solidFill>
                  <a:srgbClr val="07E95D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29800" y="21336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>
                <a:ln w="11430"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609600"/>
            <a:ext cx="4572000" cy="14066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6400" y="14579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spc="50" dirty="0">
                <a:ln w="11430"/>
                <a:latin typeface="Times New Roman" pitchFamily="18" charset="0"/>
                <a:cs typeface="Times New Roman" pitchFamily="18" charset="0"/>
              </a:rPr>
              <a:t>Capital letters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72200" y="3733800"/>
            <a:ext cx="4572000" cy="1371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0" y="4495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spc="50" dirty="0">
                <a:ln w="11430"/>
                <a:latin typeface="Times New Roman" pitchFamily="18" charset="0"/>
                <a:cs typeface="Times New Roman" pitchFamily="18" charset="0"/>
              </a:rPr>
              <a:t>Small letters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1258E-7 -1.11111E-6 L -0.00984 -0.2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-10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6931E-6 -2.22222E-6 L -0.09843 -0.2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1" y="-106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133E-6 -2.22222E-6 L -0.19029 -0.2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5" y="-106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915E-6 -2.22222E-6 L -0.292 -0.21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1062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3383E-6 -4.07407E-6 L -0.40028 -0.2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4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519E-6 -1.11111E-6 L 0.42324 0.243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2" y="1215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375E-6 -2.22222E-6 L 0.33137 0.2319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9" y="1159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3609E-6 -2.22222E-6 L 0.22639 0.2319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115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473E-6 -2.22222E-6 L 0.10827 0.2319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4" y="1159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4908E-6 2.22222E-6 L -0.00328 0.2326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990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1795552"/>
            <a:ext cx="2819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1500" spc="50" dirty="0">
                <a:ln w="11430"/>
                <a:latin typeface="Times New Roman" pitchFamily="18" charset="0"/>
                <a:cs typeface="Times New Roman" pitchFamily="18" charset="0"/>
              </a:rPr>
              <a:t>nt</a:t>
            </a:r>
            <a:endParaRPr lang="en-US" sz="115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267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the letter’s name?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43600" y="2481352"/>
            <a:ext cx="914400" cy="9906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5105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the letter’s sound?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990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1795552"/>
            <a:ext cx="2819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1500" spc="50" dirty="0">
                <a:ln w="11430"/>
                <a:latin typeface="Times New Roman" pitchFamily="18" charset="0"/>
                <a:cs typeface="Times New Roman" pitchFamily="18" charset="0"/>
              </a:rPr>
              <a:t>at</a:t>
            </a:r>
            <a:endParaRPr lang="en-US" sz="115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267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the letter’s name?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791200" y="2133600"/>
            <a:ext cx="1066800" cy="133835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5105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the letter’s sound?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38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643152"/>
            <a:ext cx="2819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1500" spc="50" dirty="0">
                <a:ln w="11430"/>
                <a:latin typeface="Times New Roman" pitchFamily="18" charset="0"/>
                <a:cs typeface="Times New Roman" pitchFamily="18" charset="0"/>
              </a:rPr>
              <a:t>up</a:t>
            </a:r>
            <a:endParaRPr lang="en-US" sz="115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4114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the letter’s name?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67400" y="2209800"/>
            <a:ext cx="838200" cy="110975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4953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the letter’s sound?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14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1719352"/>
            <a:ext cx="2819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1500" spc="50" dirty="0">
                <a:ln w="11430"/>
                <a:latin typeface="Times New Roman" pitchFamily="18" charset="0"/>
                <a:cs typeface="Times New Roman" pitchFamily="18" charset="0"/>
              </a:rPr>
              <a:t>oll</a:t>
            </a:r>
            <a:endParaRPr lang="en-US" sz="115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191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the letter’s name?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715000" y="1981200"/>
            <a:ext cx="914400" cy="133835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5029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the letter’s sound?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914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1719352"/>
            <a:ext cx="281940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1500" spc="50" dirty="0">
                <a:ln w="11430"/>
                <a:latin typeface="Times New Roman" pitchFamily="18" charset="0"/>
                <a:cs typeface="Times New Roman" pitchFamily="18" charset="0"/>
              </a:rPr>
              <a:t>gg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4191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the letter’s name?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19800" y="2286000"/>
            <a:ext cx="762000" cy="110975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5029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the letter’s sound?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5284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50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914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What’s the letter’s name/sound?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445910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more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058400" y="959880"/>
            <a:ext cx="1219200" cy="1701110"/>
            <a:chOff x="10073481" y="646298"/>
            <a:chExt cx="1143000" cy="1411102"/>
          </a:xfrm>
          <a:solidFill>
            <a:schemeClr val="bg1">
              <a:lumMod val="75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0073481" y="646298"/>
              <a:ext cx="1143000" cy="1411102"/>
            </a:xfrm>
            <a:prstGeom prst="rect">
              <a:avLst/>
            </a:prstGeom>
            <a:grpFill/>
            <a:ln w="285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80635" y="751879"/>
              <a:ext cx="928690" cy="1199940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8800" spc="50" dirty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88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8792" y="2057400"/>
            <a:ext cx="1811216" cy="2150818"/>
            <a:chOff x="2546379" y="1262068"/>
            <a:chExt cx="1811216" cy="21508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379" y="1262068"/>
              <a:ext cx="1811215" cy="215081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795559" y="1262068"/>
              <a:ext cx="562036" cy="495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36868" y="2054883"/>
            <a:ext cx="1645263" cy="2153335"/>
            <a:chOff x="6536714" y="1244208"/>
            <a:chExt cx="1645263" cy="21533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6714" y="1244208"/>
              <a:ext cx="1645263" cy="215333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536714" y="1244208"/>
              <a:ext cx="416332" cy="383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6272" y="1242070"/>
            <a:ext cx="2784132" cy="5195461"/>
            <a:chOff x="4012749" y="900539"/>
            <a:chExt cx="2784132" cy="5195461"/>
          </a:xfrm>
        </p:grpSpPr>
        <p:grpSp>
          <p:nvGrpSpPr>
            <p:cNvPr id="3" name="Group 2"/>
            <p:cNvGrpSpPr/>
            <p:nvPr/>
          </p:nvGrpSpPr>
          <p:grpSpPr>
            <a:xfrm>
              <a:off x="4851911" y="996009"/>
              <a:ext cx="1102068" cy="703021"/>
              <a:chOff x="6826279" y="-53918"/>
              <a:chExt cx="2843333" cy="703021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826279" y="-53918"/>
                <a:ext cx="2843333" cy="665823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ounded Rectangle 4"/>
              <p:cNvSpPr/>
              <p:nvPr/>
            </p:nvSpPr>
            <p:spPr>
              <a:xfrm>
                <a:off x="6845781" y="22282"/>
                <a:ext cx="2804331" cy="6268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4400" kern="1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860415" y="2057400"/>
              <a:ext cx="1086006" cy="685324"/>
              <a:chOff x="6826279" y="-73419"/>
              <a:chExt cx="2843333" cy="68532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826279" y="-53918"/>
                <a:ext cx="2843333" cy="665823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ounded Rectangle 4"/>
              <p:cNvSpPr/>
              <p:nvPr/>
            </p:nvSpPr>
            <p:spPr>
              <a:xfrm>
                <a:off x="6845782" y="-73419"/>
                <a:ext cx="2804330" cy="6268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sz="4400" kern="1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859575" y="3145716"/>
              <a:ext cx="1134135" cy="703021"/>
              <a:chOff x="6826279" y="-53918"/>
              <a:chExt cx="2843333" cy="703021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826279" y="-53918"/>
                <a:ext cx="2843333" cy="665823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ounded Rectangle 4"/>
              <p:cNvSpPr/>
              <p:nvPr/>
            </p:nvSpPr>
            <p:spPr>
              <a:xfrm>
                <a:off x="6845781" y="22282"/>
                <a:ext cx="2804331" cy="6268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sz="4400" kern="1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851911" y="4169631"/>
              <a:ext cx="1141799" cy="703021"/>
              <a:chOff x="6826279" y="-53918"/>
              <a:chExt cx="2843333" cy="703021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826279" y="-53918"/>
                <a:ext cx="2843333" cy="665823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ounded Rectangle 4"/>
              <p:cNvSpPr/>
              <p:nvPr/>
            </p:nvSpPr>
            <p:spPr>
              <a:xfrm>
                <a:off x="6845781" y="22282"/>
                <a:ext cx="2804331" cy="6268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sz="4400" kern="1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859575" y="5240579"/>
              <a:ext cx="1134135" cy="665823"/>
              <a:chOff x="6826279" y="-53918"/>
              <a:chExt cx="2843333" cy="665823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826279" y="-53918"/>
                <a:ext cx="2843333" cy="665823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ed Rectangle 4"/>
              <p:cNvSpPr/>
              <p:nvPr/>
            </p:nvSpPr>
            <p:spPr>
              <a:xfrm>
                <a:off x="6845781" y="-36697"/>
                <a:ext cx="2804331" cy="6268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</a:t>
                </a:r>
                <a:endParaRPr lang="en-US" sz="4400" kern="1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2248" t="12789" r="29305" b="14402"/>
            <a:stretch/>
          </p:blipFill>
          <p:spPr>
            <a:xfrm flipH="1">
              <a:off x="4053681" y="900539"/>
              <a:ext cx="738612" cy="91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62248" t="12789" r="29305" b="14402"/>
            <a:stretch/>
          </p:blipFill>
          <p:spPr>
            <a:xfrm flipH="1">
              <a:off x="4053681" y="1981200"/>
              <a:ext cx="738612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62248" t="12789" r="29305" b="14402"/>
            <a:stretch/>
          </p:blipFill>
          <p:spPr>
            <a:xfrm flipH="1">
              <a:off x="4025799" y="3082301"/>
              <a:ext cx="738612" cy="914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62248" t="12789" r="29305" b="14402"/>
            <a:stretch/>
          </p:blipFill>
          <p:spPr>
            <a:xfrm flipH="1">
              <a:off x="4012749" y="4060795"/>
              <a:ext cx="738612" cy="914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62248" t="12789" r="29305" b="14402"/>
            <a:stretch/>
          </p:blipFill>
          <p:spPr>
            <a:xfrm flipH="1">
              <a:off x="4036137" y="5181600"/>
              <a:ext cx="738612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62248" t="12789" r="29305" b="14402"/>
            <a:stretch/>
          </p:blipFill>
          <p:spPr>
            <a:xfrm>
              <a:off x="6075813" y="963954"/>
              <a:ext cx="696138" cy="9144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62248" t="12789" r="29305" b="14402"/>
            <a:stretch/>
          </p:blipFill>
          <p:spPr>
            <a:xfrm>
              <a:off x="6099201" y="2044615"/>
              <a:ext cx="696138" cy="9144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62248" t="12789" r="29305" b="14402"/>
            <a:stretch/>
          </p:blipFill>
          <p:spPr>
            <a:xfrm>
              <a:off x="6100743" y="3048000"/>
              <a:ext cx="696138" cy="914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62248" t="12789" r="29305" b="14402"/>
            <a:stretch/>
          </p:blipFill>
          <p:spPr>
            <a:xfrm>
              <a:off x="6100743" y="4038600"/>
              <a:ext cx="696138" cy="914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62248" t="12789" r="29305" b="14402"/>
            <a:stretch/>
          </p:blipFill>
          <p:spPr>
            <a:xfrm>
              <a:off x="6100743" y="5124457"/>
              <a:ext cx="696138" cy="91440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7467600" y="1345327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Times New Roman" pitchFamily="18" charset="0"/>
                <a:cs typeface="Times New Roman" pitchFamily="18" charset="0"/>
              </a:rPr>
              <a:t>airplane</a:t>
            </a:r>
            <a:endParaRPr lang="en-US" sz="4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57437" y="240867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Times New Roman" pitchFamily="18" charset="0"/>
                <a:cs typeface="Times New Roman" pitchFamily="18" charset="0"/>
              </a:rPr>
              <a:t>bird</a:t>
            </a:r>
            <a:endParaRPr lang="en-US" sz="4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57437" y="3389531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Times New Roman" pitchFamily="18" charset="0"/>
                <a:cs typeface="Times New Roman" pitchFamily="18" charset="0"/>
              </a:rPr>
              <a:t>car</a:t>
            </a:r>
            <a:endParaRPr lang="en-US" sz="4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7437" y="4456331"/>
            <a:ext cx="19561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Times New Roman" pitchFamily="18" charset="0"/>
                <a:cs typeface="Times New Roman" pitchFamily="18" charset="0"/>
              </a:rPr>
              <a:t>dolphin</a:t>
            </a:r>
            <a:endParaRPr lang="en-US" sz="4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7437" y="5577245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Times New Roman" pitchFamily="18" charset="0"/>
                <a:cs typeface="Times New Roman" pitchFamily="18" charset="0"/>
              </a:rPr>
              <a:t>eagle</a:t>
            </a:r>
            <a:endParaRPr lang="en-US" sz="4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3208" y="1255931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Times New Roman" pitchFamily="18" charset="0"/>
                <a:cs typeface="Times New Roman" pitchFamily="18" charset="0"/>
              </a:rPr>
              <a:t>axe</a:t>
            </a:r>
            <a:endParaRPr lang="en-US" sz="4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5200" y="239893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Times New Roman" pitchFamily="18" charset="0"/>
                <a:cs typeface="Times New Roman" pitchFamily="18" charset="0"/>
              </a:rPr>
              <a:t>bee</a:t>
            </a:r>
            <a:endParaRPr lang="en-US" sz="4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9000" y="3465731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Times New Roman" pitchFamily="18" charset="0"/>
                <a:cs typeface="Times New Roman" pitchFamily="18" charset="0"/>
              </a:rPr>
              <a:t>clock</a:t>
            </a:r>
            <a:endParaRPr lang="en-US" sz="4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22396" y="5599331"/>
            <a:ext cx="17354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Times New Roman" pitchFamily="18" charset="0"/>
                <a:cs typeface="Times New Roman" pitchFamily="18" charset="0"/>
              </a:rPr>
              <a:t>ear</a:t>
            </a:r>
            <a:endParaRPr lang="en-US" sz="4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9000" y="451044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Times New Roman" pitchFamily="18" charset="0"/>
                <a:cs typeface="Times New Roman" pitchFamily="18" charset="0"/>
              </a:rPr>
              <a:t>duck</a:t>
            </a:r>
            <a:endParaRPr lang="en-US" sz="40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0" y="457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Say 2/more other words for each letter.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6474" y="5980331"/>
            <a:ext cx="21276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see.</a:t>
            </a:r>
          </a:p>
        </p:txBody>
      </p:sp>
      <p:pic>
        <p:nvPicPr>
          <p:cNvPr id="40" name="Picture 39" descr="71cPfeL6ASL._SX522_.jpg"/>
          <p:cNvPicPr>
            <a:picLocks noChangeAspect="1"/>
          </p:cNvPicPr>
          <p:nvPr/>
        </p:nvPicPr>
        <p:blipFill rotWithShape="1">
          <a:blip r:embed="rId3" cstate="print"/>
          <a:srcRect l="-1" r="-5999"/>
          <a:stretch/>
        </p:blipFill>
        <p:spPr>
          <a:xfrm flipH="1">
            <a:off x="9191645" y="1234436"/>
            <a:ext cx="1346548" cy="803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 descr="arizona-cardinal-holiday-clip-art-EzO3tj-clipart.jpg"/>
          <p:cNvPicPr>
            <a:picLocks noChangeAspect="1"/>
          </p:cNvPicPr>
          <p:nvPr/>
        </p:nvPicPr>
        <p:blipFill>
          <a:blip r:embed="rId4" cstate="print"/>
          <a:srcRect l="18823" t="9000" r="14118" b="7000"/>
          <a:stretch>
            <a:fillRect/>
          </a:stretch>
        </p:blipFill>
        <p:spPr>
          <a:xfrm flipH="1">
            <a:off x="9296400" y="2135766"/>
            <a:ext cx="862663" cy="127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 descr="indexff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96400" y="5465988"/>
            <a:ext cx="981892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t="6224" r="67246" b="77778"/>
          <a:stretch/>
        </p:blipFill>
        <p:spPr>
          <a:xfrm>
            <a:off x="2627802" y="1238141"/>
            <a:ext cx="953598" cy="1113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8318" r="5974" b="7814"/>
          <a:stretch/>
        </p:blipFill>
        <p:spPr>
          <a:xfrm>
            <a:off x="2333223" y="2475131"/>
            <a:ext cx="1248177" cy="68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6" t="12202" r="4543" b="58652"/>
          <a:stretch/>
        </p:blipFill>
        <p:spPr>
          <a:xfrm>
            <a:off x="2724126" y="5622806"/>
            <a:ext cx="704874" cy="8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"/>
          <a:stretch/>
        </p:blipFill>
        <p:spPr>
          <a:xfrm flipH="1">
            <a:off x="9620574" y="4322109"/>
            <a:ext cx="555291" cy="112482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486142"/>
            <a:ext cx="1137038" cy="5129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73" y="3465731"/>
            <a:ext cx="777127" cy="77712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5"/>
          <a:stretch/>
        </p:blipFill>
        <p:spPr>
          <a:xfrm>
            <a:off x="2590800" y="4456331"/>
            <a:ext cx="762000" cy="826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9851" y="131317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8851" y="131592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70325" y="1338013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6642" y="131317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6251" y="1295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1881" y="381000"/>
            <a:ext cx="5240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and say.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2725" y="2260476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6175" y="235079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0570" y="241583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4351" y="232031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0996" y="23401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1284" y="34445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0313" y="34445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7880" y="350578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83963" y="347094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8851" y="3429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69474" y="453455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8851" y="454321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3309" y="45499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06642" y="454046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6251" y="452269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67880" y="5587425"/>
            <a:ext cx="8702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Identifying weak students and taking to cure.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cracker Red Clearcoat-PRC-121,3,28-640-en_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0483" y="2250650"/>
            <a:ext cx="2233201" cy="20471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19600" y="1491680"/>
            <a:ext cx="36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What is this?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609600"/>
            <a:ext cx="556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4804" y="4441167"/>
            <a:ext cx="153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jeep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5884" y="4522814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জিপ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গাড়ি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96604" y="4953000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44804" y="5351640"/>
            <a:ext cx="495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Spell out the word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SGW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7EFAC5-6330-45C7-A3C9-120B1461E605}"/>
              </a:ext>
            </a:extLst>
          </p:cNvPr>
          <p:cNvSpPr txBox="1"/>
          <p:nvPr/>
        </p:nvSpPr>
        <p:spPr>
          <a:xfrm>
            <a:off x="4038600" y="1858263"/>
            <a:ext cx="6108732" cy="3539430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Amitosh</a:t>
            </a:r>
            <a:r>
              <a:rPr lang="en-US" sz="4800" b="1" i="1" dirty="0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Mallick</a:t>
            </a:r>
            <a:r>
              <a:rPr lang="en-US" sz="4800" b="1" i="1" dirty="0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i="1" dirty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i="1" dirty="0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ssistant Teacher,</a:t>
            </a:r>
          </a:p>
          <a:p>
            <a:r>
              <a:rPr lang="en-US" sz="4000" b="1" i="1" dirty="0" err="1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Nirali</a:t>
            </a:r>
            <a:r>
              <a:rPr lang="en-US" sz="4000" b="1" i="1" dirty="0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4000" b="1" i="1" dirty="0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School,</a:t>
            </a:r>
          </a:p>
          <a:p>
            <a:r>
              <a:rPr lang="en-US" sz="4000" b="1" i="1" dirty="0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Narail </a:t>
            </a:r>
            <a:r>
              <a:rPr lang="en-US" sz="4000" b="1" i="1" dirty="0" err="1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4000" b="1" i="1" dirty="0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,Narail</a:t>
            </a:r>
            <a:endParaRPr lang="en-US" sz="40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Contact : 01720-997638</a:t>
            </a:r>
          </a:p>
          <a:p>
            <a:r>
              <a:rPr lang="en-US" sz="2800" b="1" i="1" dirty="0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 : amitoshbd2000@gmail.com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900D75-FF03-4971-83D4-76785B95DA87}"/>
              </a:ext>
            </a:extLst>
          </p:cNvPr>
          <p:cNvSpPr txBox="1"/>
          <p:nvPr/>
        </p:nvSpPr>
        <p:spPr>
          <a:xfrm>
            <a:off x="4158261" y="895968"/>
            <a:ext cx="42343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 by...</a:t>
            </a:r>
            <a:endParaRPr lang="en-US" sz="4800" b="1" i="1" u="sng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9" y="1120903"/>
            <a:ext cx="2844449" cy="3642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11963400" cy="6858000"/>
            <a:chOff x="0" y="0"/>
            <a:chExt cx="9144000" cy="5719233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9144000" cy="5719233"/>
              <a:chOff x="0" y="0"/>
              <a:chExt cx="9144000" cy="5715000"/>
            </a:xfrm>
          </p:grpSpPr>
          <p:sp>
            <p:nvSpPr>
              <p:cNvPr id="14" name="Frame 13"/>
              <p:cNvSpPr/>
              <p:nvPr/>
            </p:nvSpPr>
            <p:spPr>
              <a:xfrm>
                <a:off x="0" y="0"/>
                <a:ext cx="9144000" cy="5715000"/>
              </a:xfrm>
              <a:prstGeom prst="frame">
                <a:avLst>
                  <a:gd name="adj1" fmla="val 2824"/>
                </a:avLst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ame 14"/>
              <p:cNvSpPr/>
              <p:nvPr/>
            </p:nvSpPr>
            <p:spPr>
              <a:xfrm>
                <a:off x="152400" y="114300"/>
                <a:ext cx="8839200" cy="5486400"/>
              </a:xfrm>
              <a:prstGeom prst="frame">
                <a:avLst>
                  <a:gd name="adj1" fmla="val 3686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Frame 12"/>
            <p:cNvSpPr/>
            <p:nvPr/>
          </p:nvSpPr>
          <p:spPr>
            <a:xfrm>
              <a:off x="380999" y="342900"/>
              <a:ext cx="8390467" cy="5029200"/>
            </a:xfrm>
            <a:prstGeom prst="frame">
              <a:avLst>
                <a:gd name="adj1" fmla="val 222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22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9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058" y="138297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6100" y="1408036"/>
            <a:ext cx="90015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w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8258" y="1408036"/>
            <a:ext cx="5946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spc="50" dirty="0">
                <a:ln w="11430"/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2658" y="1408036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7058" y="138297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86858" y="1475306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33400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solidFill>
                  <a:srgbClr val="241581"/>
                </a:solidFill>
                <a:latin typeface="Times New Roman" pitchFamily="18" charset="0"/>
                <a:cs typeface="Times New Roman" pitchFamily="18" charset="0"/>
              </a:rPr>
              <a:t>Find out the letters that are made by the word-----.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0058" y="1475306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7258" y="139636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53658" y="1475306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413956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Find out the right word--------.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68058" y="1475306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9258" y="505396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jump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6445" y="5053968"/>
            <a:ext cx="131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jeep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02087" y="5078231"/>
            <a:ext cx="1301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jute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46091" y="5078231"/>
            <a:ext cx="150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jam</a:t>
            </a:r>
          </a:p>
        </p:txBody>
      </p:sp>
      <p:sp>
        <p:nvSpPr>
          <p:cNvPr id="19" name="Oval 18"/>
          <p:cNvSpPr/>
          <p:nvPr/>
        </p:nvSpPr>
        <p:spPr>
          <a:xfrm>
            <a:off x="4443458" y="4906096"/>
            <a:ext cx="1072481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4359E-6 -4.81481E-6 L -0.18577 0.2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5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116E-6 4.07407E-6 L 0.31073 0.219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0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093E-6 3.7037E-7 L 0.0242 0.2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5311E-6 -3.7037E-6 L -0.38551 0.210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5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5284" y="2058023"/>
            <a:ext cx="17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eep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7598" y="92599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Say the missing letter.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2140" y="4623070"/>
            <a:ext cx="142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jeep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0417" y="3557792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word to your notebook.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301" y="4699270"/>
            <a:ext cx="141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জিপ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33426" y="4971572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76909" y="4742316"/>
            <a:ext cx="246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জিপ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গাড়ি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77551" y="4996006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15551" y="204587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jee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5330" y="2025016"/>
            <a:ext cx="184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j-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ep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5551" y="205802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je-p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  <p:bldP spid="8" grpId="0"/>
      <p:bldP spid="12" grpId="0"/>
      <p:bldP spid="13" grpId="0"/>
      <p:bldP spid="13" grpId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9800" y="1828800"/>
            <a:ext cx="377408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5546" y="3460431"/>
            <a:ext cx="86868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Activity-A  will be well read and written.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16867"/>
            <a:ext cx="3705049" cy="19243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279D48-C4EA-46CE-9CAF-4F447CE55B54}"/>
              </a:ext>
            </a:extLst>
          </p:cNvPr>
          <p:cNvSpPr txBox="1"/>
          <p:nvPr/>
        </p:nvSpPr>
        <p:spPr>
          <a:xfrm>
            <a:off x="5029200" y="2971800"/>
            <a:ext cx="6028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23900"/>
            <a:ext cx="34671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262E68-B493-4C34-A9E3-A427E3A3F528}"/>
              </a:ext>
            </a:extLst>
          </p:cNvPr>
          <p:cNvSpPr txBox="1"/>
          <p:nvPr/>
        </p:nvSpPr>
        <p:spPr>
          <a:xfrm>
            <a:off x="5486400" y="2286000"/>
            <a:ext cx="527469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algn="r"/>
            <a:r>
              <a:rPr lang="en-US" sz="36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6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-Two</a:t>
            </a:r>
            <a:endParaRPr lang="en-US" sz="36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6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-01</a:t>
            </a:r>
          </a:p>
          <a:p>
            <a:pPr algn="r"/>
            <a:r>
              <a:rPr lang="en-US" sz="36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Page-03</a:t>
            </a:r>
            <a:endParaRPr lang="en-US" sz="36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6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sz="36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36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endParaRPr lang="en-US" sz="44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A11BC1-C362-4D8E-BB47-8532A6A7F5EC}"/>
              </a:ext>
            </a:extLst>
          </p:cNvPr>
          <p:cNvSpPr txBox="1"/>
          <p:nvPr/>
        </p:nvSpPr>
        <p:spPr>
          <a:xfrm>
            <a:off x="4419600" y="685800"/>
            <a:ext cx="6466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Introduce...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4056132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8622" y="1774480"/>
            <a:ext cx="5662559" cy="296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11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111" dirty="0">
                <a:latin typeface="Times New Roman" pitchFamily="18" charset="0"/>
                <a:cs typeface="Times New Roman" pitchFamily="18" charset="0"/>
              </a:rPr>
              <a:t>I’m well, I’m good.</a:t>
            </a:r>
          </a:p>
          <a:p>
            <a:r>
              <a:rPr lang="en-US" sz="3111" dirty="0">
                <a:latin typeface="Times New Roman" pitchFamily="18" charset="0"/>
                <a:cs typeface="Times New Roman" pitchFamily="18" charset="0"/>
              </a:rPr>
              <a:t>I’m great, I’m wonderful.</a:t>
            </a:r>
          </a:p>
          <a:p>
            <a:endParaRPr lang="en-US" sz="311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11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111" dirty="0">
                <a:latin typeface="Times New Roman" pitchFamily="18" charset="0"/>
                <a:cs typeface="Times New Roman" pitchFamily="18" charset="0"/>
              </a:rPr>
              <a:t>I’m fine! I’m great today.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914400"/>
            <a:ext cx="8296307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Safty</a:t>
            </a:r>
            <a:r>
              <a:rPr lang="en-US" sz="3600" b="1" i="1" dirty="0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by greetings song</a:t>
            </a:r>
            <a:endParaRPr lang="en-US" sz="3457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53253"/>
            <a:ext cx="1532858" cy="2850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09800"/>
            <a:ext cx="1001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Checking homework and justify the previous lesson.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ATAUR PICTUR\PICTURE\FUNNY PICTURE\0-glitter7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207859">
            <a:off x="-400579" y="887593"/>
            <a:ext cx="3619130" cy="70642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28742" y="529607"/>
            <a:ext cx="7482446" cy="1015663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0866" y="1636477"/>
            <a:ext cx="5443389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latin typeface="Times New Roman" pitchFamily="18" charset="0"/>
                <a:cs typeface="Times New Roman" pitchFamily="18" charset="0"/>
              </a:rPr>
              <a:t>Our today’s lesson is--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4808" y="2082636"/>
            <a:ext cx="3592637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Alphabet (A-E) </a:t>
            </a:r>
            <a:r>
              <a:rPr lang="en-US" sz="4572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287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2450" y="2583929"/>
            <a:ext cx="2032198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Activity-</a:t>
            </a:r>
            <a:r>
              <a:rPr lang="en-US" sz="304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572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287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09161"/>
            <a:ext cx="5310895" cy="2695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823" y="337845"/>
            <a:ext cx="1022821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u="sng" dirty="0" smtClean="0">
                <a:solidFill>
                  <a:srgbClr val="C00000"/>
                </a:solidFill>
                <a:latin typeface="Copperplate Gothic Bold" pitchFamily="34" charset="0"/>
                <a:cs typeface="NikoshBAN" pitchFamily="2" charset="0"/>
              </a:rPr>
              <a:t>Learning </a:t>
            </a:r>
            <a:r>
              <a:rPr lang="en-US" sz="4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Outcomes...</a:t>
            </a:r>
            <a:endParaRPr lang="en-US" sz="4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0587" y="1331077"/>
            <a:ext cx="5774338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Students will be able to... 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1075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1.1.1 become familiar with English sounds by listening to common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English words.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116997"/>
            <a:ext cx="1068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Speaking: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1.1.1 repeat after the teacher simple words and phrases with proper sounds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and stress.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1.1.2 say simple words and phrases with proper sounds and stress. 	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336197"/>
            <a:ext cx="10835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Reading: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1.2.1 recognize and read the alphabet both small and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capital (non-cursive)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1.3.1 recognize and read the names of objects having the same initial and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final sounds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681" y="64911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4803" y="2590002"/>
            <a:ext cx="2311319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 cstate="print"/>
          <a:srcRect l="32500" r="25000"/>
          <a:stretch>
            <a:fillRect/>
          </a:stretch>
        </p:blipFill>
        <p:spPr>
          <a:xfrm>
            <a:off x="4153340" y="2187101"/>
            <a:ext cx="1458499" cy="21774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eb7a981e5502594167cb879f93fae062.jpg"/>
          <p:cNvPicPr>
            <a:picLocks noChangeAspect="1"/>
          </p:cNvPicPr>
          <p:nvPr/>
        </p:nvPicPr>
        <p:blipFill>
          <a:blip r:embed="rId4" cstate="print"/>
          <a:srcRect l="21667" t="18889" r="15833" b="14444"/>
          <a:stretch>
            <a:fillRect/>
          </a:stretch>
        </p:blipFill>
        <p:spPr>
          <a:xfrm>
            <a:off x="6132081" y="2542767"/>
            <a:ext cx="1683538" cy="1627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DNJ72_Emerson_Doll_1.jpg"/>
          <p:cNvPicPr>
            <a:picLocks noChangeAspect="1"/>
          </p:cNvPicPr>
          <p:nvPr/>
        </p:nvPicPr>
        <p:blipFill>
          <a:blip r:embed="rId5" cstate="print"/>
          <a:srcRect l="19835" r="18182"/>
          <a:stretch>
            <a:fillRect/>
          </a:stretch>
        </p:blipFill>
        <p:spPr>
          <a:xfrm>
            <a:off x="8272439" y="2301063"/>
            <a:ext cx="1278992" cy="2063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egg-ruhlman.jpg"/>
          <p:cNvPicPr>
            <a:picLocks noChangeAspect="1"/>
          </p:cNvPicPr>
          <p:nvPr/>
        </p:nvPicPr>
        <p:blipFill>
          <a:blip r:embed="rId6" cstate="print"/>
          <a:srcRect l="13158" t="11483" r="18421" b="11962"/>
          <a:stretch>
            <a:fillRect/>
          </a:stretch>
        </p:blipFill>
        <p:spPr>
          <a:xfrm>
            <a:off x="9906000" y="2906182"/>
            <a:ext cx="1673297" cy="12871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20570" y="1617018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1762" y="1540818"/>
            <a:ext cx="3149520" cy="7602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81000"/>
            <a:ext cx="10315431" cy="1308906"/>
          </a:xfrm>
          <a:prstGeom prst="round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n w="1016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EFT book at page-3 and see the Activity-A</a:t>
            </a:r>
            <a:endParaRPr lang="en-US" sz="4400" b="1" i="1" dirty="0">
              <a:ln w="10160">
                <a:noFill/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5688" y="2420714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spc="50" dirty="0">
                <a:ln w="1143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600" spc="50" dirty="0">
                <a:ln w="11430"/>
                <a:blipFill>
                  <a:blip r:embed="rId3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spc="50" dirty="0" err="1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6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538" y="3790992"/>
            <a:ext cx="2021680" cy="826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76119" y="4626288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>
                <a:ln w="11430"/>
                <a:latin typeface="Times New Roman" pitchFamily="18" charset="0"/>
                <a:cs typeface="Times New Roman" pitchFamily="18" charset="0"/>
              </a:rPr>
              <a:t>ant</a:t>
            </a:r>
            <a:endParaRPr lang="en-US" sz="54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3088" y="2420714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spc="50" dirty="0">
                <a:ln w="11430"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600" spc="50" dirty="0">
                <a:ln w="11430"/>
                <a:blipFill>
                  <a:blip r:embed="rId5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spc="50" dirty="0" err="1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6600" spc="50" dirty="0">
              <a:ln w="11430"/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 rotWithShape="1">
          <a:blip r:embed="rId6" cstate="print"/>
          <a:srcRect l="41420" r="40134"/>
          <a:stretch/>
        </p:blipFill>
        <p:spPr>
          <a:xfrm rot="17977620">
            <a:off x="3438370" y="3152374"/>
            <a:ext cx="537723" cy="1886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117151" y="4560962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>
                <a:ln w="11430"/>
                <a:latin typeface="Times New Roman" pitchFamily="18" charset="0"/>
                <a:cs typeface="Times New Roman" pitchFamily="18" charset="0"/>
              </a:rPr>
              <a:t>bat</a:t>
            </a:r>
            <a:endParaRPr lang="en-US" sz="54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8088" y="2433477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spc="50" dirty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600" spc="50" dirty="0">
                <a:ln w="11430"/>
                <a:blipFill>
                  <a:blip r:embed="rId5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spc="50" dirty="0" err="1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6600" spc="50" dirty="0">
              <a:ln w="11430"/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eb7a981e5502594167cb879f93fae062.jpg"/>
          <p:cNvPicPr>
            <a:picLocks noChangeAspect="1"/>
          </p:cNvPicPr>
          <p:nvPr/>
        </p:nvPicPr>
        <p:blipFill>
          <a:blip r:embed="rId7" cstate="print"/>
          <a:srcRect l="21667" t="18889" r="15833" b="14444"/>
          <a:stretch>
            <a:fillRect/>
          </a:stretch>
        </p:blipFill>
        <p:spPr>
          <a:xfrm>
            <a:off x="5172539" y="3606157"/>
            <a:ext cx="1239564" cy="1127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140488" y="4584043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>
                <a:ln w="11430"/>
                <a:latin typeface="Times New Roman" pitchFamily="18" charset="0"/>
                <a:cs typeface="Times New Roman" pitchFamily="18" charset="0"/>
              </a:rPr>
              <a:t>cup</a:t>
            </a:r>
            <a:endParaRPr lang="en-US" sz="54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1688" y="2420714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spc="50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6600" spc="50" dirty="0">
                <a:ln w="11430"/>
                <a:blipFill>
                  <a:blip r:embed="rId5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spc="50" dirty="0" err="1">
                <a:ln w="11430"/>
                <a:latin typeface="Times New Roman" pitchFamily="18" charset="0"/>
                <a:cs typeface="Times New Roman" pitchFamily="18" charset="0"/>
              </a:rPr>
              <a:t>d</a:t>
            </a:r>
            <a:endParaRPr lang="en-US" sz="66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DNJ72_Emerson_Doll_1.jpg"/>
          <p:cNvPicPr>
            <a:picLocks noChangeAspect="1"/>
          </p:cNvPicPr>
          <p:nvPr/>
        </p:nvPicPr>
        <p:blipFill>
          <a:blip r:embed="rId8" cstate="print"/>
          <a:srcRect l="19835" r="18182"/>
          <a:stretch>
            <a:fillRect/>
          </a:stretch>
        </p:blipFill>
        <p:spPr>
          <a:xfrm>
            <a:off x="7492991" y="3417171"/>
            <a:ext cx="792403" cy="1278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7252920" y="4560962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>
                <a:ln w="11430"/>
                <a:latin typeface="Times New Roman" pitchFamily="18" charset="0"/>
                <a:cs typeface="Times New Roman" pitchFamily="18" charset="0"/>
              </a:rPr>
              <a:t>doll</a:t>
            </a:r>
            <a:endParaRPr lang="en-US" sz="54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31488" y="2420714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spc="50" dirty="0">
                <a:ln w="1143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6600" spc="50" dirty="0">
                <a:ln w="11430"/>
                <a:blipFill>
                  <a:blip r:embed="rId5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spc="50" dirty="0" err="1">
                <a:ln w="11430"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6600" spc="50" dirty="0">
              <a:ln w="11430"/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31488" y="4575113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>
                <a:ln w="11430"/>
                <a:latin typeface="Times New Roman" pitchFamily="18" charset="0"/>
                <a:cs typeface="Times New Roman" pitchFamily="18" charset="0"/>
              </a:rPr>
              <a:t>egg</a:t>
            </a:r>
            <a:endParaRPr lang="en-US" sz="54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egg-ruhlman.jpg"/>
          <p:cNvPicPr>
            <a:picLocks noChangeAspect="1"/>
          </p:cNvPicPr>
          <p:nvPr/>
        </p:nvPicPr>
        <p:blipFill>
          <a:blip r:embed="rId9" cstate="print"/>
          <a:srcRect l="13158" t="11483" r="18421" b="11962"/>
          <a:stretch>
            <a:fillRect/>
          </a:stretch>
        </p:blipFill>
        <p:spPr>
          <a:xfrm>
            <a:off x="9244970" y="3697331"/>
            <a:ext cx="1196340" cy="920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723900" y="1787146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Look, listen and say.</a:t>
            </a:r>
            <a:endParaRPr lang="en-US" sz="36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288" y="5734284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>
                <a:ln w="11430"/>
                <a:latin typeface="Times New Roman" pitchFamily="18" charset="0"/>
                <a:cs typeface="Times New Roman" pitchFamily="18" charset="0"/>
              </a:rPr>
              <a:t>Now repeat after me.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9109" y="5710077"/>
            <a:ext cx="495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Spell out the words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SGW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3291</TotalTime>
  <Words>493</Words>
  <Application>Microsoft Office PowerPoint</Application>
  <PresentationFormat>Custom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Copperplate Gothic Bold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mittra com narail</cp:lastModifiedBy>
  <cp:revision>358</cp:revision>
  <dcterms:created xsi:type="dcterms:W3CDTF">2006-08-16T00:00:00Z</dcterms:created>
  <dcterms:modified xsi:type="dcterms:W3CDTF">2020-05-10T11:28:33Z</dcterms:modified>
</cp:coreProperties>
</file>