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1" r:id="rId15"/>
    <p:sldId id="270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144" y="-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390D-A71D-4D19-AAA9-3DEF621926EF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8884-9274-4DD9-90C2-51E3510B6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55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390D-A71D-4D19-AAA9-3DEF621926EF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8884-9274-4DD9-90C2-51E3510B6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318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390D-A71D-4D19-AAA9-3DEF621926EF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8884-9274-4DD9-90C2-51E3510B6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30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390D-A71D-4D19-AAA9-3DEF621926EF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8884-9274-4DD9-90C2-51E3510B6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56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390D-A71D-4D19-AAA9-3DEF621926EF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8884-9274-4DD9-90C2-51E3510B6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96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390D-A71D-4D19-AAA9-3DEF621926EF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8884-9274-4DD9-90C2-51E3510B6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89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390D-A71D-4D19-AAA9-3DEF621926EF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8884-9274-4DD9-90C2-51E3510B6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77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390D-A71D-4D19-AAA9-3DEF621926EF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8884-9274-4DD9-90C2-51E3510B6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69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390D-A71D-4D19-AAA9-3DEF621926EF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8884-9274-4DD9-90C2-51E3510B6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92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390D-A71D-4D19-AAA9-3DEF621926EF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8884-9274-4DD9-90C2-51E3510B6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1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390D-A71D-4D19-AAA9-3DEF621926EF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8884-9274-4DD9-90C2-51E3510B6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5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F390D-A71D-4D19-AAA9-3DEF621926EF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88884-9274-4DD9-90C2-51E3510B6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54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8.jpeg"/><Relationship Id="rId4" Type="http://schemas.openxmlformats.org/officeDocument/2006/relationships/image" Target="../media/image2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gif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JPG"/><Relationship Id="rId3" Type="http://schemas.openxmlformats.org/officeDocument/2006/relationships/image" Target="../media/image17.JPG"/><Relationship Id="rId7" Type="http://schemas.openxmlformats.org/officeDocument/2006/relationships/image" Target="../media/image20.JPG"/><Relationship Id="rId12" Type="http://schemas.openxmlformats.org/officeDocument/2006/relationships/image" Target="../media/image25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11" Type="http://schemas.openxmlformats.org/officeDocument/2006/relationships/image" Target="../media/image24.JPG"/><Relationship Id="rId5" Type="http://schemas.openxmlformats.org/officeDocument/2006/relationships/image" Target="../media/image15.JPG"/><Relationship Id="rId10" Type="http://schemas.openxmlformats.org/officeDocument/2006/relationships/image" Target="../media/image23.JPG"/><Relationship Id="rId4" Type="http://schemas.openxmlformats.org/officeDocument/2006/relationships/image" Target="../media/image18.JPG"/><Relationship Id="rId9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7712" y="973539"/>
            <a:ext cx="3821373" cy="5732060"/>
          </a:xfrm>
          <a:prstGeom prst="rect">
            <a:avLst/>
          </a:prstGeom>
        </p:spPr>
      </p:pic>
      <p:pic>
        <p:nvPicPr>
          <p:cNvPr id="5" name="Picture 4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628" y="764275"/>
            <a:ext cx="3960883" cy="59413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6407" y="382138"/>
            <a:ext cx="656457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99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199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10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ROSESOR 1.JPG"/>
          <p:cNvPicPr>
            <a:picLocks noChangeAspect="1"/>
          </p:cNvPicPr>
          <p:nvPr/>
        </p:nvPicPr>
        <p:blipFill>
          <a:blip r:embed="rId2" cstate="print"/>
          <a:srcRect l="38470" t="23333" r="11038" b="20000"/>
          <a:stretch>
            <a:fillRect/>
          </a:stretch>
        </p:blipFill>
        <p:spPr bwMode="auto">
          <a:xfrm>
            <a:off x="9088496" y="1602475"/>
            <a:ext cx="2675965" cy="205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1" descr="RAM 1.jpg"/>
          <p:cNvPicPr>
            <a:picLocks noChangeAspect="1"/>
          </p:cNvPicPr>
          <p:nvPr/>
        </p:nvPicPr>
        <p:blipFill>
          <a:blip r:embed="rId3" cstate="print"/>
          <a:srcRect t="16279" b="16279"/>
          <a:stretch>
            <a:fillRect/>
          </a:stretch>
        </p:blipFill>
        <p:spPr bwMode="auto">
          <a:xfrm>
            <a:off x="304800" y="4495800"/>
            <a:ext cx="2667000" cy="198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23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9531129" y="4214985"/>
            <a:ext cx="1790700" cy="2352329"/>
          </a:xfrm>
          <a:prstGeom prst="rect">
            <a:avLst/>
          </a:prstGeom>
        </p:spPr>
      </p:pic>
      <p:pic>
        <p:nvPicPr>
          <p:cNvPr id="5" name="Picture 4" descr="Picture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3120" y="1636341"/>
            <a:ext cx="2667000" cy="19896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4487856" y="184611"/>
            <a:ext cx="324640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কম্পিউটার হার্ডওয়্যার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10_47.jpg"/>
          <p:cNvPicPr>
            <a:picLocks noChangeAspect="1"/>
          </p:cNvPicPr>
          <p:nvPr/>
        </p:nvPicPr>
        <p:blipFill>
          <a:blip r:embed="rId6" cstate="print"/>
          <a:srcRect l="12264" t="14179" r="12264" b="8209"/>
          <a:stretch>
            <a:fillRect/>
          </a:stretch>
        </p:blipFill>
        <p:spPr>
          <a:xfrm>
            <a:off x="4815657" y="1602475"/>
            <a:ext cx="2590799" cy="205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AnimatedTyping.gif~c200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06057" y="4669186"/>
            <a:ext cx="3810000" cy="16344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6158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s ic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898063" y="4659227"/>
            <a:ext cx="2286000" cy="18067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wod prosaser soft.jpg"/>
          <p:cNvPicPr>
            <a:picLocks noChangeAspect="1"/>
          </p:cNvPicPr>
          <p:nvPr/>
        </p:nvPicPr>
        <p:blipFill>
          <a:blip r:embed="rId3" cstate="print"/>
          <a:srcRect l="13636" r="13636"/>
          <a:stretch>
            <a:fillRect/>
          </a:stretch>
        </p:blipFill>
        <p:spPr>
          <a:xfrm>
            <a:off x="1915236" y="4419600"/>
            <a:ext cx="1683656" cy="22097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da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68436" y="4495800"/>
            <a:ext cx="1905000" cy="22097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3454567" y="218364"/>
            <a:ext cx="4918333" cy="830997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BD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</a:t>
            </a:r>
            <a:r>
              <a:rPr lang="bn-IN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দেখতে পাচ্ছি?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om o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7594" y="1295400"/>
            <a:ext cx="3260242" cy="27051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9224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29961 -0.4606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74" y="-230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11111E-6 L -0.0095 -0.4328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-216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-0.3362 -0.4724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10" y="-2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s ic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8188" y="3854016"/>
            <a:ext cx="1684528" cy="18407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9"/>
          <p:cNvSpPr/>
          <p:nvPr/>
        </p:nvSpPr>
        <p:spPr>
          <a:xfrm>
            <a:off x="281152" y="5932534"/>
            <a:ext cx="4154370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অ্যাডোবি ফটোশপ ছবির জন্য ব্যবহৃত হয়।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81152" y="826383"/>
            <a:ext cx="4038600" cy="990600"/>
            <a:chOff x="1143000" y="609600"/>
            <a:chExt cx="4038600" cy="990600"/>
          </a:xfrm>
        </p:grpSpPr>
        <p:sp>
          <p:nvSpPr>
            <p:cNvPr id="12" name="Rectangle 11"/>
            <p:cNvSpPr/>
            <p:nvPr/>
          </p:nvSpPr>
          <p:spPr>
            <a:xfrm>
              <a:off x="1143000" y="609600"/>
              <a:ext cx="4038600" cy="990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000" dirty="0" smtClean="0"/>
                <a:t>    </a:t>
              </a:r>
              <a:r>
                <a:rPr lang="en-US" sz="2000" dirty="0" smtClean="0"/>
                <a:t>Microsoft Office Excel 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2007</a:t>
              </a:r>
              <a:r>
                <a:rPr lang="en-US" sz="2000" dirty="0" smtClean="0"/>
                <a:t> </a:t>
              </a:r>
              <a:endParaRPr lang="en-US" sz="2000" dirty="0"/>
            </a:p>
          </p:txBody>
        </p:sp>
        <p:pic>
          <p:nvPicPr>
            <p:cNvPr id="13" name="Picture 12" descr="Microsoft Office Access.png"/>
            <p:cNvPicPr>
              <a:picLocks noChangeAspect="1"/>
            </p:cNvPicPr>
            <p:nvPr/>
          </p:nvPicPr>
          <p:blipFill>
            <a:blip r:embed="rId3" cstate="print"/>
            <a:srcRect l="11323" t="7807" r="5463" b="5463"/>
            <a:stretch>
              <a:fillRect/>
            </a:stretch>
          </p:blipFill>
          <p:spPr>
            <a:xfrm>
              <a:off x="1295400" y="762001"/>
              <a:ext cx="609600" cy="815356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433552" y="2054732"/>
            <a:ext cx="3886200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হিসাব নিকাশের জন্য ব্যবহৃত হয়। 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592" y="112008"/>
            <a:ext cx="6919415" cy="3409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704" y="3854016"/>
            <a:ext cx="7165075" cy="28276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388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4957306" y="263884"/>
            <a:ext cx="3409909" cy="830915"/>
          </a:xfrm>
          <a:prstGeom prst="wedgeRectCallout">
            <a:avLst>
              <a:gd name="adj1" fmla="val -16126"/>
              <a:gd name="adj2" fmla="val 486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51746" y="2312567"/>
            <a:ext cx="59436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 কাকে বলে?</a:t>
            </a:r>
            <a:endParaRPr lang="en-US" sz="4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6889" y="3441919"/>
            <a:ext cx="11602198" cy="132343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</a:t>
            </a:r>
            <a:r>
              <a:rPr lang="bn-BD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bn-IN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এক ধরনের প্রোগ্রামের সমষ্টি</a:t>
            </a:r>
            <a:r>
              <a:rPr lang="bn-BD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 দিয়ে মেমরিতে রাখা তথ্য প্রসেসরে গিয়ে ভিন্ন ভিন্ন কাজ </a:t>
            </a:r>
            <a:r>
              <a:rPr lang="bn-BD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 তাকে সফটওয়্যার বলে।</a:t>
            </a:r>
            <a:endParaRPr lang="en-US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153760" y="1559257"/>
            <a:ext cx="9017000" cy="0"/>
          </a:xfrm>
          <a:prstGeom prst="line">
            <a:avLst/>
          </a:prstGeom>
          <a:ln w="127000" cap="rnd" cmpd="dbl">
            <a:solidFill>
              <a:schemeClr val="tx1"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47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00792" y="1357953"/>
            <a:ext cx="424466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1।  </a:t>
            </a:r>
            <a:r>
              <a:rPr lang="en-US" sz="2400" b="1" spc="-15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400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-15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2400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-15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</a:t>
            </a:r>
            <a:r>
              <a:rPr lang="en-US" sz="2400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-15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2400" b="1" spc="-1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ross 5"/>
          <p:cNvSpPr/>
          <p:nvPr/>
        </p:nvSpPr>
        <p:spPr>
          <a:xfrm>
            <a:off x="4281992" y="384413"/>
            <a:ext cx="4132385" cy="762000"/>
          </a:xfrm>
          <a:prstGeom prst="plus">
            <a:avLst>
              <a:gd name="adj" fmla="val 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300792" y="1886888"/>
            <a:ext cx="4543272" cy="1039744"/>
            <a:chOff x="2300792" y="1886888"/>
            <a:chExt cx="4543272" cy="1039744"/>
          </a:xfrm>
        </p:grpSpPr>
        <p:sp>
          <p:nvSpPr>
            <p:cNvPr id="2" name="TextBox 1">
              <a:hlinkClick r:id="" action="ppaction://noaction">
                <a:snd r:embed="rId2" name="bomb.wav"/>
              </a:hlinkClick>
            </p:cNvPr>
            <p:cNvSpPr txBox="1"/>
            <p:nvPr/>
          </p:nvSpPr>
          <p:spPr>
            <a:xfrm>
              <a:off x="2300792" y="1891353"/>
              <a:ext cx="173426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(ক)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দৃশ্য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শক্তি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>
              <a:hlinkClick r:id="" action="ppaction://noaction">
                <a:snd r:embed="rId2" name="bomb.wav"/>
              </a:hlinkClick>
            </p:cNvPr>
            <p:cNvSpPr txBox="1"/>
            <p:nvPr/>
          </p:nvSpPr>
          <p:spPr>
            <a:xfrm>
              <a:off x="2300792" y="2414799"/>
              <a:ext cx="22676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(গ)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অলৌকিক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শক্তি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>
              <a:hlinkClick r:id="" action="ppaction://noaction">
                <a:snd r:embed="rId3" name="applause.wav"/>
              </a:hlinkClick>
            </p:cNvPr>
            <p:cNvSpPr txBox="1"/>
            <p:nvPr/>
          </p:nvSpPr>
          <p:spPr>
            <a:xfrm>
              <a:off x="4568457" y="2464967"/>
              <a:ext cx="227560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(ঘ)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অদৃশ্য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শক্তি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>
              <a:hlinkClick r:id="" action="ppaction://noaction">
                <a:snd r:embed="rId2" name="bomb.wav"/>
              </a:hlinkClick>
            </p:cNvPr>
            <p:cNvSpPr txBox="1"/>
            <p:nvPr/>
          </p:nvSpPr>
          <p:spPr>
            <a:xfrm>
              <a:off x="4586792" y="1886888"/>
              <a:ext cx="222953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(খ)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রাসায়নিক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শক্তি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186492" y="3095918"/>
            <a:ext cx="4191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2.কম্পিউটারের </a:t>
            </a:r>
            <a:r>
              <a:rPr lang="en-US" sz="2400" b="1" spc="-15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-15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-15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যন্ত্রাংশ</a:t>
            </a:r>
            <a:r>
              <a:rPr lang="en-US" sz="2400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-15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-15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400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-15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400" b="1" spc="-1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24592" y="3491553"/>
            <a:ext cx="4487478" cy="914738"/>
            <a:chOff x="2224592" y="3491553"/>
            <a:chExt cx="4487478" cy="914738"/>
          </a:xfrm>
        </p:grpSpPr>
        <p:sp>
          <p:nvSpPr>
            <p:cNvPr id="13" name="TextBox 12">
              <a:hlinkClick r:id="" action="ppaction://noaction">
                <a:snd r:embed="rId2" name="bomb.wav"/>
              </a:hlinkClick>
            </p:cNvPr>
            <p:cNvSpPr txBox="1"/>
            <p:nvPr/>
          </p:nvSpPr>
          <p:spPr>
            <a:xfrm>
              <a:off x="2376992" y="3491553"/>
              <a:ext cx="169444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pc="-150" dirty="0"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2400" spc="-150" dirty="0" smtClean="0">
                  <a:latin typeface="NikoshBAN" pitchFamily="2" charset="0"/>
                  <a:cs typeface="NikoshBAN" pitchFamily="2" charset="0"/>
                </a:rPr>
                <a:t>ক) </a:t>
              </a:r>
              <a:r>
                <a:rPr lang="en-US" sz="2400" spc="-150" dirty="0" err="1" smtClean="0">
                  <a:latin typeface="NikoshBAN" pitchFamily="2" charset="0"/>
                  <a:cs typeface="NikoshBAN" pitchFamily="2" charset="0"/>
                </a:rPr>
                <a:t>সফটওয়্যার</a:t>
              </a:r>
              <a:r>
                <a:rPr lang="en-US" sz="2400" spc="-15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spc="-15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TextBox 14">
              <a:hlinkClick r:id="" action="ppaction://noaction">
                <a:snd r:embed="rId3" name="applause.wav"/>
              </a:hlinkClick>
            </p:cNvPr>
            <p:cNvSpPr txBox="1"/>
            <p:nvPr/>
          </p:nvSpPr>
          <p:spPr>
            <a:xfrm>
              <a:off x="4980492" y="3491553"/>
              <a:ext cx="173157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pc="-150" dirty="0" smtClean="0">
                  <a:latin typeface="NikoshBAN" pitchFamily="2" charset="0"/>
                  <a:cs typeface="NikoshBAN" pitchFamily="2" charset="0"/>
                </a:rPr>
                <a:t>(খ) </a:t>
              </a:r>
              <a:r>
                <a:rPr lang="en-US" sz="2400" spc="-150" dirty="0" err="1" smtClean="0">
                  <a:latin typeface="NikoshBAN" pitchFamily="2" charset="0"/>
                  <a:cs typeface="NikoshBAN" pitchFamily="2" charset="0"/>
                </a:rPr>
                <a:t>হার্ডওয়্যার</a:t>
              </a:r>
              <a:endParaRPr lang="en-US" sz="2400" spc="-15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TextBox 15">
              <a:hlinkClick r:id="" action="ppaction://noaction">
                <a:snd r:embed="rId2" name="bomb.wav"/>
              </a:hlinkClick>
            </p:cNvPr>
            <p:cNvSpPr txBox="1"/>
            <p:nvPr/>
          </p:nvSpPr>
          <p:spPr>
            <a:xfrm>
              <a:off x="2224592" y="3944626"/>
              <a:ext cx="169444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pc="-150" dirty="0" smtClean="0">
                  <a:latin typeface="NikoshBAN" pitchFamily="2" charset="0"/>
                  <a:cs typeface="NikoshBAN" pitchFamily="2" charset="0"/>
                </a:rPr>
                <a:t>(গ) </a:t>
              </a:r>
              <a:r>
                <a:rPr lang="en-US" sz="2400" spc="-15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spc="-150" dirty="0" err="1" smtClean="0">
                  <a:latin typeface="NikoshBAN" pitchFamily="2" charset="0"/>
                  <a:cs typeface="NikoshBAN" pitchFamily="2" charset="0"/>
                </a:rPr>
                <a:t>পার্টস</a:t>
              </a:r>
              <a:endParaRPr lang="en-US" sz="2400" spc="-15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TextBox 16">
              <a:hlinkClick r:id="" action="ppaction://noaction">
                <a:snd r:embed="rId2" name="bomb.wav"/>
              </a:hlinkClick>
            </p:cNvPr>
            <p:cNvSpPr txBox="1"/>
            <p:nvPr/>
          </p:nvSpPr>
          <p:spPr>
            <a:xfrm>
              <a:off x="4835769" y="3944626"/>
              <a:ext cx="173157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pc="-150" dirty="0" smtClean="0">
                  <a:latin typeface="NikoshBAN" pitchFamily="2" charset="0"/>
                  <a:cs typeface="NikoshBAN" pitchFamily="2" charset="0"/>
                </a:rPr>
                <a:t>(ঘ) </a:t>
              </a:r>
              <a:r>
                <a:rPr lang="en-US" sz="2400" spc="-150" dirty="0" err="1" smtClean="0">
                  <a:latin typeface="NikoshBAN" pitchFamily="2" charset="0"/>
                  <a:cs typeface="NikoshBAN" pitchFamily="2" charset="0"/>
                </a:rPr>
                <a:t>প্রোগ্রাম</a:t>
              </a:r>
              <a:endParaRPr lang="en-US" sz="2400" spc="-15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224592" y="4708732"/>
            <a:ext cx="5486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00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400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একই সাথে ইনপুট এবং আউটপুট হিসাবে কোনটি কাজ করে</a:t>
            </a:r>
            <a:r>
              <a:rPr lang="en-US" sz="2400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2400" b="1" spc="-1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529392" y="5230996"/>
            <a:ext cx="4419600" cy="943690"/>
            <a:chOff x="2529392" y="5230996"/>
            <a:chExt cx="4419600" cy="943690"/>
          </a:xfrm>
        </p:grpSpPr>
        <p:sp>
          <p:nvSpPr>
            <p:cNvPr id="22" name="TextBox 21">
              <a:hlinkClick r:id="" action="ppaction://noaction">
                <a:snd r:embed="rId2" name="bomb.wav"/>
              </a:hlinkClick>
            </p:cNvPr>
            <p:cNvSpPr txBox="1"/>
            <p:nvPr/>
          </p:nvSpPr>
          <p:spPr>
            <a:xfrm>
              <a:off x="2529392" y="5230996"/>
              <a:ext cx="169444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spc="-150" dirty="0"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2400" spc="-150" dirty="0" smtClean="0">
                  <a:latin typeface="NikoshBAN" pitchFamily="2" charset="0"/>
                  <a:cs typeface="NikoshBAN" pitchFamily="2" charset="0"/>
                </a:rPr>
                <a:t>ক) </a:t>
              </a:r>
              <a:r>
                <a:rPr lang="bn-BD" sz="2400" spc="-150" dirty="0" smtClean="0">
                  <a:latin typeface="NikoshBAN" pitchFamily="2" charset="0"/>
                  <a:cs typeface="NikoshBAN" pitchFamily="2" charset="0"/>
                </a:rPr>
                <a:t>টাসস্কিন  </a:t>
              </a:r>
              <a:endParaRPr lang="en-US" sz="2400" spc="-15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TextBox 23">
              <a:hlinkClick r:id="" action="ppaction://noaction">
                <a:snd r:embed="rId3" name="applause.wav"/>
              </a:hlinkClick>
            </p:cNvPr>
            <p:cNvSpPr txBox="1"/>
            <p:nvPr/>
          </p:nvSpPr>
          <p:spPr>
            <a:xfrm>
              <a:off x="5132892" y="5230996"/>
              <a:ext cx="173157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spc="-150" dirty="0" smtClean="0">
                  <a:latin typeface="NikoshBAN" pitchFamily="2" charset="0"/>
                  <a:cs typeface="NikoshBAN" pitchFamily="2" charset="0"/>
                </a:rPr>
                <a:t>(খ) </a:t>
              </a:r>
              <a:r>
                <a:rPr lang="bn-BD" sz="2400" spc="-150" dirty="0" smtClean="0">
                  <a:latin typeface="NikoshBAN" pitchFamily="2" charset="0"/>
                  <a:cs typeface="NikoshBAN" pitchFamily="2" charset="0"/>
                </a:rPr>
                <a:t>মাদার বোর্ড</a:t>
              </a:r>
              <a:endParaRPr lang="en-US" sz="2400" spc="-15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TextBox 24">
              <a:hlinkClick r:id="" action="ppaction://noaction">
                <a:snd r:embed="rId2" name="bomb.wav"/>
              </a:hlinkClick>
            </p:cNvPr>
            <p:cNvSpPr txBox="1"/>
            <p:nvPr/>
          </p:nvSpPr>
          <p:spPr>
            <a:xfrm>
              <a:off x="2613914" y="5713021"/>
              <a:ext cx="169444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spc="-150" dirty="0" smtClean="0">
                  <a:latin typeface="NikoshBAN" pitchFamily="2" charset="0"/>
                  <a:cs typeface="NikoshBAN" pitchFamily="2" charset="0"/>
                </a:rPr>
                <a:t>(গ)</a:t>
              </a:r>
              <a:r>
                <a:rPr lang="bn-BD" sz="2400" spc="-150" dirty="0" smtClean="0">
                  <a:latin typeface="NikoshBAN" pitchFamily="2" charset="0"/>
                  <a:cs typeface="NikoshBAN" pitchFamily="2" charset="0"/>
                </a:rPr>
                <a:t> কীবোর্ড </a:t>
              </a:r>
              <a:endParaRPr lang="en-US" sz="2400" spc="-15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TextBox 25">
              <a:hlinkClick r:id="" action="ppaction://noaction">
                <a:snd r:embed="rId2" name="bomb.wav"/>
              </a:hlinkClick>
            </p:cNvPr>
            <p:cNvSpPr txBox="1"/>
            <p:nvPr/>
          </p:nvSpPr>
          <p:spPr>
            <a:xfrm>
              <a:off x="5217414" y="5688196"/>
              <a:ext cx="173157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spc="-150" dirty="0" smtClean="0">
                  <a:latin typeface="NikoshBAN" pitchFamily="2" charset="0"/>
                  <a:cs typeface="NikoshBAN" pitchFamily="2" charset="0"/>
                </a:rPr>
                <a:t>(ঘ) </a:t>
              </a:r>
              <a:r>
                <a:rPr lang="bn-BD" sz="2400" spc="-150" dirty="0" smtClean="0">
                  <a:latin typeface="NikoshBAN" pitchFamily="2" charset="0"/>
                  <a:cs typeface="NikoshBAN" pitchFamily="2" charset="0"/>
                </a:rPr>
                <a:t>মনিটর</a:t>
              </a:r>
              <a:endParaRPr lang="en-US" sz="2400" spc="-15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L-Shape 10"/>
          <p:cNvSpPr/>
          <p:nvPr/>
        </p:nvSpPr>
        <p:spPr>
          <a:xfrm rot="19147911">
            <a:off x="6252327" y="2452589"/>
            <a:ext cx="713016" cy="230833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-Shape 27"/>
          <p:cNvSpPr/>
          <p:nvPr/>
        </p:nvSpPr>
        <p:spPr>
          <a:xfrm rot="19147911">
            <a:off x="6654715" y="3455600"/>
            <a:ext cx="713016" cy="230833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-Shape 28"/>
          <p:cNvSpPr/>
          <p:nvPr/>
        </p:nvSpPr>
        <p:spPr>
          <a:xfrm rot="19147911">
            <a:off x="3744164" y="5248382"/>
            <a:ext cx="713016" cy="230833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3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23" grpId="0"/>
      <p:bldP spid="11" grpId="0" animBg="1"/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4413291" y="1035988"/>
            <a:ext cx="3409909" cy="830915"/>
          </a:xfrm>
          <a:prstGeom prst="wedgeRectCallout">
            <a:avLst>
              <a:gd name="adj1" fmla="val -16126"/>
              <a:gd name="adj2" fmla="val 48675"/>
            </a:avLst>
          </a:prstGeom>
          <a:solidFill>
            <a:srgbClr val="00206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845" y="2537361"/>
            <a:ext cx="11480800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কম্পিউটার </a:t>
            </a:r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ভাবে কাজ করে তা প্রবাহ চিত্রের  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 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দেখাও।</a:t>
            </a:r>
            <a:endParaRPr lang="en-US" sz="4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4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53447" y="0"/>
            <a:ext cx="11438553" cy="6356962"/>
            <a:chOff x="753447" y="0"/>
            <a:chExt cx="11438553" cy="6356962"/>
          </a:xfrm>
        </p:grpSpPr>
        <p:sp>
          <p:nvSpPr>
            <p:cNvPr id="2" name="TextBox 1"/>
            <p:cNvSpPr txBox="1"/>
            <p:nvPr/>
          </p:nvSpPr>
          <p:spPr>
            <a:xfrm rot="19181708">
              <a:off x="4325574" y="2274855"/>
              <a:ext cx="3492500" cy="144655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8800" b="1" dirty="0" err="1" smtClean="0">
                  <a:ln w="11430"/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US" sz="8800" b="1" dirty="0">
                <a:ln w="11430"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4690" y="0"/>
              <a:ext cx="4587310" cy="32512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447" y="145119"/>
              <a:ext cx="5202312" cy="406430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7477" y="4343706"/>
              <a:ext cx="6066357" cy="20132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696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99146" y="270907"/>
            <a:ext cx="8229600" cy="11430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44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kumimoji="0" lang="en-US" sz="44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Flowchart: Delay 2"/>
          <p:cNvSpPr/>
          <p:nvPr/>
        </p:nvSpPr>
        <p:spPr>
          <a:xfrm rot="16200000">
            <a:off x="6366547" y="2305468"/>
            <a:ext cx="4952999" cy="3542463"/>
          </a:xfrm>
          <a:prstGeom prst="flowChartDelay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elay 5"/>
          <p:cNvSpPr/>
          <p:nvPr/>
        </p:nvSpPr>
        <p:spPr>
          <a:xfrm rot="16200000">
            <a:off x="896606" y="2305468"/>
            <a:ext cx="4952999" cy="3542463"/>
          </a:xfrm>
          <a:prstGeom prst="flowChartDelay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99146" y="4821071"/>
            <a:ext cx="3135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আক্তারুজ্জামান </a:t>
            </a:r>
            <a:endParaRPr lang="en-US" sz="24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1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IN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ঘুগরাকাটী ফাজিল (ডিগ্রী) মাদ্‌রাসা </a:t>
            </a:r>
            <a:endParaRPr lang="en-US" b="1" dirty="0" smtClean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IN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কয়রা, খুলনা </a:t>
            </a:r>
            <a:endParaRPr lang="en-US" sz="16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025" y="2770495"/>
            <a:ext cx="1280160" cy="16459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10277" y="4249565"/>
            <a:ext cx="342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বিষয়: তথ্য ও যোগাযোগ প্রযুক্তি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শ্রেণি: ষষ্ঠ 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অধ্যায়:দ্বিতীয়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পাঠ:১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: ৫০ মিনিট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t="6619" r="9269" b="4374"/>
          <a:stretch/>
        </p:blipFill>
        <p:spPr>
          <a:xfrm>
            <a:off x="8024677" y="2207051"/>
            <a:ext cx="1600200" cy="19270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0" name="Straight Connector 9"/>
          <p:cNvCxnSpPr/>
          <p:nvPr/>
        </p:nvCxnSpPr>
        <p:spPr>
          <a:xfrm>
            <a:off x="6073256" y="1897039"/>
            <a:ext cx="0" cy="46561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965810" y="1760561"/>
            <a:ext cx="177086" cy="495413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2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753" y="244522"/>
            <a:ext cx="51816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আমরা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দেখতে পাচ্ছি?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83188" y="6141251"/>
            <a:ext cx="49530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এগুলোকে একত্রে কী বলা য়ায়?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966" y="1339850"/>
            <a:ext cx="6453620" cy="448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8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6818" y="843423"/>
            <a:ext cx="5664200" cy="1200329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u="sng" spc="-15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en-US" sz="5400" b="1" u="sng" spc="-15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জকের</a:t>
            </a:r>
            <a:r>
              <a:rPr lang="en-US" sz="5400" b="1" u="sng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spc="-15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5400" b="1" u="sng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spc="-15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sz="5400" b="1" u="sng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73668" y="2978007"/>
            <a:ext cx="78105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bn-BD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440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069" y="177421"/>
            <a:ext cx="11832609" cy="60631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bn-BD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শিখনফল</a:t>
            </a:r>
            <a:endParaRPr lang="bn-IN" sz="6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  <a:p>
            <a:pPr algn="ctr"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endParaRPr lang="bn-BD" sz="3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bn-BD" sz="4000" b="1" dirty="0" smtClean="0">
                <a:latin typeface="NikoshBAN" pitchFamily="2" charset="0"/>
                <a:cs typeface="NikoshBAN" pitchFamily="2" charset="0"/>
                <a:sym typeface="Wingdings"/>
              </a:rPr>
              <a:t>এ পাঠ শেষে শিক্ষার্থীরা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  <a:sym typeface="Wingdings"/>
              </a:rPr>
              <a:t>…</a:t>
            </a:r>
            <a:endParaRPr lang="bn-BD" sz="4000" b="1" dirty="0" smtClean="0">
              <a:latin typeface="NikoshBAN" pitchFamily="2" charset="0"/>
              <a:cs typeface="NikoshBAN" pitchFamily="2" charset="0"/>
              <a:sym typeface="Wingdings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১। বিভিন্ন প্রকার কম্পিউটার </a:t>
            </a:r>
            <a:r>
              <a:rPr lang="bn-IN" sz="3600" dirty="0" smtClean="0">
                <a:latin typeface="NikoshBAN" pitchFamily="2" charset="0"/>
                <a:cs typeface="NikoshBAN" pitchFamily="2" charset="0"/>
                <a:sym typeface="Wingdings"/>
              </a:rPr>
              <a:t>সম্পর্কে 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পারবে</a:t>
            </a:r>
            <a:r>
              <a:rPr lang="bn-IN" sz="3600" dirty="0">
                <a:latin typeface="NikoshBAN" pitchFamily="2" charset="0"/>
                <a:cs typeface="NikoshBAN" pitchFamily="2" charset="0"/>
                <a:sym typeface="Wingdings"/>
              </a:rPr>
              <a:t>;</a:t>
            </a:r>
            <a:endParaRPr lang="bn-BD" sz="3600" dirty="0" smtClean="0">
              <a:latin typeface="NikoshBAN" pitchFamily="2" charset="0"/>
              <a:cs typeface="NikoshBAN" pitchFamily="2" charset="0"/>
              <a:sym typeface="Wingdings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২। </a:t>
            </a:r>
            <a:r>
              <a:rPr lang="bn-BD" sz="3600" spc="-100" dirty="0" smtClean="0">
                <a:latin typeface="NikoshBAN" pitchFamily="2" charset="0"/>
                <a:cs typeface="NikoshBAN" pitchFamily="2" charset="0"/>
              </a:rPr>
              <a:t>কম্পিউটার কিভাবে কাজ করে তা 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ব্যাখ্যা </a:t>
            </a:r>
            <a:r>
              <a:rPr lang="bn-BD" sz="3600" spc="-100" dirty="0" smtClean="0"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IN" sz="3600" spc="-1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sz="3600" spc="-100" dirty="0" smtClean="0">
              <a:latin typeface="NikoshBAN" pitchFamily="2" charset="0"/>
              <a:cs typeface="NikoshBAN" pitchFamily="2" charset="0"/>
            </a:endParaRPr>
          </a:p>
          <a:p>
            <a:pPr>
              <a:spcAft>
                <a:spcPts val="1200"/>
              </a:spcAft>
              <a:buClr>
                <a:schemeClr val="accent3"/>
              </a:buClr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৩।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সফটওয়ার কী তা বলতে পারবে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sz="3600" spc="-100" dirty="0" smtClean="0"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৪।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হার্ডওয়্যারের গুরুত্ব ব্যাখ্যা 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করতে পারবে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endParaRPr lang="bn-IN" sz="3600" dirty="0">
              <a:latin typeface="NikoshBAN" pitchFamily="2" charset="0"/>
              <a:cs typeface="NikoshBAN" pitchFamily="2" charset="0"/>
              <a:sym typeface="Wingdings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endParaRPr lang="bn-IN" sz="3600" dirty="0" smtClean="0">
              <a:latin typeface="NikoshBAN" pitchFamily="2" charset="0"/>
              <a:cs typeface="NikoshBAN" pitchFamily="2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47150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8901746">
            <a:off x="-353235" y="1470509"/>
            <a:ext cx="4434352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 ধরনের কম্পিউটার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5887" y="364363"/>
            <a:ext cx="2708955" cy="2144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756834" y="2785094"/>
            <a:ext cx="22860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সুপার কম্পিউটার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rcRect l="14286" r="11905"/>
          <a:stretch>
            <a:fillRect/>
          </a:stretch>
        </p:blipFill>
        <p:spPr bwMode="auto">
          <a:xfrm>
            <a:off x="9071534" y="364363"/>
            <a:ext cx="2194920" cy="23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751494" y="2783053"/>
            <a:ext cx="302045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মিনি কম্পিউটার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90775" y="3394438"/>
            <a:ext cx="2558421" cy="21901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29218" y="5799091"/>
            <a:ext cx="262290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ডেক্সটপ কম্পিউটার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4854" y="3432527"/>
            <a:ext cx="2667000" cy="2514600"/>
          </a:xfrm>
          <a:prstGeom prst="rect">
            <a:avLst/>
          </a:prstGeom>
        </p:spPr>
      </p:pic>
      <p:pic>
        <p:nvPicPr>
          <p:cNvPr id="11" name="Picture 10" descr="Picture2.jpg"/>
          <p:cNvPicPr>
            <a:picLocks noChangeAspect="1"/>
          </p:cNvPicPr>
          <p:nvPr/>
        </p:nvPicPr>
        <p:blipFill>
          <a:blip r:embed="rId6" cstate="print"/>
          <a:srcRect l="25381" r="28087"/>
          <a:stretch>
            <a:fillRect/>
          </a:stretch>
        </p:blipFill>
        <p:spPr>
          <a:xfrm>
            <a:off x="10324155" y="3584927"/>
            <a:ext cx="1447798" cy="2362200"/>
          </a:xfrm>
          <a:prstGeom prst="rect">
            <a:avLst/>
          </a:prstGeom>
        </p:spPr>
      </p:pic>
      <p:pic>
        <p:nvPicPr>
          <p:cNvPr id="12" name="Picture 11" descr="tablet.jpg"/>
          <p:cNvPicPr>
            <a:picLocks noChangeAspect="1"/>
          </p:cNvPicPr>
          <p:nvPr/>
        </p:nvPicPr>
        <p:blipFill>
          <a:blip r:embed="rId7" cstate="print"/>
          <a:srcRect l="8723" t="7172" r="5788" b="10711"/>
          <a:stretch>
            <a:fillRect/>
          </a:stretch>
        </p:blipFill>
        <p:spPr>
          <a:xfrm>
            <a:off x="7754457" y="3587587"/>
            <a:ext cx="1867215" cy="23371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62690" y="6053651"/>
            <a:ext cx="198119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ল্যাপটপ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31271" y="5960192"/>
            <a:ext cx="141597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স্মার্টফোন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21474" y="6100907"/>
            <a:ext cx="198119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ট্যাবলেট পিসি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00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9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97145" y="2133060"/>
            <a:ext cx="1304422" cy="615461"/>
            <a:chOff x="2429378" y="3084365"/>
            <a:chExt cx="1304422" cy="615461"/>
          </a:xfrm>
        </p:grpSpPr>
        <p:sp>
          <p:nvSpPr>
            <p:cNvPr id="3" name="Right Arrow 2"/>
            <p:cNvSpPr/>
            <p:nvPr/>
          </p:nvSpPr>
          <p:spPr>
            <a:xfrm>
              <a:off x="2429378" y="3084365"/>
              <a:ext cx="1304422" cy="615461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530777" y="3200400"/>
              <a:ext cx="10506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ইনপুট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Right Arrow 4"/>
          <p:cNvSpPr/>
          <p:nvPr/>
        </p:nvSpPr>
        <p:spPr>
          <a:xfrm>
            <a:off x="7420968" y="2215122"/>
            <a:ext cx="1219200" cy="533400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 flipH="1">
            <a:off x="7449218" y="4414539"/>
            <a:ext cx="1219200" cy="574431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962414" y="4415737"/>
            <a:ext cx="1219200" cy="573233"/>
            <a:chOff x="2514600" y="4455966"/>
            <a:chExt cx="1219200" cy="573233"/>
          </a:xfrm>
        </p:grpSpPr>
        <p:sp>
          <p:nvSpPr>
            <p:cNvPr id="8" name="Right Arrow 7"/>
            <p:cNvSpPr/>
            <p:nvPr/>
          </p:nvSpPr>
          <p:spPr>
            <a:xfrm flipH="1">
              <a:off x="2514600" y="4455966"/>
              <a:ext cx="1143000" cy="573233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flipH="1">
              <a:off x="2590800" y="4583668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আউটপুট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63" y="3884071"/>
            <a:ext cx="2286033" cy="20574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803552" y="4012588"/>
            <a:ext cx="1905000" cy="1242764"/>
            <a:chOff x="5562600" y="2452007"/>
            <a:chExt cx="2738718" cy="1662793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62600" y="2452007"/>
              <a:ext cx="2738718" cy="1662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2819400"/>
              <a:ext cx="2030492" cy="1295400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4399409" y="1961281"/>
            <a:ext cx="2209815" cy="3601319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932816" y="3447969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endParaRPr lang="en-US" sz="28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98591" y="1961281"/>
            <a:ext cx="2036929" cy="3601319"/>
          </a:xfrm>
          <a:prstGeom prst="rect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প্রসেসর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708552" y="369870"/>
            <a:ext cx="708660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যেভাবে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8" t="28650"/>
          <a:stretch/>
        </p:blipFill>
        <p:spPr>
          <a:xfrm rot="1820595" flipH="1">
            <a:off x="1257256" y="1578635"/>
            <a:ext cx="1012983" cy="11088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56" y="2481822"/>
            <a:ext cx="1689479" cy="64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61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 animBg="1"/>
      <p:bldP spid="15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4591091" y="400334"/>
            <a:ext cx="3409909" cy="830915"/>
          </a:xfrm>
          <a:prstGeom prst="wedgeRectCallout">
            <a:avLst>
              <a:gd name="adj1" fmla="val -16126"/>
              <a:gd name="adj2" fmla="val 486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9462" y="1921226"/>
            <a:ext cx="7620000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কম্পিউটার </a:t>
            </a:r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ভাবে কাজ করে ।</a:t>
            </a:r>
            <a:endParaRPr lang="en-US" sz="4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194" y="3319089"/>
            <a:ext cx="11737075" cy="132343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উত্তর: প্রথমে </a:t>
            </a:r>
            <a:r>
              <a:rPr lang="bn-IN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 এর মাধ্যমে </a:t>
            </a:r>
            <a:r>
              <a:rPr lang="bn-BD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BD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</a:t>
            </a:r>
            <a:r>
              <a:rPr lang="bn-IN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করে তারপর প্রক্রিয়াকর</a:t>
            </a:r>
            <a:r>
              <a:rPr lang="bn-IN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ণের</a:t>
            </a:r>
            <a:r>
              <a:rPr lang="bn-BD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মাধ্যমে ফলাফল </a:t>
            </a:r>
            <a:r>
              <a:rPr lang="bn-IN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আউটপুটে প্রদান</a:t>
            </a:r>
            <a:r>
              <a:rPr lang="bn-BD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করে।</a:t>
            </a:r>
            <a:endParaRPr lang="en-US" sz="4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2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228599" y="482227"/>
            <a:ext cx="11849669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ছবিগুলো ভালো করে দেখ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এবং ইনপুট ও আউটপুটযন্ত্রগুলো খুঁজে বের কর।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53" y="5465337"/>
            <a:ext cx="1733550" cy="1143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34" y="5211624"/>
            <a:ext cx="1438275" cy="1504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07" y="1215004"/>
            <a:ext cx="1102961" cy="11354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084" y="2508461"/>
            <a:ext cx="2758350" cy="1200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155" y="3809110"/>
            <a:ext cx="860904" cy="12334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437" y="3784064"/>
            <a:ext cx="1724464" cy="12221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03" y="1358512"/>
            <a:ext cx="1269624" cy="9918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361" y="1260020"/>
            <a:ext cx="1738077" cy="11729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084" y="5720864"/>
            <a:ext cx="1691629" cy="9227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199" y="3866667"/>
            <a:ext cx="1827144" cy="1219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059" y="3901506"/>
            <a:ext cx="1102100" cy="9708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7" y="2491170"/>
            <a:ext cx="1412367" cy="1154106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5137797" y="1255948"/>
            <a:ext cx="194434" cy="550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644710" y="1185608"/>
            <a:ext cx="2620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 ডিভাইস </a:t>
            </a:r>
            <a:endParaRPr lang="en-US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79856" y="4352857"/>
            <a:ext cx="2620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 ডিভাইস </a:t>
            </a:r>
            <a:endParaRPr lang="en-US" sz="2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98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41 -0.02963 L 0.42812 0.028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29" y="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13 -3.7037E-6 L 0.40521 0.0305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67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96296E-6 L 0.16641 0.5650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20" y="2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L 0.65769 -0.1599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69" y="-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82 -7.40741E-7 L 0.59726 -0.1828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98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0.5595 0.2243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69" y="1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0.32304 -0.1379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-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21 0.01459 L 0.49167 0.2486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67" y="1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.0125 L 0.52253 0.2622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20" y="1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29 -0.07685 L 0.5552 -0.3483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46" y="-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44444E-6 L 0.52969 -0.166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67" y="-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2084 L 0.56849 -0.1488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24" y="-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311</Words>
  <Application>Microsoft Office PowerPoint</Application>
  <PresentationFormat>Widescreen</PresentationFormat>
  <Paragraphs>67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31</cp:revision>
  <dcterms:created xsi:type="dcterms:W3CDTF">2020-05-08T08:06:19Z</dcterms:created>
  <dcterms:modified xsi:type="dcterms:W3CDTF">2020-05-10T09:16:14Z</dcterms:modified>
</cp:coreProperties>
</file>