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8" r:id="rId5"/>
    <p:sldId id="263" r:id="rId6"/>
    <p:sldId id="265" r:id="rId7"/>
    <p:sldId id="266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49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image\Lotus-Flower-1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0"/>
            <a:ext cx="9144000" cy="792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990600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0" dirty="0" smtClean="0">
                <a:solidFill>
                  <a:srgbClr val="92D050"/>
                </a:solidFill>
              </a:rPr>
              <a:t>স্বাগতম</a:t>
            </a:r>
            <a:endParaRPr lang="en-US" sz="18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5344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উপসেটঃকোনো সেটের উপাদান থেকে যতগুলো সেট গঠন করা যায় এদের প্রত্যেকটি প্রদত্ত সেটের উপসেট।ফাঁকা সেট যেকোনো সেটের উপসেট।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458200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ফাঁকা সেটঃযে সেটের কোনো উপাদান নেই তাকে ফাঁকা সেট বলে।ফাঁকা সেটকে {  }/</a:t>
            </a:r>
            <a:r>
              <a:rPr lang="en-US" sz="2800" dirty="0" smtClean="0"/>
              <a:t>Ø</a:t>
            </a:r>
            <a:endParaRPr lang="bn-IN" sz="2800" dirty="0" smtClean="0"/>
          </a:p>
          <a:p>
            <a:r>
              <a:rPr lang="bn-IN" sz="2800" dirty="0" smtClean="0"/>
              <a:t>দ্বারা প্রকাশ করা হয়।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563880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সার্বিক সেটঃসকল </a:t>
            </a:r>
            <a:r>
              <a:rPr lang="bn-IN" sz="2800" dirty="0" smtClean="0"/>
              <a:t>সেট সার্বিক সেটের উপসেট।সার্বিক সেটকে</a:t>
            </a:r>
            <a:r>
              <a:rPr lang="en-US" sz="2800" dirty="0" smtClean="0"/>
              <a:t> U </a:t>
            </a:r>
            <a:r>
              <a:rPr lang="bn-IN" sz="2800" dirty="0" smtClean="0"/>
              <a:t>দ্বারা প্রকাশ করা হয়।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248400" y="3581400"/>
            <a:ext cx="22098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477000" y="3733800"/>
            <a:ext cx="1066800" cy="11430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162800" y="38100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01000" y="2971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505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              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042118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পূরক সেটঃযদি </a:t>
            </a:r>
            <a:r>
              <a:rPr lang="en-US" sz="2800" b="1" dirty="0" smtClean="0"/>
              <a:t>U </a:t>
            </a:r>
            <a:r>
              <a:rPr lang="bn-IN" sz="2800" b="1" dirty="0" smtClean="0"/>
              <a:t>সার্বিক সেট</a:t>
            </a:r>
            <a:r>
              <a:rPr lang="en-US" sz="2800" b="1" dirty="0" smtClean="0"/>
              <a:t> </a:t>
            </a:r>
            <a:r>
              <a:rPr lang="bn-IN" sz="2800" b="1" dirty="0" smtClean="0"/>
              <a:t>এবং </a:t>
            </a:r>
            <a:r>
              <a:rPr lang="en-US" sz="2800" b="1" dirty="0" smtClean="0"/>
              <a:t>A </a:t>
            </a:r>
            <a:r>
              <a:rPr lang="bn-IN" sz="2800" b="1" dirty="0" smtClean="0"/>
              <a:t>সেটটি </a:t>
            </a:r>
            <a:r>
              <a:rPr lang="en-US" sz="2800" b="1" dirty="0" smtClean="0"/>
              <a:t>U- </a:t>
            </a:r>
            <a:r>
              <a:rPr lang="bn-IN" sz="2800" b="1" dirty="0" smtClean="0"/>
              <a:t>এর উপসেট হয় তবে </a:t>
            </a:r>
            <a:r>
              <a:rPr lang="en-US" sz="2800" b="1" dirty="0" smtClean="0"/>
              <a:t>A </a:t>
            </a:r>
            <a:r>
              <a:rPr lang="bn-IN" sz="2800" b="1" dirty="0" smtClean="0"/>
              <a:t>সেটের বহির্ভূত সকল উপাদান নিয়ে যে সেট গঠন করা হয়,একে  </a:t>
            </a:r>
            <a:r>
              <a:rPr lang="en-US" sz="2800" b="1" dirty="0" smtClean="0"/>
              <a:t>A </a:t>
            </a:r>
            <a:r>
              <a:rPr lang="bn-IN" sz="2800" b="1" dirty="0" smtClean="0"/>
              <a:t>সেটের পূরক সেট বলে। 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48200" y="2438400"/>
          <a:ext cx="88900" cy="190500"/>
        </p:xfrm>
        <a:graphic>
          <a:graphicData uri="http://schemas.openxmlformats.org/presentationml/2006/ole">
            <p:oleObj spid="_x0000_s2050" name="Equation" r:id="rId3" imgW="88560" imgH="190440" progId="Equation.3">
              <p:embed/>
            </p:oleObj>
          </a:graphicData>
        </a:graphic>
      </p:graphicFrame>
      <p:sp>
        <p:nvSpPr>
          <p:cNvPr id="21" name="Oval 20"/>
          <p:cNvSpPr/>
          <p:nvPr/>
        </p:nvSpPr>
        <p:spPr>
          <a:xfrm>
            <a:off x="7467600" y="5486400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458200" y="4800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772400" y="5867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             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86600" y="617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             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162800" y="6019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/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781800" y="5334000"/>
            <a:ext cx="1905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68580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IN" sz="6000" dirty="0" smtClean="0"/>
              <a:t>০১।</a:t>
            </a:r>
            <a:r>
              <a:rPr lang="bn-IN" dirty="0" smtClean="0"/>
              <a:t>তালিকা পদ্ধতিতে প্রকাশঃ</a:t>
            </a:r>
            <a:br>
              <a:rPr lang="bn-IN" dirty="0" smtClean="0"/>
            </a:br>
            <a:r>
              <a:rPr lang="bn-IN" sz="4000" dirty="0" smtClean="0"/>
              <a:t> </a:t>
            </a:r>
            <a:r>
              <a:rPr lang="bn-IN" sz="4800" dirty="0" smtClean="0"/>
              <a:t>{</a:t>
            </a:r>
            <a:r>
              <a:rPr lang="en-US" sz="4800" dirty="0" smtClean="0"/>
              <a:t>x:x,3-</a:t>
            </a:r>
            <a:r>
              <a:rPr lang="bn-IN" sz="4800" dirty="0" smtClean="0"/>
              <a:t>এর গুণিতক এবং</a:t>
            </a:r>
            <a:r>
              <a:rPr lang="en-US" sz="4800" dirty="0" smtClean="0"/>
              <a:t>x&lt;36</a:t>
            </a:r>
            <a:r>
              <a:rPr lang="bn-IN" sz="4800" dirty="0" smtClean="0"/>
              <a:t>}</a:t>
            </a:r>
            <a:r>
              <a:rPr lang="bn-IN" sz="4000" dirty="0" smtClean="0"/>
              <a:t/>
            </a:r>
            <a:br>
              <a:rPr lang="bn-IN" sz="4000" dirty="0" smtClean="0"/>
            </a:br>
            <a:r>
              <a:rPr lang="bn-IN" sz="4800" dirty="0" smtClean="0"/>
              <a:t>০২।</a:t>
            </a:r>
            <a:r>
              <a:rPr lang="en-US" sz="4800" dirty="0" smtClean="0"/>
              <a:t>P={2,3,3 </a:t>
            </a:r>
            <a:r>
              <a:rPr lang="bn-IN" sz="4800" dirty="0" smtClean="0"/>
              <a:t>এর উপসেট নির্ণয়</a:t>
            </a:r>
            <a:r>
              <a:rPr lang="en-US" sz="4800" dirty="0" smtClean="0"/>
              <a:t> </a:t>
            </a:r>
            <a:r>
              <a:rPr lang="bn-IN" sz="5400" dirty="0" smtClean="0"/>
              <a:t>০৩।</a:t>
            </a:r>
            <a:r>
              <a:rPr lang="en-US" sz="5400" dirty="0" smtClean="0"/>
              <a:t>U={1,2,3,4,5,6} </a:t>
            </a:r>
            <a:r>
              <a:rPr lang="bn-IN" sz="5400" dirty="0" smtClean="0"/>
              <a:t>এবং</a:t>
            </a:r>
            <a:br>
              <a:rPr lang="bn-IN" sz="5400" dirty="0" smtClean="0"/>
            </a:br>
            <a:r>
              <a:rPr lang="en-US" sz="5400" dirty="0" smtClean="0"/>
              <a:t>A={1,3,5} </a:t>
            </a:r>
            <a:r>
              <a:rPr lang="bn-IN" sz="5400" dirty="0" smtClean="0"/>
              <a:t>হলে  নির্ণয়।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bn-IN" sz="5400" dirty="0" smtClean="0"/>
              <a:t>বোর্ডে সমাধান করে দেব।</a:t>
            </a:r>
            <a:endParaRPr lang="en-US" sz="5400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486400" y="4191000"/>
          <a:ext cx="533400" cy="685800"/>
        </p:xfrm>
        <a:graphic>
          <a:graphicData uri="http://schemas.openxmlformats.org/presentationml/2006/ole">
            <p:oleObj spid="_x0000_s24580" name="Equation" r:id="rId3" imgW="190440" imgH="19044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IN" sz="6000" dirty="0" smtClean="0"/>
              <a:t>দলীয় কাজ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267200"/>
          </a:xfr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IN" dirty="0" smtClean="0"/>
              <a:t>				গোলাপ দল</a:t>
            </a:r>
            <a:endParaRPr lang="bn-IN" b="1" dirty="0" smtClean="0"/>
          </a:p>
          <a:p>
            <a:pPr>
              <a:buNone/>
            </a:pPr>
            <a:r>
              <a:rPr lang="bn-IN" dirty="0" smtClean="0"/>
              <a:t>০১।সার্কভুক্ত দেশগুলোর নামের সেট লেখ।</a:t>
            </a:r>
          </a:p>
          <a:p>
            <a:pPr>
              <a:buNone/>
            </a:pPr>
            <a:r>
              <a:rPr lang="bn-IN" dirty="0" smtClean="0"/>
              <a:t>০২।তালিকা পদ্ধতিতে প্রকাশ করঃ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Q={x:x,42-</a:t>
            </a:r>
            <a:r>
              <a:rPr lang="bn-IN" dirty="0" smtClean="0"/>
              <a:t>এর সকল গুণনীয়ক</a:t>
            </a:r>
            <a:r>
              <a:rPr lang="en-US" dirty="0" smtClean="0"/>
              <a:t>}</a:t>
            </a:r>
            <a:endParaRPr lang="bn-IN" dirty="0" smtClean="0"/>
          </a:p>
          <a:p>
            <a:pPr>
              <a:buNone/>
            </a:pPr>
            <a:r>
              <a:rPr lang="bn-IN" dirty="0" smtClean="0"/>
              <a:t>				চামেলী দল</a:t>
            </a:r>
          </a:p>
          <a:p>
            <a:pPr>
              <a:buNone/>
            </a:pPr>
            <a:r>
              <a:rPr lang="bn-IN" dirty="0" smtClean="0"/>
              <a:t>.০১।</a:t>
            </a:r>
            <a:r>
              <a:rPr lang="en-US" dirty="0" smtClean="0"/>
              <a:t>A={3,6,9,12,15,18} </a:t>
            </a:r>
            <a:r>
              <a:rPr lang="bn-IN" dirty="0" smtClean="0"/>
              <a:t>সেটটিকে সেট গঠন পদ্ধতিতে প্রকাশ কর।</a:t>
            </a:r>
          </a:p>
          <a:p>
            <a:pPr>
              <a:buNone/>
            </a:pPr>
            <a:r>
              <a:rPr lang="bn-IN" dirty="0" smtClean="0"/>
              <a:t>০২।অসীম সেট ও সসীম সেটের উদাহরণ দাও।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29200"/>
            <a:ext cx="9144000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টগর দল</a:t>
            </a:r>
          </a:p>
          <a:p>
            <a:pPr algn="ctr"/>
            <a:r>
              <a:rPr lang="en-US" sz="3600" dirty="0" smtClean="0"/>
              <a:t>A={</a:t>
            </a:r>
            <a:r>
              <a:rPr lang="en-US" sz="3600" dirty="0" err="1" smtClean="0"/>
              <a:t>a,b,C</a:t>
            </a:r>
            <a:r>
              <a:rPr lang="en-US" sz="3600" dirty="0" smtClean="0"/>
              <a:t>}</a:t>
            </a:r>
            <a:r>
              <a:rPr lang="bn-IN" sz="3600" dirty="0" smtClean="0"/>
              <a:t> হলে </a:t>
            </a:r>
            <a:r>
              <a:rPr lang="en-US" sz="3600" dirty="0" smtClean="0"/>
              <a:t>A-</a:t>
            </a:r>
            <a:r>
              <a:rPr lang="bn-IN" sz="3600" dirty="0" smtClean="0"/>
              <a:t>এর উপসেটসমূহ নির্ণয় এবং যেকোণো তিনটি উপসেট লিখে এদের নির্ণয় কর।</a:t>
            </a:r>
            <a:endParaRPr lang="en-US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IN" sz="8000" dirty="0" smtClean="0"/>
              <a:t>মূল্যায়ন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IN" sz="4000" dirty="0" smtClean="0"/>
              <a:t>০২।উপসেট বলতে কি বুঝ?</a:t>
            </a:r>
          </a:p>
          <a:p>
            <a:r>
              <a:rPr lang="bn-IN" sz="4000" dirty="0" smtClean="0"/>
              <a:t>০৩।সার্বিক সেট ও পূরক সেটেরসংজ্ঞাদাও।</a:t>
            </a:r>
          </a:p>
          <a:p>
            <a:r>
              <a:rPr lang="bn-IN" sz="4000" dirty="0" smtClean="0"/>
              <a:t>০১।সেট কাকে বলে?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IN" sz="6600" dirty="0" smtClean="0"/>
              <a:t>বাড়ির কাজ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48800" cy="52578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sz="3600" dirty="0" smtClean="0"/>
              <a:t>B={1,2,3} </a:t>
            </a:r>
            <a:r>
              <a:rPr lang="bn-IN" sz="3600" dirty="0" smtClean="0"/>
              <a:t>এবং</a:t>
            </a:r>
            <a:r>
              <a:rPr lang="en-US" sz="3600" dirty="0" smtClean="0"/>
              <a:t> C={</a:t>
            </a:r>
            <a:r>
              <a:rPr lang="en-US" sz="3600" dirty="0" err="1" smtClean="0"/>
              <a:t>m,n</a:t>
            </a:r>
            <a:r>
              <a:rPr lang="en-US" sz="3600" dirty="0" smtClean="0"/>
              <a:t>}</a:t>
            </a:r>
          </a:p>
          <a:p>
            <a:r>
              <a:rPr lang="en-US" sz="3600" dirty="0" smtClean="0"/>
              <a:t>A={X:X,</a:t>
            </a:r>
            <a:r>
              <a:rPr lang="bn-IN" sz="3600" dirty="0" smtClean="0"/>
              <a:t>পূর্ণসংখ্যা এবং</a:t>
            </a:r>
            <a:r>
              <a:rPr lang="en-US" sz="3600" dirty="0" smtClean="0"/>
              <a:t>            }</a:t>
            </a:r>
            <a:endParaRPr lang="bn-IN" sz="3600" dirty="0" smtClean="0"/>
          </a:p>
          <a:p>
            <a:r>
              <a:rPr lang="bn-IN" sz="3600" dirty="0" smtClean="0"/>
              <a:t>ক)</a:t>
            </a:r>
            <a:r>
              <a:rPr lang="en-US" sz="3600" dirty="0" smtClean="0"/>
              <a:t>B</a:t>
            </a:r>
            <a:r>
              <a:rPr lang="bn-IN" sz="3600" dirty="0" smtClean="0"/>
              <a:t> সেটটিকে সেট গঠন পদ্ধতিতে প্রকাশ কর।</a:t>
            </a:r>
            <a:endParaRPr lang="en-US" sz="3600" dirty="0" smtClean="0"/>
          </a:p>
          <a:p>
            <a:r>
              <a:rPr lang="bn-IN" sz="3600" dirty="0" smtClean="0"/>
              <a:t>খ)</a:t>
            </a:r>
            <a:r>
              <a:rPr lang="en-US" sz="3600" dirty="0" smtClean="0"/>
              <a:t>C </a:t>
            </a:r>
            <a:r>
              <a:rPr lang="bn-IN" sz="3600" dirty="0" smtClean="0"/>
              <a:t>সেটের উপসেট নির্ণয় কর।</a:t>
            </a:r>
          </a:p>
          <a:p>
            <a:r>
              <a:rPr lang="bn-IN" sz="3600" dirty="0" smtClean="0"/>
              <a:t>গ)</a:t>
            </a:r>
            <a:r>
              <a:rPr lang="en-US" sz="3600" dirty="0" smtClean="0"/>
              <a:t>A </a:t>
            </a:r>
            <a:r>
              <a:rPr lang="bn-IN" sz="3600" dirty="0" smtClean="0"/>
              <a:t>তালিকা পদ্ধতিতে প্রকাশ কর।</a:t>
            </a:r>
            <a:endParaRPr lang="en-US" sz="3600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343400" y="2209800"/>
          <a:ext cx="1066800" cy="533400"/>
        </p:xfrm>
        <a:graphic>
          <a:graphicData uri="http://schemas.openxmlformats.org/presentationml/2006/ole">
            <p:oleObj spid="_x0000_s25603" name="Equation" r:id="rId3" imgW="482400" imgH="203040" progId="Equation.3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image\Taj_Mahal_in_March_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914400"/>
            <a:ext cx="9601200" cy="9148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9317352">
            <a:off x="832298" y="1972649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ধন্যবাদ</a:t>
            </a:r>
            <a:endParaRPr lang="en-US" sz="96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</a:rPr>
              <a:t>শিক্ষক পরিচিতি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Screenshot_2020-03-24-22-21-26-648_com.miui.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293290" y="7192963"/>
            <a:ext cx="632619" cy="1265237"/>
          </a:xfrm>
        </p:spPr>
      </p:pic>
      <p:sp>
        <p:nvSpPr>
          <p:cNvPr id="4" name="Rectangle 3"/>
          <p:cNvSpPr/>
          <p:nvPr/>
        </p:nvSpPr>
        <p:spPr>
          <a:xfrm>
            <a:off x="0" y="1447800"/>
            <a:ext cx="6096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আব্দুর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রাজ্জাক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রুবেল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bn-IN" sz="3200" dirty="0" smtClean="0">
                <a:solidFill>
                  <a:srgbClr val="00B050"/>
                </a:solidFill>
              </a:rPr>
              <a:t>সহকারী </a:t>
            </a:r>
            <a:r>
              <a:rPr lang="bn-IN" sz="3200" dirty="0" smtClean="0">
                <a:solidFill>
                  <a:srgbClr val="00B050"/>
                </a:solidFill>
              </a:rPr>
              <a:t>শিক্ষক(গণিত</a:t>
            </a:r>
            <a:r>
              <a:rPr lang="bn-IN" sz="48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bn-IN" sz="2800" dirty="0" smtClean="0">
                <a:solidFill>
                  <a:schemeClr val="tx2">
                    <a:lumMod val="50000"/>
                  </a:schemeClr>
                </a:solidFill>
              </a:rPr>
              <a:t>আলহাজ্ব</a:t>
            </a:r>
            <a:r>
              <a:rPr lang="bn-BD" sz="2800" dirty="0" smtClean="0">
                <a:solidFill>
                  <a:schemeClr val="tx2">
                    <a:lumMod val="50000"/>
                  </a:schemeClr>
                </a:solidFill>
              </a:rPr>
              <a:t> সমসের</a:t>
            </a:r>
            <a:r>
              <a:rPr lang="bn-IN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n-IN" sz="2800" dirty="0" smtClean="0">
                <a:solidFill>
                  <a:schemeClr val="tx2">
                    <a:lumMod val="50000"/>
                  </a:schemeClr>
                </a:solidFill>
              </a:rPr>
              <a:t>উদ্দিন উচ্চ </a:t>
            </a:r>
            <a:r>
              <a:rPr lang="bn-IN" sz="2800" dirty="0" smtClean="0">
                <a:solidFill>
                  <a:schemeClr val="tx2">
                    <a:lumMod val="50000"/>
                  </a:schemeClr>
                </a:solidFill>
              </a:rPr>
              <a:t>বিদ্যালয়</a:t>
            </a:r>
            <a:endParaRPr lang="bn-IN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bn-BD" sz="2400" dirty="0" smtClean="0">
                <a:solidFill>
                  <a:schemeClr val="tx2">
                    <a:lumMod val="50000"/>
                  </a:schemeClr>
                </a:solidFill>
              </a:rPr>
              <a:t>হাতীবান্ধা,লালমনিরহাট</a:t>
            </a:r>
            <a:r>
              <a:rPr lang="bn-IN" sz="2400" dirty="0" smtClean="0">
                <a:solidFill>
                  <a:schemeClr val="tx2">
                    <a:lumMod val="50000"/>
                  </a:schemeClr>
                </a:solidFill>
              </a:rPr>
              <a:t>।</a:t>
            </a:r>
            <a:endParaRPr lang="bn-BD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ফোনঃ০১৭১৪৮৬১৮৩২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Email:razzaque832@gmail.com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5600" y="2286000"/>
            <a:ext cx="16764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shot_2020-02-06-17-15-45-058_com.miui.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447800"/>
            <a:ext cx="2971800" cy="411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 smtClean="0"/>
              <a:t>পাঠ পরিচিতি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n-IN" sz="4800" dirty="0" smtClean="0"/>
              <a:t>শ্রেনি-৮ম</a:t>
            </a:r>
          </a:p>
          <a:p>
            <a:pPr algn="ctr">
              <a:buNone/>
            </a:pPr>
            <a:r>
              <a:rPr lang="bn-IN" sz="4800" dirty="0" smtClean="0"/>
              <a:t>বিষয়-গণিত(বীজগণিত)</a:t>
            </a:r>
          </a:p>
          <a:p>
            <a:pPr algn="ctr">
              <a:buNone/>
            </a:pPr>
            <a:r>
              <a:rPr lang="en-US" sz="4800" dirty="0" err="1" smtClean="0"/>
              <a:t>অধ্যায়ঃ</a:t>
            </a:r>
            <a:r>
              <a:rPr lang="en-US" sz="4800" dirty="0" smtClean="0"/>
              <a:t> </a:t>
            </a:r>
            <a:r>
              <a:rPr lang="en-US" sz="4800" dirty="0" err="1" smtClean="0"/>
              <a:t>সাত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err="1" smtClean="0"/>
              <a:t>আলোচ্য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বিষয়ঃ</a:t>
            </a:r>
            <a:r>
              <a:rPr lang="en-US" sz="4800" dirty="0" smtClean="0"/>
              <a:t> </a:t>
            </a:r>
            <a:r>
              <a:rPr lang="en-US" sz="4800" dirty="0" err="1" smtClean="0"/>
              <a:t>সেট</a:t>
            </a:r>
            <a:r>
              <a:rPr lang="en-US" sz="4800" dirty="0" smtClean="0"/>
              <a:t> </a:t>
            </a:r>
            <a:endParaRPr lang="bn-IN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image\postcards-from-penguin-100-book-jackets-in-one-box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0"/>
            <a:ext cx="4286250" cy="2362200"/>
          </a:xfrm>
          <a:prstGeom prst="rect">
            <a:avLst/>
          </a:prstGeom>
          <a:noFill/>
        </p:spPr>
      </p:pic>
      <p:pic>
        <p:nvPicPr>
          <p:cNvPr id="2" name="Picture 2" descr="C:\Users\User\Desktop\image\8ma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1628775" cy="2247900"/>
          </a:xfrm>
          <a:prstGeom prst="rect">
            <a:avLst/>
          </a:prstGeom>
          <a:noFill/>
        </p:spPr>
      </p:pic>
      <p:pic>
        <p:nvPicPr>
          <p:cNvPr id="3" name="Picture 2" descr="C:\Users\User\Desktop\image\capsule-moleskin-limited-set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00400"/>
            <a:ext cx="2971800" cy="3124200"/>
          </a:xfrm>
          <a:prstGeom prst="rect">
            <a:avLst/>
          </a:prstGeom>
          <a:noFill/>
        </p:spPr>
      </p:pic>
      <p:pic>
        <p:nvPicPr>
          <p:cNvPr id="5" name="Picture 4" descr="Ceramics-porcelain-tableware-sets_-Zhejiang-and-Shanghai-and-Anhui-and-Guangdong-Hello-Kitty-Hello-Kitty-cartoon-tableware-set_1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286000"/>
            <a:ext cx="4724400" cy="4191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age\Gorje can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19400"/>
            <a:ext cx="3105150" cy="34623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/>
              <a:t>আজকের পাঠ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1440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/>
              <a:t>সেট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জর্জ ক্যান্টর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886201" y="2667000"/>
            <a:ext cx="5257799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জন্ম-১৮৪৫ খ্রীঃ</a:t>
            </a:r>
          </a:p>
          <a:p>
            <a:r>
              <a:rPr lang="bn-IN" sz="4800" dirty="0" smtClean="0"/>
              <a:t>মৃত্যু-১৯১৮ খ্রীঃ</a:t>
            </a:r>
            <a:endParaRPr lang="en-US" sz="4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bn-IN" dirty="0" smtClean="0"/>
              <a:t>এই পাঠশেষে শিক্ষার্থীরা-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bn-IN" dirty="0" smtClean="0"/>
              <a:t>সেটের সংজ্ঞা বলতে পারবে</a:t>
            </a:r>
          </a:p>
          <a:p>
            <a:r>
              <a:rPr lang="bn-IN" dirty="0" smtClean="0"/>
              <a:t>সেট প্রকাশের পদ্ধতি বর্ণনা করতে পারবে</a:t>
            </a:r>
          </a:p>
          <a:p>
            <a:r>
              <a:rPr lang="bn-IN" dirty="0" smtClean="0"/>
              <a:t>সেটের প্রকারভেদ বাখ্যা করতে পারবে এবং এতদসংক্রান্ত বিভিন্ন সমস্যার সমাধান করতে পারবে।</a:t>
            </a:r>
            <a:endParaRPr lang="en-US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bn-IN" dirty="0" smtClean="0"/>
              <a:t>উপস্থাপনা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638800"/>
            <a:ext cx="91440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3600" dirty="0" smtClean="0"/>
              <a:t>বাস্তব বা চিন্তাজগতের সু-সংজ্ঞায়িত বস্তুর সমাবেশ বা সংগ্রহকে সেট বলে।</a:t>
            </a:r>
            <a:endParaRPr lang="en-US" sz="3600" dirty="0"/>
          </a:p>
        </p:txBody>
      </p:sp>
      <p:pic>
        <p:nvPicPr>
          <p:cNvPr id="4" name="Picture 3" descr="classic-oval-dining-room-table-sets-with-wooden-material-and-white-leather-dining-chairs-also-colorful-carpet-615x4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800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IN" sz="6000" dirty="0" smtClean="0"/>
              <a:t>সেট প্রকাশের পদ্ধতি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IN" sz="3600" dirty="0" smtClean="0"/>
              <a:t>০১।তালিকা পদ্ধতিঃ</a:t>
            </a:r>
          </a:p>
          <a:p>
            <a:r>
              <a:rPr lang="en-US" sz="3600" dirty="0" smtClean="0"/>
              <a:t>A={1,2,3},B={</a:t>
            </a:r>
            <a:r>
              <a:rPr lang="en-US" sz="3600" dirty="0" err="1" smtClean="0"/>
              <a:t>a,b,x,y,z</a:t>
            </a:r>
            <a:r>
              <a:rPr lang="en-US" sz="3600" dirty="0" smtClean="0"/>
              <a:t>} ,C={7}</a:t>
            </a:r>
          </a:p>
          <a:p>
            <a:r>
              <a:rPr lang="en-US" sz="3600" dirty="0" smtClean="0"/>
              <a:t>D={</a:t>
            </a:r>
            <a:r>
              <a:rPr lang="bn-IN" sz="3600" dirty="0" smtClean="0"/>
              <a:t>আম,জাম,কাঁঠাল,তরমুজ}</a:t>
            </a:r>
          </a:p>
          <a:p>
            <a:r>
              <a:rPr lang="en-US" sz="3600" dirty="0" smtClean="0"/>
              <a:t>0</a:t>
            </a:r>
            <a:r>
              <a:rPr lang="bn-IN" sz="3600" dirty="0" smtClean="0"/>
              <a:t>২।সেট গঠন পদ্ধতিঃ</a:t>
            </a:r>
          </a:p>
          <a:p>
            <a:r>
              <a:rPr lang="en-US" sz="3600" dirty="0" smtClean="0"/>
              <a:t>P={x:x,12</a:t>
            </a:r>
            <a:r>
              <a:rPr lang="bn-IN" sz="3600" dirty="0" smtClean="0"/>
              <a:t>-এর সকল গুণনীয়ক}</a:t>
            </a:r>
          </a:p>
          <a:p>
            <a:r>
              <a:rPr lang="en-US" sz="3600" dirty="0" smtClean="0"/>
              <a:t>Q={x:x,</a:t>
            </a:r>
            <a:r>
              <a:rPr lang="bn-IN" sz="3600" dirty="0" smtClean="0"/>
              <a:t>বিজোড় সংখা এবং </a:t>
            </a:r>
            <a:r>
              <a:rPr lang="en-US" sz="3600" dirty="0" smtClean="0"/>
              <a:t>3&lt;x&lt;15}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525000" y="2971800"/>
            <a:ext cx="350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IN" sz="6600" dirty="0" smtClean="0"/>
              <a:t>সেটের প্রকারভেদ</a:t>
            </a:r>
            <a:endParaRPr lang="en-US" sz="6600" dirty="0"/>
          </a:p>
        </p:txBody>
      </p:sp>
      <p:pic>
        <p:nvPicPr>
          <p:cNvPr id="1027" name="Picture 3" descr="G:\monir sir\Sum_Pleiades_Dec_2007_4_x_10_mins_each_2x2_RGB_ps_1_lo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2971800"/>
            <a:ext cx="4572000" cy="2857499"/>
          </a:xfrm>
          <a:prstGeom prst="rect">
            <a:avLst/>
          </a:prstGeom>
          <a:noFill/>
        </p:spPr>
      </p:pic>
      <p:pic>
        <p:nvPicPr>
          <p:cNvPr id="1029" name="Picture 5" descr="G:\monir sir\Three-pink-daisi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572000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1524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সসীম সেট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867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অসীম সেট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048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অসীম সেট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5867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N={1,2,3,4,………..}</a:t>
            </a:r>
            <a:endParaRPr lang="en-US" sz="4800" dirty="0"/>
          </a:p>
        </p:txBody>
      </p:sp>
      <p:sp>
        <p:nvSpPr>
          <p:cNvPr id="13" name="Right Arrow 12"/>
          <p:cNvSpPr/>
          <p:nvPr/>
        </p:nvSpPr>
        <p:spPr>
          <a:xfrm>
            <a:off x="3352800" y="17526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352800" y="32004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895600" y="6019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317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Slide 1</vt:lpstr>
      <vt:lpstr>শিক্ষক পরিচিতি</vt:lpstr>
      <vt:lpstr>পাঠ পরিচিতি</vt:lpstr>
      <vt:lpstr>Slide 4</vt:lpstr>
      <vt:lpstr>Slide 5</vt:lpstr>
      <vt:lpstr>এই পাঠশেষে শিক্ষার্থীরা-</vt:lpstr>
      <vt:lpstr>উপস্থাপনা</vt:lpstr>
      <vt:lpstr>সেট প্রকাশের পদ্ধতি</vt:lpstr>
      <vt:lpstr>সেটের প্রকারভেদ</vt:lpstr>
      <vt:lpstr>Slide 10</vt:lpstr>
      <vt:lpstr>০১।তালিকা পদ্ধতিতে প্রকাশঃ  {x:x,3-এর গুণিতক এবংx&lt;36} ০২।P={2,3,3 এর উপসেট নির্ণয় ০৩।U={1,2,3,4,5,6} এবং A={1,3,5} হলে  নির্ণয়। বোর্ডে সমাধান করে দেব।</vt:lpstr>
      <vt:lpstr>দলীয় কাজ</vt:lpstr>
      <vt:lpstr>মূল্যায়ন</vt:lpstr>
      <vt:lpstr>বাড়ির কাজ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Taiyeba</cp:lastModifiedBy>
  <cp:revision>96</cp:revision>
  <dcterms:created xsi:type="dcterms:W3CDTF">2006-08-16T00:00:00Z</dcterms:created>
  <dcterms:modified xsi:type="dcterms:W3CDTF">2020-05-11T10:47:54Z</dcterms:modified>
</cp:coreProperties>
</file>