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  <p:sldMasterId id="2147483732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222"/>
    <a:srgbClr val="A5C30D"/>
    <a:srgbClr val="B88F1A"/>
    <a:srgbClr val="510F43"/>
    <a:srgbClr val="5D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8F719-F2D1-4C9E-8434-569FBBA3F9DD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15170C-A844-4877-B621-82EEA0EBD6E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b="1" u="sng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আজকের</a:t>
          </a:r>
          <a:r>
            <a:rPr lang="en-US" sz="40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পাঠে</a:t>
          </a:r>
          <a:r>
            <a:rPr lang="en-US" sz="40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সবাইকে</a:t>
          </a:r>
          <a:r>
            <a:rPr lang="en-US" sz="40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স্বাগতম</a:t>
          </a:r>
          <a:r>
            <a:rPr lang="en-US" sz="40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 </a:t>
          </a:r>
          <a:endParaRPr lang="en-US" sz="4000" b="1" u="sng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9ED91E9-DB88-405F-8E42-D04CD9966F10}" type="parTrans" cxnId="{711795D8-B6B6-478D-BD4E-E51587B56687}">
      <dgm:prSet/>
      <dgm:spPr/>
      <dgm:t>
        <a:bodyPr/>
        <a:lstStyle/>
        <a:p>
          <a:endParaRPr lang="en-US"/>
        </a:p>
      </dgm:t>
    </dgm:pt>
    <dgm:pt modelId="{3BA8F729-6A2E-46FE-A074-674DE1122C9F}" type="sibTrans" cxnId="{711795D8-B6B6-478D-BD4E-E51587B56687}">
      <dgm:prSet/>
      <dgm:spPr/>
      <dgm:t>
        <a:bodyPr/>
        <a:lstStyle/>
        <a:p>
          <a:endParaRPr lang="en-US"/>
        </a:p>
      </dgm:t>
    </dgm:pt>
    <dgm:pt modelId="{E82C3E78-C07E-4E56-A54F-FCCEF6ACC65F}" type="pres">
      <dgm:prSet presAssocID="{DD18F719-F2D1-4C9E-8434-569FBBA3F9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20DDB-799F-452D-BB73-2236FAFDD158}" type="pres">
      <dgm:prSet presAssocID="{0815170C-A844-4877-B621-82EEA0EBD6E4}" presName="node" presStyleLbl="node1" presStyleIdx="0" presStyleCnt="1" custScaleX="48727" custScaleY="24945" custLinFactNeighborX="-4178" custLinFactNeighborY="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8BA08-EA36-47F3-A696-FFFEBD41D2D5}" type="presOf" srcId="{DD18F719-F2D1-4C9E-8434-569FBBA3F9DD}" destId="{E82C3E78-C07E-4E56-A54F-FCCEF6ACC65F}" srcOrd="0" destOrd="0" presId="urn:microsoft.com/office/officeart/2005/8/layout/default"/>
    <dgm:cxn modelId="{26CB583F-C964-4B87-AF86-37B28B308F1D}" type="presOf" srcId="{0815170C-A844-4877-B621-82EEA0EBD6E4}" destId="{FC920DDB-799F-452D-BB73-2236FAFDD158}" srcOrd="0" destOrd="0" presId="urn:microsoft.com/office/officeart/2005/8/layout/default"/>
    <dgm:cxn modelId="{711795D8-B6B6-478D-BD4E-E51587B56687}" srcId="{DD18F719-F2D1-4C9E-8434-569FBBA3F9DD}" destId="{0815170C-A844-4877-B621-82EEA0EBD6E4}" srcOrd="0" destOrd="0" parTransId="{99ED91E9-DB88-405F-8E42-D04CD9966F10}" sibTransId="{3BA8F729-6A2E-46FE-A074-674DE1122C9F}"/>
    <dgm:cxn modelId="{109F2506-69AA-4ED2-975C-720BC4B03B15}" type="presParOf" srcId="{E82C3E78-C07E-4E56-A54F-FCCEF6ACC65F}" destId="{FC920DDB-799F-452D-BB73-2236FAFDD15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E3120-11B1-4EB8-A8B8-0AA0AB230B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04F32C-F392-4153-8A01-4EA9CFA3D69B}">
      <dgm:prSet phldrT="[Text]" custT="1"/>
      <dgm:spPr>
        <a:solidFill>
          <a:srgbClr val="FF0000"/>
        </a:solidFill>
        <a:ln>
          <a:prstDash val="sysDot"/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ভাদ্র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মাসে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উদিত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চাঁদের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শুল্ক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পক্ষের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একাদশী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তিথিতে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কারাম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উৎসব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পালন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করা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হয়</a:t>
          </a:r>
          <a:r>
            <a:rPr lang="en-US" sz="2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।   </a:t>
          </a:r>
          <a:endParaRPr lang="en-US" sz="24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145192FB-9AEC-4433-B55C-F5F0F5745DBC}" type="parTrans" cxnId="{71CAD535-FEE3-4B8E-AAFE-868091A7BBEA}">
      <dgm:prSet/>
      <dgm:spPr/>
      <dgm:t>
        <a:bodyPr/>
        <a:lstStyle/>
        <a:p>
          <a:endParaRPr lang="en-US"/>
        </a:p>
      </dgm:t>
    </dgm:pt>
    <dgm:pt modelId="{4302A5FC-FBE4-4C6B-B4A0-BA4B8D78CFC4}" type="sibTrans" cxnId="{71CAD535-FEE3-4B8E-AAFE-868091A7BBEA}">
      <dgm:prSet/>
      <dgm:spPr/>
      <dgm:t>
        <a:bodyPr/>
        <a:lstStyle/>
        <a:p>
          <a:endParaRPr lang="en-US"/>
        </a:p>
      </dgm:t>
    </dgm:pt>
    <dgm:pt modelId="{F134F40C-6086-4585-A4C1-7F6C1B699834}" type="pres">
      <dgm:prSet presAssocID="{148E3120-11B1-4EB8-A8B8-0AA0AB230B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6C787-BE65-4960-9E39-7C727635D7EE}" type="pres">
      <dgm:prSet presAssocID="{5D04F32C-F392-4153-8A01-4EA9CFA3D69B}" presName="node" presStyleLbl="node1" presStyleIdx="0" presStyleCnt="1" custScaleX="100098" custScaleY="29896" custLinFactNeighborX="-5097" custLinFactNeighborY="1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F6DC8-3A09-4686-A12C-512E49014C2D}" type="presOf" srcId="{5D04F32C-F392-4153-8A01-4EA9CFA3D69B}" destId="{3DB6C787-BE65-4960-9E39-7C727635D7EE}" srcOrd="0" destOrd="0" presId="urn:microsoft.com/office/officeart/2005/8/layout/default"/>
    <dgm:cxn modelId="{71CAD535-FEE3-4B8E-AAFE-868091A7BBEA}" srcId="{148E3120-11B1-4EB8-A8B8-0AA0AB230B35}" destId="{5D04F32C-F392-4153-8A01-4EA9CFA3D69B}" srcOrd="0" destOrd="0" parTransId="{145192FB-9AEC-4433-B55C-F5F0F5745DBC}" sibTransId="{4302A5FC-FBE4-4C6B-B4A0-BA4B8D78CFC4}"/>
    <dgm:cxn modelId="{13B33E80-85FA-4A37-B73F-A44C9DA80C73}" type="presOf" srcId="{148E3120-11B1-4EB8-A8B8-0AA0AB230B35}" destId="{F134F40C-6086-4585-A4C1-7F6C1B699834}" srcOrd="0" destOrd="0" presId="urn:microsoft.com/office/officeart/2005/8/layout/default"/>
    <dgm:cxn modelId="{8F33988B-CCDC-4EA3-ACC1-FA486E9BF7E7}" type="presParOf" srcId="{F134F40C-6086-4585-A4C1-7F6C1B699834}" destId="{3DB6C787-BE65-4960-9E39-7C727635D7E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20DDB-799F-452D-BB73-2236FAFDD158}">
      <dsp:nvSpPr>
        <dsp:cNvPr id="0" name=""/>
        <dsp:cNvSpPr/>
      </dsp:nvSpPr>
      <dsp:spPr>
        <a:xfrm>
          <a:off x="2026929" y="356943"/>
          <a:ext cx="4592201" cy="1410542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আজকের</a:t>
          </a:r>
          <a:r>
            <a:rPr lang="en-US" sz="40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পাঠে</a:t>
          </a:r>
          <a:r>
            <a:rPr lang="en-US" sz="40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সবাইকে</a:t>
          </a:r>
          <a:r>
            <a:rPr lang="en-US" sz="40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en-US" sz="4000" b="1" u="sng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স্বাগতম</a:t>
          </a:r>
          <a:r>
            <a:rPr lang="en-US" sz="40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  </a:t>
          </a:r>
          <a:endParaRPr lang="en-US" sz="4000" b="1" u="sng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026929" y="356943"/>
        <a:ext cx="4592201" cy="1410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C787-BE65-4960-9E39-7C727635D7EE}">
      <dsp:nvSpPr>
        <dsp:cNvPr id="0" name=""/>
        <dsp:cNvSpPr/>
      </dsp:nvSpPr>
      <dsp:spPr>
        <a:xfrm>
          <a:off x="0" y="20"/>
          <a:ext cx="8117768" cy="1454707"/>
        </a:xfrm>
        <a:prstGeom prst="rect">
          <a:avLst/>
        </a:prstGeom>
        <a:solidFill>
          <a:srgbClr val="FF0000"/>
        </a:solidFill>
        <a:ln w="19050" cap="flat" cmpd="sng" algn="ctr">
          <a:solidFill>
            <a:scrgbClr r="0" g="0" b="0"/>
          </a:solidFill>
          <a:prstDash val="sysDot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ভাদ্র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মাসে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উদিত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চাঁদের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শুল্ক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পক্ষের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একাদশী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তিথিতে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কারাম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উৎসব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পালন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করা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en-US" sz="2400" b="1" kern="1200" cap="none" spc="0" dirty="0" err="1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হয়</a:t>
          </a:r>
          <a:r>
            <a:rPr lang="en-US" sz="24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।   </a:t>
          </a:r>
          <a:endParaRPr lang="en-US" sz="24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20"/>
        <a:ext cx="8117768" cy="1454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AF97-FE51-4C42-9045-4CE16E34E77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78A0-05E2-439C-8D09-4E605883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8A0-05E2-439C-8D09-4E6058835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69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4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5251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81733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5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8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3519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41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1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6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1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9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2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7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95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42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52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2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6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2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7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25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84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3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0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0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7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06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0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11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2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4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7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578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7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36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0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1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2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2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6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0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04A96B-6D71-4302-BCE4-A75C9AF2EF4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E4A870-A245-486D-838E-8FB3A5AB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f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fif"/><Relationship Id="rId7" Type="http://schemas.openxmlformats.org/officeDocument/2006/relationships/diagramColors" Target="../diagrams/colors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81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609600" cy="6858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582400" y="0"/>
              <a:ext cx="609600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5801360" y="-5191760"/>
              <a:ext cx="589280" cy="10972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36920" y="1112520"/>
              <a:ext cx="518160" cy="109728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2449979"/>
              </p:ext>
            </p:extLst>
          </p:nvPr>
        </p:nvGraphicFramePr>
        <p:xfrm>
          <a:off x="1219200" y="589282"/>
          <a:ext cx="9433560" cy="200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085951" y="598217"/>
            <a:ext cx="2176409" cy="1550379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3" name="Rounded Rectangle 12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065" y="1531479"/>
              <a:ext cx="1987835" cy="1077780"/>
            </a:xfrm>
            <a:prstGeom prst="rect">
              <a:avLst/>
            </a:prstGeom>
            <a:grpFill/>
          </p:spPr>
        </p:pic>
      </p:grpSp>
      <p:sp>
        <p:nvSpPr>
          <p:cNvPr id="15" name="Rectangle 14"/>
          <p:cNvSpPr/>
          <p:nvPr/>
        </p:nvSpPr>
        <p:spPr>
          <a:xfrm>
            <a:off x="3529370" y="6414254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4"/>
          <a:stretch/>
        </p:blipFill>
        <p:spPr>
          <a:xfrm>
            <a:off x="605790" y="3395497"/>
            <a:ext cx="1783287" cy="301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4"/>
          <a:stretch/>
        </p:blipFill>
        <p:spPr>
          <a:xfrm>
            <a:off x="609600" y="764192"/>
            <a:ext cx="1870501" cy="2664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4"/>
          <a:stretch/>
        </p:blipFill>
        <p:spPr>
          <a:xfrm flipH="1">
            <a:off x="9789607" y="2192376"/>
            <a:ext cx="1628142" cy="1856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4"/>
          <a:stretch/>
        </p:blipFill>
        <p:spPr>
          <a:xfrm flipH="1">
            <a:off x="9887769" y="4049321"/>
            <a:ext cx="1529979" cy="2179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2789700"/>
            <a:ext cx="3144982" cy="20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6" name="Oval 15"/>
          <p:cNvSpPr/>
          <p:nvPr/>
        </p:nvSpPr>
        <p:spPr>
          <a:xfrm>
            <a:off x="694450" y="444824"/>
            <a:ext cx="1295400" cy="94127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254" y="653720"/>
            <a:ext cx="3924300" cy="13907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সমাজ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ব্যবস্থা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41" y="2110720"/>
            <a:ext cx="2905125" cy="157162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596325" y="3874624"/>
            <a:ext cx="4499675" cy="9608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31966" y="3799617"/>
            <a:ext cx="4394339" cy="940257"/>
          </a:xfrm>
          <a:prstGeom prst="rect">
            <a:avLst/>
          </a:prstGeom>
          <a:solidFill>
            <a:srgbClr val="00B050"/>
          </a:solidFill>
          <a:ln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প্রধানকে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মাহাতো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65695" y="4968111"/>
            <a:ext cx="4184543" cy="862951"/>
          </a:xfrm>
          <a:prstGeom prst="rect">
            <a:avLst/>
          </a:prstGeom>
          <a:solidFill>
            <a:srgbClr val="0070C0"/>
          </a:solidFill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তাঁদের</a:t>
            </a:r>
            <a:r>
              <a:rPr lang="en-US" dirty="0" smtClean="0"/>
              <a:t> </a:t>
            </a:r>
            <a:r>
              <a:rPr lang="en-US" dirty="0" err="1" smtClean="0"/>
              <a:t>নিজস্ব</a:t>
            </a:r>
            <a:r>
              <a:rPr lang="en-US" dirty="0" smtClean="0"/>
              <a:t> </a:t>
            </a:r>
            <a:r>
              <a:rPr lang="en-US" dirty="0" err="1" smtClean="0"/>
              <a:t>আঞ্চলিক</a:t>
            </a:r>
            <a:r>
              <a:rPr lang="en-US" dirty="0" smtClean="0"/>
              <a:t> </a:t>
            </a:r>
            <a:r>
              <a:rPr lang="en-US" dirty="0" err="1" smtClean="0"/>
              <a:t>পরিষদ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পাহতো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  <a:r>
              <a:rPr lang="en-US" dirty="0" err="1" smtClean="0"/>
              <a:t>পরিচিত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27" name="Round Single Corner Rectangle 26"/>
          <p:cNvSpPr/>
          <p:nvPr/>
        </p:nvSpPr>
        <p:spPr>
          <a:xfrm>
            <a:off x="6531966" y="5086526"/>
            <a:ext cx="3968706" cy="744536"/>
          </a:xfrm>
          <a:prstGeom prst="round1Rect">
            <a:avLst/>
          </a:prstGeom>
          <a:solidFill>
            <a:srgbClr val="B88F1A"/>
          </a:solidFill>
          <a:ln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পরিষদে</a:t>
            </a:r>
            <a:r>
              <a:rPr lang="en-US" dirty="0" smtClean="0"/>
              <a:t> </a:t>
            </a:r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গ্রামের</a:t>
            </a:r>
            <a:r>
              <a:rPr lang="en-US" dirty="0" smtClean="0"/>
              <a:t> </a:t>
            </a:r>
            <a:r>
              <a:rPr lang="en-US" dirty="0" err="1" smtClean="0"/>
              <a:t>প্রতিনিধিরা</a:t>
            </a:r>
            <a:r>
              <a:rPr lang="en-US" dirty="0" smtClean="0"/>
              <a:t> </a:t>
            </a:r>
            <a:r>
              <a:rPr lang="en-US" dirty="0" err="1" smtClean="0"/>
              <a:t>থাকেন</a:t>
            </a:r>
            <a:r>
              <a:rPr lang="en-US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3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5D0318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6" name="Oval 15"/>
          <p:cNvSpPr/>
          <p:nvPr/>
        </p:nvSpPr>
        <p:spPr>
          <a:xfrm>
            <a:off x="560097" y="220717"/>
            <a:ext cx="1295400" cy="94127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3827" y="495948"/>
            <a:ext cx="3924300" cy="13907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5030" y="4121851"/>
            <a:ext cx="4499675" cy="960895"/>
          </a:xfrm>
          <a:prstGeom prst="roundRect">
            <a:avLst/>
          </a:prstGeom>
          <a:solidFill>
            <a:srgbClr val="0070C0"/>
          </a:solidFill>
          <a:ln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দেবতার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02036" y="3810323"/>
            <a:ext cx="5098473" cy="1468582"/>
          </a:xfrm>
          <a:prstGeom prst="rect">
            <a:avLst/>
          </a:prstGeom>
          <a:solidFill>
            <a:srgbClr val="510F43"/>
          </a:solidFill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তাঁদের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দেবতার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ধার্মেস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সৃষ্টিকর্তা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44" y="19830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3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A5C30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67" y="1940901"/>
            <a:ext cx="260985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37" y="2003245"/>
            <a:ext cx="2714625" cy="1685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289396" y="465964"/>
            <a:ext cx="4624754" cy="1160585"/>
            <a:chOff x="2275008" y="290117"/>
            <a:chExt cx="4624754" cy="1160585"/>
          </a:xfrm>
          <a:solidFill>
            <a:srgbClr val="0070C0"/>
          </a:solidFill>
        </p:grpSpPr>
        <p:sp>
          <p:nvSpPr>
            <p:cNvPr id="4" name="Rectangle 3"/>
            <p:cNvSpPr/>
            <p:nvPr/>
          </p:nvSpPr>
          <p:spPr>
            <a:xfrm>
              <a:off x="2275008" y="290117"/>
              <a:ext cx="4624754" cy="11605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17977" y="544589"/>
              <a:ext cx="3505200" cy="523220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ওরাঁওদের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49830" y="4007853"/>
            <a:ext cx="6417770" cy="14508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কারাম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n w="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93055" y="266339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9" name="Oval 18"/>
          <p:cNvSpPr/>
          <p:nvPr/>
        </p:nvSpPr>
        <p:spPr>
          <a:xfrm>
            <a:off x="157320" y="191976"/>
            <a:ext cx="1295400" cy="94127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3287" y="6488668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25" y="851387"/>
            <a:ext cx="3190208" cy="191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11" y="890752"/>
            <a:ext cx="2965647" cy="170324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69284894"/>
              </p:ext>
            </p:extLst>
          </p:nvPr>
        </p:nvGraphicFramePr>
        <p:xfrm>
          <a:off x="872836" y="4197927"/>
          <a:ext cx="8125691" cy="145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85236" y="382164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4" name="Oval 13"/>
          <p:cNvSpPr/>
          <p:nvPr/>
        </p:nvSpPr>
        <p:spPr>
          <a:xfrm>
            <a:off x="149376" y="120990"/>
            <a:ext cx="12954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523" y="6361607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28A222"/>
            </a:gs>
            <a:gs pos="69060">
              <a:srgbClr val="ED9F86"/>
            </a:gs>
            <a:gs pos="3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120745" y="207794"/>
            <a:ext cx="1750004" cy="1255434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4" name="Oval 13"/>
          <p:cNvSpPr/>
          <p:nvPr/>
        </p:nvSpPr>
        <p:spPr>
          <a:xfrm>
            <a:off x="149376" y="120990"/>
            <a:ext cx="12954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t="19481" r="46606" b="-19481"/>
          <a:stretch/>
        </p:blipFill>
        <p:spPr>
          <a:xfrm>
            <a:off x="1444776" y="1463228"/>
            <a:ext cx="1558637" cy="28575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4018449"/>
            <a:ext cx="1860413" cy="604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ধুতি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122" y="1463228"/>
            <a:ext cx="2628460" cy="262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301" y="3954215"/>
            <a:ext cx="1921878" cy="7613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লুঙ্গি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92" y="1463228"/>
            <a:ext cx="2490987" cy="24909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9092" y="4110581"/>
            <a:ext cx="1973799" cy="697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শার্ট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589" y="1568004"/>
            <a:ext cx="1518956" cy="23329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87589" y="4089800"/>
            <a:ext cx="1518956" cy="6257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প্যান্ট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4964083"/>
            <a:ext cx="8769927" cy="1163782"/>
          </a:xfrm>
          <a:prstGeom prst="rect">
            <a:avLst/>
          </a:prstGeom>
          <a:solidFill>
            <a:srgbClr val="00B0F0"/>
          </a:solidFill>
          <a:ln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পুরুষেরা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ধুতি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লুঙ্গি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শার্ট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প্যান্ট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পরেন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3206" y="237083"/>
            <a:ext cx="6710576" cy="885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613" y="6213343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120745" y="207794"/>
            <a:ext cx="1750004" cy="1255434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4" name="Oval 13"/>
          <p:cNvSpPr/>
          <p:nvPr/>
        </p:nvSpPr>
        <p:spPr>
          <a:xfrm>
            <a:off x="149376" y="120990"/>
            <a:ext cx="12954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136" y="5338156"/>
            <a:ext cx="8769927" cy="1163782"/>
          </a:xfrm>
          <a:prstGeom prst="rect">
            <a:avLst/>
          </a:prstGeom>
          <a:solidFill>
            <a:srgbClr val="FFC000"/>
          </a:solidFill>
          <a:ln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মেয়েরা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মোটা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শাড়ি</a:t>
            </a:r>
            <a:r>
              <a:rPr lang="en-US" sz="3200" dirty="0" smtClean="0">
                <a:solidFill>
                  <a:srgbClr val="FF0000"/>
                </a:solidFill>
              </a:rPr>
              <a:t> ও  </a:t>
            </a:r>
            <a:r>
              <a:rPr lang="en-US" sz="3200" dirty="0" err="1" smtClean="0">
                <a:solidFill>
                  <a:srgbClr val="FF0000"/>
                </a:solidFill>
              </a:rPr>
              <a:t>ব্লাউজ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পরেন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3206" y="237083"/>
            <a:ext cx="6509685" cy="7899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3" y="1662545"/>
            <a:ext cx="3338506" cy="2446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2" y="1662544"/>
            <a:ext cx="3629920" cy="24465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97076" y="4301836"/>
            <a:ext cx="3608669" cy="8104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শাড়ি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974222" y="4301835"/>
            <a:ext cx="3608669" cy="8104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ব্লাউজ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582559" y="6543101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40" y="169735"/>
            <a:ext cx="12082391" cy="66754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2017" y="353291"/>
            <a:ext cx="4966855" cy="955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0440" y="169735"/>
            <a:ext cx="12954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457199"/>
            <a:ext cx="3372385" cy="189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290" y="1735282"/>
            <a:ext cx="3050582" cy="1708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66" y="1735282"/>
            <a:ext cx="3358489" cy="1880754"/>
          </a:xfrm>
          <a:prstGeom prst="rect">
            <a:avLst/>
          </a:prstGeom>
        </p:spPr>
      </p:pic>
      <p:sp>
        <p:nvSpPr>
          <p:cNvPr id="10" name="AutoShape 2" descr="ভুট্টা | 859683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কোন রোগের কোন শাক-সবজ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1706" y="4225461"/>
            <a:ext cx="2107405" cy="727364"/>
          </a:xfrm>
          <a:prstGeom prst="roundRect">
            <a:avLst/>
          </a:prstGeom>
          <a:solidFill>
            <a:srgbClr val="7030A0"/>
          </a:solidFill>
          <a:ln w="6350"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ভাত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4467045" y="4171687"/>
            <a:ext cx="2107405" cy="727364"/>
          </a:xfrm>
          <a:prstGeom prst="roundRect">
            <a:avLst/>
          </a:prstGeom>
          <a:solidFill>
            <a:srgbClr val="0070C0"/>
          </a:solidFill>
          <a:ln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মাছ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8400114" y="4225461"/>
            <a:ext cx="2107405" cy="727364"/>
          </a:xfrm>
          <a:prstGeom prst="roundRect">
            <a:avLst/>
          </a:prstGeom>
          <a:ln>
            <a:solidFill>
              <a:srgbClr val="00B050"/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মাংস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53" y="249382"/>
            <a:ext cx="1492111" cy="102078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ectangle 4"/>
          <p:cNvSpPr/>
          <p:nvPr/>
        </p:nvSpPr>
        <p:spPr>
          <a:xfrm>
            <a:off x="2996173" y="6727863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7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74" y="160336"/>
            <a:ext cx="11856317" cy="6469063"/>
          </a:xfrm>
          <a:prstGeom prst="rect">
            <a:avLst/>
          </a:prstGeom>
          <a:solidFill>
            <a:srgbClr val="7030A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9517" y="232481"/>
            <a:ext cx="11430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94" y="1270163"/>
            <a:ext cx="2914650" cy="1571625"/>
          </a:xfrm>
          <a:prstGeom prst="rect">
            <a:avLst/>
          </a:prstGeom>
        </p:spPr>
      </p:pic>
      <p:sp>
        <p:nvSpPr>
          <p:cNvPr id="10" name="AutoShape 2" descr="ভুট্টা | 859683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কোন রোগের কোন শাক-সবজ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64" y="1310501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53" y="249382"/>
            <a:ext cx="1492111" cy="102078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4" name="Rectangle 13"/>
          <p:cNvSpPr/>
          <p:nvPr/>
        </p:nvSpPr>
        <p:spPr>
          <a:xfrm>
            <a:off x="1609498" y="3303915"/>
            <a:ext cx="2517983" cy="647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গম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083732" y="3063100"/>
            <a:ext cx="2812618" cy="770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শাক</a:t>
            </a:r>
            <a:r>
              <a:rPr lang="en-US" dirty="0" smtClean="0"/>
              <a:t> </a:t>
            </a:r>
            <a:r>
              <a:rPr lang="en-US" dirty="0" err="1" smtClean="0"/>
              <a:t>সবজি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4570" y="4680661"/>
            <a:ext cx="7849754" cy="1385391"/>
          </a:xfrm>
          <a:prstGeom prst="rect">
            <a:avLst/>
          </a:prstGeom>
          <a:solidFill>
            <a:srgbClr val="FFFF00"/>
          </a:solidFill>
          <a:ln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ভূট্টা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মাছ,মাংস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।; 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554" y="6287979"/>
            <a:ext cx="454191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28" y="436418"/>
            <a:ext cx="11492344" cy="60267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5055" y="637712"/>
            <a:ext cx="7536872" cy="146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ভালো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থেকো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হবে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08058" y="427262"/>
            <a:ext cx="1143000" cy="9412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61" y="436418"/>
            <a:ext cx="1492111" cy="1020781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2766943"/>
            <a:ext cx="3851563" cy="25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5" y="552487"/>
            <a:ext cx="1291147" cy="116980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05010" y="487818"/>
            <a:ext cx="1927860" cy="1459183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9" name="Rectangle 8"/>
          <p:cNvSpPr/>
          <p:nvPr/>
        </p:nvSpPr>
        <p:spPr>
          <a:xfrm>
            <a:off x="3048000" y="2828836"/>
            <a:ext cx="6096000" cy="1938992"/>
          </a:xfrm>
          <a:prstGeom prst="rect">
            <a:avLst/>
          </a:prstGeom>
          <a:solidFill>
            <a:srgbClr val="B88F1A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মোঃমামুনুর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রশীদ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  <a:p>
            <a:pPr algn="ctr"/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প্রধান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শিক্ষক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  <a:p>
            <a:pPr algn="ctr"/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বিরামপুর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রেল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কলোনী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সরকারি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প্রাথমিক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বিদ্যালয়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  <a:p>
            <a:pPr algn="ctr"/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বিরামপুর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,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দিনাজপুর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70276" y="2434819"/>
            <a:ext cx="1162594" cy="3712651"/>
            <a:chOff x="10729648" y="2492205"/>
            <a:chExt cx="937942" cy="38171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5" t="1" r="-631" b="-166"/>
            <a:stretch/>
          </p:blipFill>
          <p:spPr>
            <a:xfrm>
              <a:off x="10735856" y="4464312"/>
              <a:ext cx="931734" cy="1845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5" t="1" r="-631" b="-166"/>
            <a:stretch/>
          </p:blipFill>
          <p:spPr>
            <a:xfrm>
              <a:off x="10729648" y="2492205"/>
              <a:ext cx="937942" cy="197210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37359" y="2577689"/>
            <a:ext cx="1162594" cy="3712651"/>
            <a:chOff x="10729648" y="2492205"/>
            <a:chExt cx="937942" cy="38171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5" t="1" r="-631" b="-166"/>
            <a:stretch/>
          </p:blipFill>
          <p:spPr>
            <a:xfrm>
              <a:off x="10735856" y="4464312"/>
              <a:ext cx="931734" cy="18450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5" t="1" r="-631" b="-166"/>
            <a:stretch/>
          </p:blipFill>
          <p:spPr>
            <a:xfrm>
              <a:off x="10729648" y="2492205"/>
              <a:ext cx="937942" cy="1972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3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44721" y="3979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57" y="1389256"/>
            <a:ext cx="2206945" cy="2522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019" y="1602160"/>
            <a:ext cx="5476681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বাংলাদেশ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ও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বিশ্বপরিচয়</a:t>
            </a:r>
            <a:endParaRPr lang="en-US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  <a:p>
            <a:pPr algn="ctr"/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পঞ্চম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শ্রেণি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</a:p>
          <a:p>
            <a:pPr algn="ctr"/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অধ্যায়ঃ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১১</a:t>
            </a:r>
          </a:p>
          <a:p>
            <a:pPr algn="ctr"/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  <a:cs typeface="NikoshBAN" pitchFamily="2" charset="0"/>
              </a:rPr>
              <a:t>বাংলাদেশের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ক্ষুদ্র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নৃ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-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গোষ্ঠী</a:t>
            </a:r>
            <a:endParaRPr lang="en-US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  <a:p>
            <a:pPr algn="ctr"/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পাঠ্যাংশঃ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r>
              <a:rPr lang="en-US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ওরাঁও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as"/>
              </a:rPr>
              <a:t> 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a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14550" y="4921549"/>
            <a:ext cx="9536364" cy="1349062"/>
            <a:chOff x="1829661" y="4921550"/>
            <a:chExt cx="9776272" cy="13490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661" y="4921550"/>
              <a:ext cx="2399775" cy="13438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435" y="4926738"/>
              <a:ext cx="2390513" cy="133868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124" y="4931925"/>
              <a:ext cx="2390514" cy="13386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36" y="4948031"/>
              <a:ext cx="2623297" cy="130188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" y="4921550"/>
            <a:ext cx="1587046" cy="13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94" y="2543271"/>
            <a:ext cx="5048250" cy="29012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73018" y="581103"/>
            <a:ext cx="6118144" cy="1379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9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1811888" y="581103"/>
            <a:ext cx="6190181" cy="176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শিখনফল</a:t>
            </a:r>
            <a:r>
              <a:rPr lang="en-US" sz="44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0673" y="4033719"/>
            <a:ext cx="6096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এই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শেষে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শিক্ষার্থীরা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যা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অর্জন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করবে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২.১.৮ওরাঁওদের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সংস্কৃতি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বর্ণণা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0" name="Rounded Rectangle 9"/>
          <p:cNvSpPr/>
          <p:nvPr/>
        </p:nvSpPr>
        <p:spPr>
          <a:xfrm>
            <a:off x="1971675" y="736030"/>
            <a:ext cx="661035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এসো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কিছু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দেখি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35" y="2633060"/>
            <a:ext cx="3088946" cy="2055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50" y="2839383"/>
            <a:ext cx="2977574" cy="1849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36" y="2806045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271264" y="5010357"/>
            <a:ext cx="9258300" cy="8763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ছবিতে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পাচ্ছ</a:t>
            </a:r>
            <a:r>
              <a:rPr lang="en-US" sz="2800" dirty="0" smtClean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36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9" name="Rectangle 8"/>
          <p:cNvSpPr/>
          <p:nvPr/>
        </p:nvSpPr>
        <p:spPr>
          <a:xfrm>
            <a:off x="2410673" y="3143736"/>
            <a:ext cx="7370653" cy="1077218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নৃ-গোষ্ঠী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2513" y="506690"/>
            <a:ext cx="1295400" cy="94127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12192000" cy="6858001"/>
              <a:chOff x="0" y="-1"/>
              <a:chExt cx="12192000" cy="6858001"/>
            </a:xfrm>
            <a:solidFill>
              <a:srgbClr val="00B050"/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609600" cy="68580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7030A0"/>
                </a:solidFill>
                <a:prstDash val="sysDot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82400" y="0"/>
                <a:ext cx="609600" cy="685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5400000">
                <a:off x="5842656" y="-5233056"/>
                <a:ext cx="506689" cy="109728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836920" y="1112520"/>
                <a:ext cx="518160" cy="109728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529370" y="6414254"/>
              <a:ext cx="4472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 Black" panose="020B0A04020102020204" pitchFamily="34" charset="0"/>
                  <a:cs typeface="NikoshBAN" pitchFamily="2" charset="0"/>
                </a:rPr>
                <a:t>Email: mamunict1978@ gmail.com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81327" y="207416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19" name="Rounded Rectangle 18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6" name="Oval 15"/>
          <p:cNvSpPr/>
          <p:nvPr/>
        </p:nvSpPr>
        <p:spPr>
          <a:xfrm>
            <a:off x="560097" y="220717"/>
            <a:ext cx="1295400" cy="94127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4" descr="https://myacademybd.com/maap/helper/chapter_images/14214025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97" y="506690"/>
            <a:ext cx="3418240" cy="46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97004" y="5375902"/>
            <a:ext cx="3862782" cy="393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6665" y="887521"/>
            <a:ext cx="2616281" cy="680105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রাজশাহী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5999" y="1798062"/>
            <a:ext cx="2616281" cy="680105"/>
          </a:xfrm>
          <a:prstGeom prst="rect">
            <a:avLst/>
          </a:prstGeom>
          <a:solidFill>
            <a:srgbClr val="0070C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রংপুর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26665" y="2681206"/>
            <a:ext cx="2616281" cy="680105"/>
          </a:xfrm>
          <a:prstGeom prst="rect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দিনাজপুর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2090551" y="1121451"/>
            <a:ext cx="583205" cy="509582"/>
          </a:xfrm>
          <a:prstGeom prst="star5">
            <a:avLst>
              <a:gd name="adj" fmla="val 25861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133085" y="717991"/>
            <a:ext cx="583205" cy="509582"/>
          </a:xfrm>
          <a:prstGeom prst="star5">
            <a:avLst>
              <a:gd name="adj" fmla="val 25861"/>
              <a:gd name="hf" fmla="val 105146"/>
              <a:gd name="vf" fmla="val 11055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0189" y="1968585"/>
            <a:ext cx="583205" cy="509582"/>
          </a:xfrm>
          <a:prstGeom prst="star5">
            <a:avLst>
              <a:gd name="adj" fmla="val 2586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6785" y="4104584"/>
            <a:ext cx="5517465" cy="883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17" grpId="0" animBg="1"/>
      <p:bldP spid="21" grpId="0" animBg="1"/>
      <p:bldP spid="11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591" y="379828"/>
            <a:ext cx="5416062" cy="15193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2220936"/>
            <a:ext cx="4065564" cy="2284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15329" y="4996941"/>
            <a:ext cx="8018585" cy="1067300"/>
          </a:xfrm>
          <a:prstGeom prst="rect">
            <a:avLst/>
          </a:prstGeom>
          <a:solidFill>
            <a:srgbClr val="28A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ওরাঁওদের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কুড়ুখ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সাদ্রি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76749" y="379828"/>
            <a:ext cx="1801073" cy="1360210"/>
            <a:chOff x="7763255" y="1270410"/>
            <a:chExt cx="2505456" cy="1499616"/>
          </a:xfrm>
          <a:solidFill>
            <a:srgbClr val="00B050"/>
          </a:solidFill>
        </p:grpSpPr>
        <p:sp>
          <p:nvSpPr>
            <p:cNvPr id="6" name="Rounded Rectangle 5"/>
            <p:cNvSpPr/>
            <p:nvPr/>
          </p:nvSpPr>
          <p:spPr>
            <a:xfrm>
              <a:off x="7763255" y="1270410"/>
              <a:ext cx="2505456" cy="1499616"/>
            </a:xfrm>
            <a:prstGeom prst="roundRect">
              <a:avLst/>
            </a:prstGeom>
            <a:grpFill/>
            <a:ln w="15875" cap="flat" cmpd="sng" algn="ctr">
              <a:solidFill>
                <a:srgbClr val="8399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238" y="1336871"/>
              <a:ext cx="2075662" cy="1125399"/>
            </a:xfrm>
            <a:prstGeom prst="rect">
              <a:avLst/>
            </a:prstGeom>
            <a:grpFill/>
          </p:spPr>
        </p:pic>
      </p:grpSp>
      <p:sp>
        <p:nvSpPr>
          <p:cNvPr id="11" name="Oval 10"/>
          <p:cNvSpPr/>
          <p:nvPr/>
        </p:nvSpPr>
        <p:spPr>
          <a:xfrm>
            <a:off x="391285" y="178514"/>
            <a:ext cx="1295400" cy="941279"/>
          </a:xfrm>
          <a:prstGeom prst="ellipse">
            <a:avLst/>
          </a:prstGeom>
          <a:gradFill rotWithShape="1">
            <a:gsLst>
              <a:gs pos="0">
                <a:srgbClr val="E28394">
                  <a:tint val="94000"/>
                  <a:satMod val="103000"/>
                  <a:lumMod val="102000"/>
                </a:srgbClr>
              </a:gs>
              <a:gs pos="50000">
                <a:srgbClr val="E28394">
                  <a:shade val="100000"/>
                  <a:satMod val="110000"/>
                  <a:lumMod val="100000"/>
                </a:srgbClr>
              </a:gs>
              <a:gs pos="100000">
                <a:srgbClr val="E28394">
                  <a:shade val="78000"/>
                  <a:satMod val="120000"/>
                  <a:lumMod val="99000"/>
                </a:srgbClr>
              </a:gs>
            </a:gsLst>
            <a:lin ang="5400000" scaled="0"/>
          </a:gradFill>
          <a:ln w="6350" cap="flat" cmpd="sng" algn="in">
            <a:solidFill>
              <a:srgbClr val="E283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ওরাঁও</a:t>
            </a:r>
            <a:endParaRPr kumimoji="0" lang="en-US" sz="18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814" y="6555916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  <a:cs typeface="NikoshBAN" pitchFamily="2" charset="0"/>
              </a:rPr>
              <a:t>Email: mamunict1978@ gmail.com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341</TotalTime>
  <Words>339</Words>
  <Application>Microsoft Office PowerPoint</Application>
  <PresentationFormat>Widescreen</PresentationFormat>
  <Paragraphs>97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Black</vt:lpstr>
      <vt:lpstr>Bernard MT Condensed</vt:lpstr>
      <vt:lpstr>Calibri</vt:lpstr>
      <vt:lpstr>Corbel</vt:lpstr>
      <vt:lpstr>Franklin Gothic Book</vt:lpstr>
      <vt:lpstr>Garamond</vt:lpstr>
      <vt:lpstr>Nikas</vt:lpstr>
      <vt:lpstr>NikoshBAN</vt:lpstr>
      <vt:lpstr>Trebuchet MS</vt:lpstr>
      <vt:lpstr>Tw Cen MT</vt:lpstr>
      <vt:lpstr>Depth</vt:lpstr>
      <vt:lpstr>Crop</vt:lpstr>
      <vt:lpstr>Circuit</vt:lpstr>
      <vt:lpstr>Basis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39</cp:revision>
  <dcterms:created xsi:type="dcterms:W3CDTF">2020-05-03T08:28:18Z</dcterms:created>
  <dcterms:modified xsi:type="dcterms:W3CDTF">2020-05-07T07:06:22Z</dcterms:modified>
</cp:coreProperties>
</file>