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0" r:id="rId8"/>
    <p:sldId id="262" r:id="rId9"/>
    <p:sldId id="265" r:id="rId10"/>
    <p:sldId id="267" r:id="rId11"/>
    <p:sldId id="266" r:id="rId12"/>
    <p:sldId id="269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70" r:id="rId23"/>
    <p:sldId id="271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606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9" name="Frame 18"/>
            <p:cNvSpPr/>
            <p:nvPr/>
          </p:nvSpPr>
          <p:spPr>
            <a:xfrm>
              <a:off x="0" y="0"/>
              <a:ext cx="9144000" cy="5715000"/>
            </a:xfrm>
            <a:prstGeom prst="frame">
              <a:avLst>
                <a:gd name="adj1" fmla="val 2824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2" descr="C:\Users\NAGPS\Downloads\nazrul\surj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8454" y="179440"/>
              <a:ext cx="8650745" cy="5295899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Frame 13"/>
            <p:cNvSpPr/>
            <p:nvPr/>
          </p:nvSpPr>
          <p:spPr>
            <a:xfrm>
              <a:off x="152400" y="114300"/>
              <a:ext cx="8839199" cy="5486400"/>
            </a:xfrm>
            <a:prstGeom prst="frame">
              <a:avLst>
                <a:gd name="adj1" fmla="val 2900"/>
              </a:avLst>
            </a:pr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3314700"/>
            <a:ext cx="7797647" cy="176365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শুভেচ্ছা</a:t>
            </a:r>
            <a:endParaRPr lang="en-US" sz="7200" b="1" dirty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342900"/>
            <a:ext cx="3154680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bn-BD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14900"/>
            <a:ext cx="7924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6900"/>
            <a:ext cx="1999502" cy="2667000"/>
          </a:xfrm>
          <a:prstGeom prst="rect">
            <a:avLst/>
          </a:prstGeom>
        </p:spPr>
      </p:pic>
      <p:pic>
        <p:nvPicPr>
          <p:cNvPr id="8" name="Picture 2" descr="D:\Content, picture, porda, frame, video\PNG CLASS 1 ENGLISH\tyu6yu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333500"/>
            <a:ext cx="1830895" cy="3581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57" y="342900"/>
            <a:ext cx="3290445" cy="4298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81200" y="419100"/>
            <a:ext cx="5334000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ছবির মাধ্যমে শোনা ও বলা </a:t>
            </a:r>
            <a:endParaRPr lang="en-US" sz="3200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202549"/>
            <a:ext cx="4267200" cy="1384995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ভোর হলো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দোর খোল 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খুকুমণি ওঠ রে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!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03876"/>
            <a:ext cx="2694843" cy="3071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2" descr="C:\Users\NAGPS\Downloads\nazrul\surj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379" y="1032082"/>
            <a:ext cx="3146622" cy="3043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Frame 19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Content, picture, porda, frame, video\PNG CLASS 1 ENGLISH\hjmj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95700"/>
            <a:ext cx="2268922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4176313"/>
            <a:ext cx="4267200" cy="1384995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ঐ ডাকে </a:t>
            </a:r>
            <a:endParaRPr lang="en-US" sz="2800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জুঁই – শাখে </a:t>
            </a:r>
          </a:p>
          <a:p>
            <a:pPr algn="ctr"/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ফুল-খুকি ছোট রে </a:t>
            </a:r>
            <a:r>
              <a:rPr lang="en-US" sz="28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10" name="Picture 2" descr="C:\Users\ac\Downloads\joy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181100"/>
            <a:ext cx="5410200" cy="2971800"/>
          </a:xfrm>
          <a:prstGeom prst="flowChartAlternateProcess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57400" y="342900"/>
            <a:ext cx="5334000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ছবির মাধ্যমে শোনা ও বলা </a:t>
            </a:r>
            <a:endParaRPr lang="en-US" sz="3200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879627"/>
            <a:ext cx="4724400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খুলি হাল </a:t>
            </a:r>
            <a:endParaRPr lang="en-US" sz="28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তুলি পাল </a:t>
            </a:r>
          </a:p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ঐ তরি চলল , </a:t>
            </a:r>
            <a:endParaRPr lang="en-US" sz="28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19100"/>
            <a:ext cx="5334000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ছবির মাধ্যমে শোনা ও বলা </a:t>
            </a:r>
            <a:endParaRPr lang="en-US" sz="3200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10020"/>
            <a:ext cx="3962400" cy="2692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352" y="3848100"/>
            <a:ext cx="4448352" cy="138499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এই বার </a:t>
            </a:r>
            <a:endParaRPr lang="en-US" sz="28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এই বার </a:t>
            </a:r>
          </a:p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খুকু চোখ খুলল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!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19100"/>
            <a:ext cx="5334000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ছবির মাধ্যমে শোনা ও বলা </a:t>
            </a:r>
            <a:endParaRPr lang="en-US" sz="3200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04900"/>
            <a:ext cx="3490656" cy="2438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123456"/>
            <a:ext cx="6096000" cy="1384995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আলসে </a:t>
            </a:r>
            <a:endParaRPr lang="en-US" sz="28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নয় সে </a:t>
            </a:r>
          </a:p>
          <a:p>
            <a:pPr algn="ctr"/>
            <a:r>
              <a:rPr lang="en-US" sz="28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ওঠে রোজ সকালে 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419100"/>
            <a:ext cx="5334000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ছবির মাধ্যমে শোনা ও বলা </a:t>
            </a:r>
            <a:endParaRPr lang="en-US" sz="3200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5" y="1552098"/>
            <a:ext cx="3170225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C:\Users\NAGPS\Downloads\nazrul\surj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353296"/>
            <a:ext cx="2514600" cy="243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11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077" y="4143753"/>
            <a:ext cx="5696246" cy="1384995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রোজ তাই 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চাঁদা ভাই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টিপ দেয় কপালে।  </a:t>
            </a:r>
          </a:p>
        </p:txBody>
      </p:sp>
      <p:pic>
        <p:nvPicPr>
          <p:cNvPr id="4" name="Picture 2" descr="C:\Users\ac\Downloads\cadee.jpg"/>
          <p:cNvPicPr>
            <a:picLocks noChangeAspect="1" noChangeArrowheads="1"/>
          </p:cNvPicPr>
          <p:nvPr/>
        </p:nvPicPr>
        <p:blipFill>
          <a:blip r:embed="rId2" cstate="print"/>
          <a:srcRect l="71212" t="15053" r="6061" b="67305"/>
          <a:stretch>
            <a:fillRect/>
          </a:stretch>
        </p:blipFill>
        <p:spPr bwMode="auto">
          <a:xfrm>
            <a:off x="4953000" y="869903"/>
            <a:ext cx="685800" cy="685800"/>
          </a:xfrm>
          <a:prstGeom prst="flowChartConnector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419100"/>
            <a:ext cx="5334000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ছবির মাধ্যমে শোনা ও বলা </a:t>
            </a:r>
            <a:endParaRPr lang="en-US" sz="3200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6" y="1659678"/>
            <a:ext cx="3429448" cy="239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3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2900"/>
            <a:ext cx="3288598" cy="4381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371600" y="4914900"/>
            <a:ext cx="6553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97069"/>
            <a:ext cx="3388821" cy="4427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33500"/>
            <a:ext cx="8534400" cy="4191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২টি দলে ভাগ করে প্রত্যেক দলকে ২ লাইন করে পড়তে দিব। </a:t>
            </a:r>
          </a:p>
          <a:p>
            <a:r>
              <a:rPr lang="bn-IN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  দলঃ   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২ লাইন পড়।</a:t>
            </a:r>
          </a:p>
          <a:p>
            <a:r>
              <a:rPr lang="bn-IN" sz="6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  দলঃ   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শেষের ২ লাইন পড়।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190500"/>
            <a:ext cx="2362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spc="50" dirty="0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spc="50" dirty="0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spc="50" dirty="0">
              <a:ln w="1143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52700"/>
            <a:ext cx="5521988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85800" y="1638300"/>
            <a:ext cx="76200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সকলকে ছড়াটি পড়তে দিব ।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91000" y="1028700"/>
            <a:ext cx="533400" cy="609600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EF11A45-4A54-45D7-ACB3-C4E236D79CDF}"/>
              </a:ext>
            </a:extLst>
          </p:cNvPr>
          <p:cNvSpPr/>
          <p:nvPr/>
        </p:nvSpPr>
        <p:spPr>
          <a:xfrm>
            <a:off x="2590800" y="495300"/>
            <a:ext cx="6161649" cy="10691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1943100"/>
            <a:ext cx="6096000" cy="35394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নামঃঅমিতোষ মল্লিক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নিরালী সরকারি প্রাথমিক বিদ্যালয়।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 সদর ,নড়াইল।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০১৭২০</a:t>
            </a:r>
            <a:r>
              <a:rPr lang="bn-IN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৯৯৭৬৩৮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Email:amitoshbd</a:t>
            </a:r>
            <a:r>
              <a:rPr lang="en-US" sz="2400" dirty="0">
                <a:solidFill>
                  <a:srgbClr val="C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2000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"/>
            <a:ext cx="21717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91525"/>
            <a:ext cx="3581400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880393"/>
            <a:ext cx="4572000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দাগ টেনে ছবির সাথে শব্দ মিলাও 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626" y="2769259"/>
            <a:ext cx="1143000" cy="707886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চাঁদ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90581" y="4065718"/>
            <a:ext cx="1143000" cy="707886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6626" y="1593735"/>
            <a:ext cx="12192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ac\Downloads\cadee.jpg"/>
          <p:cNvPicPr>
            <a:picLocks noChangeAspect="1" noChangeArrowheads="1"/>
          </p:cNvPicPr>
          <p:nvPr/>
        </p:nvPicPr>
        <p:blipFill>
          <a:blip r:embed="rId2" cstate="print"/>
          <a:srcRect l="71212" t="15053" r="6061" b="67305"/>
          <a:stretch>
            <a:fillRect/>
          </a:stretch>
        </p:blipFill>
        <p:spPr bwMode="auto">
          <a:xfrm>
            <a:off x="7105859" y="609150"/>
            <a:ext cx="1384150" cy="1384150"/>
          </a:xfrm>
          <a:prstGeom prst="flowChartConnector">
            <a:avLst/>
          </a:prstGeom>
          <a:noFill/>
        </p:spPr>
      </p:pic>
      <p:sp>
        <p:nvSpPr>
          <p:cNvPr id="10" name="Notched Right Arrow 9"/>
          <p:cNvSpPr/>
          <p:nvPr/>
        </p:nvSpPr>
        <p:spPr>
          <a:xfrm rot="1775996">
            <a:off x="2580068" y="3073965"/>
            <a:ext cx="4638514" cy="146502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20213442">
            <a:off x="2644024" y="3514298"/>
            <a:ext cx="4460386" cy="135727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20410697">
            <a:off x="2636397" y="2328281"/>
            <a:ext cx="4589560" cy="93561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05" y="3805845"/>
            <a:ext cx="1487704" cy="10110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05" y="2161532"/>
            <a:ext cx="1680665" cy="10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19100"/>
            <a:ext cx="4572000" cy="1015663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20774"/>
            <a:ext cx="7543800" cy="769441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 একজন করে ছড়াটি আবৃতি করবে 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695700"/>
            <a:ext cx="7620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ভোর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4600" y="342900"/>
            <a:ext cx="3657600" cy="2971800"/>
            <a:chOff x="2868829" y="762000"/>
            <a:chExt cx="3643185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rgbClr val="C00000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9" name="Picture 2" descr="D:\Content, picture, porda, frame, video\PNG CLASS 1 ENGLISH\67u46u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80813" y="2591687"/>
            <a:ext cx="4724401" cy="988827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008198" y="1503499"/>
            <a:ext cx="3505199" cy="879203"/>
          </a:xfrm>
          <a:prstGeom prst="rect">
            <a:avLst/>
          </a:prstGeom>
        </p:spPr>
      </p:pic>
      <p:pic>
        <p:nvPicPr>
          <p:cNvPr id="11" name="Picture 3" descr="D:\Content, picture, porda, frame, video\PNG CLASS 1 ENGLISH\hjmjy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457700"/>
            <a:ext cx="1676400" cy="11226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  <a:ln>
            <a:solidFill>
              <a:srgbClr val="005C2A"/>
            </a:solidFill>
          </a:ln>
          <a:scene3d>
            <a:camera prst="orthographicFront"/>
            <a:lightRig rig="threePt" dir="t"/>
          </a:scene3d>
          <a:sp3d>
            <a:bevelT w="260350" h="209550" prst="convex"/>
            <a:bevelB w="0" h="0"/>
          </a:sp3d>
        </p:spPr>
      </p:pic>
      <p:sp>
        <p:nvSpPr>
          <p:cNvPr id="4" name="TextBox 3"/>
          <p:cNvSpPr txBox="1"/>
          <p:nvPr/>
        </p:nvSpPr>
        <p:spPr>
          <a:xfrm>
            <a:off x="152400" y="190500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71700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usfuung2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8007">
            <a:off x="3729599" y="2944270"/>
            <a:ext cx="1899226" cy="2466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5448300"/>
            <a:ext cx="783865" cy="75094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44879 -0.4255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21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22578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6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1F0BB72-453A-4447-9BE9-9CE13E6644BC}"/>
              </a:ext>
            </a:extLst>
          </p:cNvPr>
          <p:cNvSpPr/>
          <p:nvPr/>
        </p:nvSpPr>
        <p:spPr>
          <a:xfrm>
            <a:off x="5562600" y="2552700"/>
            <a:ext cx="3352800" cy="2819400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bn-BD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ভোর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8946" flipV="1">
            <a:off x="-190082" y="707631"/>
            <a:ext cx="2037538" cy="99854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2" descr="D:\Content, picture, porda, frame, video\PNG CLASS 1 ENGLISH\dg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86300"/>
            <a:ext cx="1201632" cy="86926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87" y="800100"/>
            <a:ext cx="3288598" cy="4381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47700"/>
            <a:ext cx="6858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229100"/>
            <a:ext cx="5257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02920"/>
              </p:ext>
            </p:extLst>
          </p:nvPr>
        </p:nvGraphicFramePr>
        <p:xfrm>
          <a:off x="4114800" y="24717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4717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342900"/>
            <a:ext cx="5486400" cy="76944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 ছোট প্রশ্ন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1562100"/>
            <a:ext cx="6019800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ত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  চলল ?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2628900"/>
            <a:ext cx="6019800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খুকু কী খুলল ?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600" y="3543300"/>
            <a:ext cx="60960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খুকির কপালে কী দেয়?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3600" y="4457700"/>
            <a:ext cx="6096000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কোথায় ফুল –খুকি ছোটে ?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D:\Content, picture, porda, frame, video\PNG CLASS 1 ENGLISH\tyu6yu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95500"/>
            <a:ext cx="1752984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6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5F2775-AE75-4C32-9C54-BEF5D34CAF1F}"/>
              </a:ext>
            </a:extLst>
          </p:cNvPr>
          <p:cNvSpPr txBox="1"/>
          <p:nvPr/>
        </p:nvSpPr>
        <p:spPr>
          <a:xfrm>
            <a:off x="1219200" y="266700"/>
            <a:ext cx="511390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r>
              <a:rPr lang="bn-IN" sz="6600" b="1" dirty="0">
                <a:gradFill>
                  <a:gsLst>
                    <a:gs pos="3306">
                      <a:srgbClr val="00B0F0"/>
                    </a:gs>
                    <a:gs pos="83000">
                      <a:schemeClr val="tx2">
                        <a:lumMod val="50000"/>
                      </a:schemeClr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</a:t>
            </a:r>
            <a:endParaRPr lang="en-US" sz="6600" b="1" dirty="0">
              <a:gradFill>
                <a:gsLst>
                  <a:gs pos="3306">
                    <a:srgbClr val="00B0F0"/>
                  </a:gs>
                  <a:gs pos="83000">
                    <a:schemeClr val="tx2">
                      <a:lumMod val="50000"/>
                    </a:schemeClr>
                  </a:gs>
                  <a:gs pos="100000">
                    <a:srgbClr val="00B0F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F24541-2BC5-4305-ADA5-32CF05F38F0C}"/>
              </a:ext>
            </a:extLst>
          </p:cNvPr>
          <p:cNvSpPr txBox="1"/>
          <p:nvPr/>
        </p:nvSpPr>
        <p:spPr>
          <a:xfrm>
            <a:off x="990600" y="1943100"/>
            <a:ext cx="408477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r>
              <a:rPr lang="en-US" sz="9600" b="1" dirty="0" err="1" smtClean="0">
                <a:gradFill>
                  <a:gsLst>
                    <a:gs pos="3306">
                      <a:srgbClr val="00B0F0"/>
                    </a:gs>
                    <a:gs pos="83000">
                      <a:srgbClr val="FF00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9600" b="1" dirty="0" smtClean="0">
                <a:gradFill>
                  <a:gsLst>
                    <a:gs pos="3306">
                      <a:srgbClr val="00B0F0"/>
                    </a:gs>
                    <a:gs pos="83000">
                      <a:srgbClr val="FF00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gradFill>
                  <a:gsLst>
                    <a:gs pos="3306">
                      <a:srgbClr val="00B0F0"/>
                    </a:gs>
                    <a:gs pos="83000">
                      <a:srgbClr val="FF00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9600" b="1" dirty="0">
              <a:gradFill>
                <a:gsLst>
                  <a:gs pos="3306">
                    <a:srgbClr val="00B0F0"/>
                  </a:gs>
                  <a:gs pos="83000">
                    <a:srgbClr val="FF0000"/>
                  </a:gs>
                  <a:gs pos="100000">
                    <a:srgbClr val="00B0F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F31810-BB79-4BDD-8DB8-05001B02C837}"/>
              </a:ext>
            </a:extLst>
          </p:cNvPr>
          <p:cNvSpPr txBox="1"/>
          <p:nvPr/>
        </p:nvSpPr>
        <p:spPr>
          <a:xfrm>
            <a:off x="2895600" y="4457700"/>
            <a:ext cx="556113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r>
              <a:rPr lang="bn-IN" sz="6600" b="1" dirty="0">
                <a:gradFill>
                  <a:gsLst>
                    <a:gs pos="3306">
                      <a:srgbClr val="00B0F0"/>
                    </a:gs>
                    <a:gs pos="83000">
                      <a:schemeClr val="tx2">
                        <a:lumMod val="50000"/>
                      </a:schemeClr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6600" b="1" dirty="0">
              <a:gradFill>
                <a:gsLst>
                  <a:gs pos="3306">
                    <a:srgbClr val="00B0F0"/>
                  </a:gs>
                  <a:gs pos="83000">
                    <a:schemeClr val="tx2">
                      <a:lumMod val="50000"/>
                    </a:schemeClr>
                  </a:gs>
                  <a:gs pos="100000">
                    <a:srgbClr val="00B0F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63E46F-3C25-4B17-B5A6-08F301B7A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04900"/>
            <a:ext cx="2532184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3" descr="D:\Content, picture, porda, frame, video\PNG CLASS 1 ENGLISH\fgwar.jpg"/>
          <p:cNvPicPr>
            <a:picLocks noChangeAspect="1" noChangeArrowheads="1"/>
          </p:cNvPicPr>
          <p:nvPr/>
        </p:nvPicPr>
        <p:blipFill>
          <a:blip r:embed="rId3"/>
          <a:srcRect l="2484" t="10256" r="3106"/>
          <a:stretch>
            <a:fillRect/>
          </a:stretch>
        </p:blipFill>
        <p:spPr bwMode="auto">
          <a:xfrm>
            <a:off x="152400" y="4305300"/>
            <a:ext cx="2647406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5753100"/>
          </a:xfrm>
          <a:prstGeom prst="frame">
            <a:avLst>
              <a:gd name="adj1" fmla="val 216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71800" y="190500"/>
            <a:ext cx="3307080" cy="10287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 </a:t>
            </a:r>
            <a:endParaRPr kumimoji="0" lang="en-US" sz="8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2476500"/>
            <a:ext cx="6858000" cy="2933700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.1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 শুনে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আনন্দ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লাভ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করবে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অভিব্যক্তি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প্রকাশ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করবে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পাঠ্যবইয়ের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পাঠ্যবইয়ের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 পড়তে পারবে।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1444" y="2746700"/>
            <a:ext cx="1143002" cy="2056320"/>
            <a:chOff x="681084" y="2704012"/>
            <a:chExt cx="1162169" cy="1976204"/>
          </a:xfrm>
        </p:grpSpPr>
        <p:sp>
          <p:nvSpPr>
            <p:cNvPr id="6" name="Rectangle 5"/>
            <p:cNvSpPr/>
            <p:nvPr/>
          </p:nvSpPr>
          <p:spPr>
            <a:xfrm>
              <a:off x="690667" y="2704012"/>
              <a:ext cx="1143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শোনা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8886" y="3377428"/>
              <a:ext cx="1146564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বলা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1084" y="4223016"/>
              <a:ext cx="1162169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পড়া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9200" y="1409701"/>
            <a:ext cx="662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BD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এই পাঠ থেকে শিক্ষার্থীরা যা শিখবে</a:t>
            </a:r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bn-BD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100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1485900"/>
            <a:ext cx="2514600" cy="152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3600" dirty="0" smtClean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AGPS\Downloads\nazrul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04900"/>
            <a:ext cx="2667000" cy="284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10200" y="266700"/>
            <a:ext cx="3276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জন্মঃ ২৫শে মে ১৮৯৯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000500"/>
            <a:ext cx="4038600" cy="1311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 গ্রন্থঃ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অগ্নিবীণা , বিষের বাঁশি।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5400" y="4533900"/>
            <a:ext cx="34460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মৃত্যূঃ ২৯শে মে ১৯৭৬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66700"/>
            <a:ext cx="403985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নামঃ কাজী নজরুল ইসলাম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66700"/>
            <a:ext cx="4724401" cy="591933"/>
          </a:xfrm>
          <a:prstGeom prst="rect">
            <a:avLst/>
          </a:prstGeom>
          <a:noFill/>
          <a:ln w="38100">
            <a:solidFill>
              <a:srgbClr val="11D4F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আমাদের পাঠ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201" y="4269957"/>
            <a:ext cx="4800600" cy="1077218"/>
          </a:xfrm>
          <a:prstGeom prst="rect">
            <a:avLst/>
          </a:prstGeom>
          <a:noFill/>
          <a:ln w="38100">
            <a:solidFill>
              <a:srgbClr val="11D4F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ভোর হলো</a:t>
            </a:r>
          </a:p>
          <a:p>
            <a:pPr algn="ctr"/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কাজী নজরুল ইসলাম 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NAGPS\Downloads\nazrul\surj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028700"/>
            <a:ext cx="3146622" cy="304301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330</Words>
  <Application>Microsoft Office PowerPoint</Application>
  <PresentationFormat>On-screen Show (16:10)</PresentationFormat>
  <Paragraphs>81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NikoshBAN</vt:lpstr>
      <vt:lpstr>NikoshLight</vt:lpstr>
      <vt:lpstr>Vrinda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mittra com narail</cp:lastModifiedBy>
  <cp:revision>174</cp:revision>
  <dcterms:created xsi:type="dcterms:W3CDTF">2006-08-16T00:00:00Z</dcterms:created>
  <dcterms:modified xsi:type="dcterms:W3CDTF">2020-05-11T14:25:43Z</dcterms:modified>
</cp:coreProperties>
</file>