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9" r:id="rId5"/>
    <p:sldId id="261" r:id="rId6"/>
    <p:sldId id="264" r:id="rId7"/>
    <p:sldId id="272" r:id="rId8"/>
    <p:sldId id="258" r:id="rId9"/>
    <p:sldId id="266" r:id="rId10"/>
    <p:sldId id="273" r:id="rId11"/>
    <p:sldId id="257" r:id="rId12"/>
    <p:sldId id="259"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29922"/>
            <a:ext cx="7924800" cy="264687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bn-BD" sz="16600" dirty="0" smtClean="0">
                <a:solidFill>
                  <a:srgbClr val="00B050"/>
                </a:solidFill>
              </a:rPr>
              <a:t>শুভেচ্ছা</a:t>
            </a:r>
            <a:r>
              <a:rPr lang="bn-BD" sz="16600" dirty="0" smtClean="0"/>
              <a:t> </a:t>
            </a:r>
            <a:endParaRPr lang="en-US" sz="16600" dirty="0"/>
          </a:p>
        </p:txBody>
      </p:sp>
    </p:spTree>
    <p:extLst>
      <p:ext uri="{BB962C8B-B14F-4D97-AF65-F5344CB8AC3E}">
        <p14:creationId xmlns:p14="http://schemas.microsoft.com/office/powerpoint/2010/main" val="110089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2400" y="762000"/>
                <a:ext cx="9144000" cy="3903633"/>
              </a:xfrm>
              <a:prstGeom prst="rect">
                <a:avLst/>
              </a:prstGeom>
              <a:noFill/>
            </p:spPr>
            <p:txBody>
              <a:bodyPr wrap="square" rtlCol="0">
                <a:spAutoFit/>
              </a:bodyPr>
              <a:lstStyle/>
              <a:p>
                <a:r>
                  <a:rPr lang="bn-BD" dirty="0" smtClean="0"/>
                  <a:t>মহাকর্ষ সুত্রানুসারে অভিকর্ষ বল </a:t>
                </a:r>
                <a:r>
                  <a:rPr lang="en-US" sz="4400" dirty="0" smtClean="0"/>
                  <a:t>F=G</a:t>
                </a:r>
                <a14:m>
                  <m:oMath xmlns:m="http://schemas.openxmlformats.org/officeDocument/2006/math">
                    <m:box>
                      <m:boxPr>
                        <m:ctrlPr>
                          <a:rPr lang="en-US" sz="5400" i="1" smtClean="0">
                            <a:latin typeface="Cambria Math"/>
                          </a:rPr>
                        </m:ctrlPr>
                      </m:boxPr>
                      <m:e>
                        <m:argPr>
                          <m:argSz m:val="-1"/>
                        </m:argPr>
                        <m:f>
                          <m:fPr>
                            <m:ctrlPr>
                              <a:rPr lang="en-US" sz="5400" i="1" smtClean="0">
                                <a:latin typeface="Cambria Math"/>
                              </a:rPr>
                            </m:ctrlPr>
                          </m:fPr>
                          <m:num>
                            <m:r>
                              <a:rPr lang="en-US" sz="5400" b="0" i="1" smtClean="0">
                                <a:latin typeface="Cambria Math"/>
                              </a:rPr>
                              <m:t>𝑀𝑚</m:t>
                            </m:r>
                          </m:num>
                          <m:den>
                            <m:r>
                              <a:rPr lang="en-US" sz="5400" b="0" i="1" smtClean="0">
                                <a:latin typeface="Cambria Math"/>
                              </a:rPr>
                              <m:t>𝑑</m:t>
                            </m:r>
                            <m:r>
                              <a:rPr lang="en-US" sz="5400" b="0" i="1" baseline="30000" smtClean="0">
                                <a:latin typeface="Cambria Math"/>
                              </a:rPr>
                              <m:t>2</m:t>
                            </m:r>
                          </m:den>
                        </m:f>
                      </m:e>
                    </m:box>
                  </m:oMath>
                </a14:m>
                <a:endParaRPr lang="bn-BD" dirty="0" smtClean="0"/>
              </a:p>
              <a:p>
                <a:r>
                  <a:rPr lang="bn-BD" dirty="0" smtClean="0"/>
                  <a:t>বলের পরিমাপ থেকে ,অভিকর্ষ বল </a:t>
                </a:r>
                <a:r>
                  <a:rPr lang="en-US" sz="4400" dirty="0" smtClean="0"/>
                  <a:t>F=mg</a:t>
                </a:r>
              </a:p>
              <a:p>
                <a:r>
                  <a:rPr lang="bn-BD" sz="2800" dirty="0" smtClean="0"/>
                  <a:t>শর্তানুসারে</a:t>
                </a:r>
                <a:r>
                  <a:rPr lang="bn-BD" sz="4400" dirty="0" smtClean="0"/>
                  <a:t> </a:t>
                </a:r>
              </a:p>
              <a:p>
                <a:r>
                  <a:rPr lang="bn-BD" sz="4400" dirty="0"/>
                  <a:t> </a:t>
                </a:r>
                <a:r>
                  <a:rPr lang="bn-BD" sz="4400" dirty="0" smtClean="0"/>
                  <a:t>     </a:t>
                </a:r>
                <a:r>
                  <a:rPr lang="en-US" sz="4400" dirty="0" smtClean="0"/>
                  <a:t>mg=</a:t>
                </a:r>
                <a:r>
                  <a:rPr lang="en-US" sz="3600" dirty="0"/>
                  <a:t> </a:t>
                </a:r>
                <a:r>
                  <a:rPr lang="en-US" sz="3600" dirty="0" smtClean="0"/>
                  <a:t>G</a:t>
                </a:r>
                <a14:m>
                  <m:oMath xmlns:m="http://schemas.openxmlformats.org/officeDocument/2006/math">
                    <m:box>
                      <m:boxPr>
                        <m:ctrlPr>
                          <a:rPr lang="en-US" sz="4400" i="1">
                            <a:latin typeface="Cambria Math"/>
                          </a:rPr>
                        </m:ctrlPr>
                      </m:boxPr>
                      <m:e>
                        <m:argPr>
                          <m:argSz m:val="-1"/>
                        </m:argPr>
                        <m:f>
                          <m:fPr>
                            <m:ctrlPr>
                              <a:rPr lang="en-US" sz="4400" i="1">
                                <a:latin typeface="Cambria Math"/>
                              </a:rPr>
                            </m:ctrlPr>
                          </m:fPr>
                          <m:num>
                            <m:r>
                              <a:rPr lang="en-US" sz="4400" i="1">
                                <a:latin typeface="Cambria Math"/>
                              </a:rPr>
                              <m:t>𝑀𝑚</m:t>
                            </m:r>
                          </m:num>
                          <m:den>
                            <m:r>
                              <a:rPr lang="en-US" sz="4400" i="1">
                                <a:latin typeface="Cambria Math"/>
                              </a:rPr>
                              <m:t>𝑑</m:t>
                            </m:r>
                            <m:r>
                              <a:rPr lang="en-US" sz="4400" i="1" baseline="30000">
                                <a:latin typeface="Cambria Math"/>
                              </a:rPr>
                              <m:t>2</m:t>
                            </m:r>
                          </m:den>
                        </m:f>
                      </m:e>
                    </m:box>
                  </m:oMath>
                </a14:m>
                <a:endParaRPr lang="en-US" sz="4400" dirty="0" smtClean="0"/>
              </a:p>
              <a:p>
                <a:r>
                  <a:rPr lang="en-US" sz="4400" dirty="0"/>
                  <a:t> </a:t>
                </a:r>
                <a:r>
                  <a:rPr lang="en-US" sz="4400" dirty="0" smtClean="0"/>
                  <a:t>         g=</a:t>
                </a:r>
                <a:r>
                  <a:rPr lang="en-US" sz="3600" dirty="0"/>
                  <a:t> </a:t>
                </a:r>
                <a14:m>
                  <m:oMath xmlns:m="http://schemas.openxmlformats.org/officeDocument/2006/math">
                    <m:box>
                      <m:boxPr>
                        <m:ctrlPr>
                          <a:rPr lang="en-US" sz="4400" i="1">
                            <a:latin typeface="Cambria Math"/>
                          </a:rPr>
                        </m:ctrlPr>
                      </m:boxPr>
                      <m:e>
                        <m:argPr>
                          <m:argSz m:val="-1"/>
                        </m:argPr>
                        <m:f>
                          <m:fPr>
                            <m:ctrlPr>
                              <a:rPr lang="en-US" sz="4400" i="1">
                                <a:latin typeface="Cambria Math"/>
                              </a:rPr>
                            </m:ctrlPr>
                          </m:fPr>
                          <m:num>
                            <m:r>
                              <a:rPr lang="en-US" sz="4400" b="0" i="1" smtClean="0">
                                <a:latin typeface="Cambria Math"/>
                              </a:rPr>
                              <m:t>𝐺</m:t>
                            </m:r>
                            <m:r>
                              <a:rPr lang="en-US" sz="4400" i="1">
                                <a:latin typeface="Cambria Math"/>
                              </a:rPr>
                              <m:t>𝑀</m:t>
                            </m:r>
                          </m:num>
                          <m:den>
                            <m:r>
                              <a:rPr lang="en-US" sz="4400" i="1">
                                <a:latin typeface="Cambria Math"/>
                              </a:rPr>
                              <m:t>𝑑</m:t>
                            </m:r>
                            <m:r>
                              <a:rPr lang="en-US" sz="4400" i="1" baseline="30000">
                                <a:latin typeface="Cambria Math"/>
                              </a:rPr>
                              <m:t>2</m:t>
                            </m:r>
                          </m:den>
                        </m:f>
                      </m:e>
                    </m:box>
                  </m:oMath>
                </a14:m>
                <a:endParaRPr lang="en-US" sz="4400" dirty="0"/>
              </a:p>
            </p:txBody>
          </p:sp>
        </mc:Choice>
        <mc:Fallback>
          <p:sp>
            <p:nvSpPr>
              <p:cNvPr id="2" name="TextBox 1"/>
              <p:cNvSpPr txBox="1">
                <a:spLocks noRot="1" noChangeAspect="1" noMove="1" noResize="1" noEditPoints="1" noAdjustHandles="1" noChangeArrowheads="1" noChangeShapeType="1" noTextEdit="1"/>
              </p:cNvSpPr>
              <p:nvPr/>
            </p:nvSpPr>
            <p:spPr>
              <a:xfrm>
                <a:off x="152400" y="762000"/>
                <a:ext cx="9144000" cy="3903633"/>
              </a:xfrm>
              <a:prstGeom prst="rect">
                <a:avLst/>
              </a:prstGeom>
              <a:blipFill rotWithShape="1">
                <a:blip r:embed="rId2"/>
                <a:stretch>
                  <a:fillRect l="-2667" t="-2344" b="-5000"/>
                </a:stretch>
              </a:blipFill>
            </p:spPr>
            <p:txBody>
              <a:bodyPr/>
              <a:lstStyle/>
              <a:p>
                <a:r>
                  <a:rPr lang="en-US">
                    <a:noFill/>
                  </a:rPr>
                  <a:t> </a:t>
                </a:r>
              </a:p>
            </p:txBody>
          </p:sp>
        </mc:Fallback>
      </mc:AlternateContent>
      <p:sp>
        <p:nvSpPr>
          <p:cNvPr id="3" name="TextBox 2"/>
          <p:cNvSpPr txBox="1"/>
          <p:nvPr/>
        </p:nvSpPr>
        <p:spPr>
          <a:xfrm>
            <a:off x="5410200" y="1143000"/>
            <a:ext cx="3733800" cy="3046988"/>
          </a:xfrm>
          <a:prstGeom prst="rect">
            <a:avLst/>
          </a:prstGeom>
          <a:noFill/>
        </p:spPr>
        <p:txBody>
          <a:bodyPr wrap="square" rtlCol="0">
            <a:spAutoFit/>
          </a:bodyPr>
          <a:lstStyle/>
          <a:p>
            <a:r>
              <a:rPr lang="en-US" sz="3200" dirty="0" smtClean="0"/>
              <a:t>F=</a:t>
            </a:r>
            <a:r>
              <a:rPr lang="bn-BD" sz="3200" dirty="0" smtClean="0"/>
              <a:t>আকর্ষণ বল </a:t>
            </a:r>
            <a:endParaRPr lang="en-US" sz="3200" dirty="0" smtClean="0"/>
          </a:p>
          <a:p>
            <a:r>
              <a:rPr lang="en-US" sz="3200" dirty="0" smtClean="0"/>
              <a:t>G=</a:t>
            </a:r>
            <a:r>
              <a:rPr lang="bn-BD" sz="3200" dirty="0" smtClean="0"/>
              <a:t>মহাকর্ষীয় ধ্রুবক </a:t>
            </a:r>
            <a:endParaRPr lang="en-US" sz="3200" dirty="0" smtClean="0"/>
          </a:p>
          <a:p>
            <a:r>
              <a:rPr lang="en-US" sz="3200" dirty="0" smtClean="0"/>
              <a:t>M=</a:t>
            </a:r>
            <a:r>
              <a:rPr lang="bn-BD" sz="3200" dirty="0" smtClean="0"/>
              <a:t>পৃথিবীর ভর </a:t>
            </a:r>
            <a:endParaRPr lang="en-US" sz="3200" dirty="0" smtClean="0"/>
          </a:p>
          <a:p>
            <a:r>
              <a:rPr lang="en-US" sz="3200" dirty="0" smtClean="0"/>
              <a:t>m=</a:t>
            </a:r>
            <a:r>
              <a:rPr lang="bn-BD" sz="3200" dirty="0" smtClean="0"/>
              <a:t>বস্তুর ভর </a:t>
            </a:r>
            <a:endParaRPr lang="en-US" sz="3200" dirty="0" smtClean="0"/>
          </a:p>
          <a:p>
            <a:r>
              <a:rPr lang="en-US" sz="3200" dirty="0" smtClean="0"/>
              <a:t>d=</a:t>
            </a:r>
            <a:r>
              <a:rPr lang="bn-BD" sz="3200" dirty="0" smtClean="0"/>
              <a:t>দুরত্ব </a:t>
            </a:r>
            <a:endParaRPr lang="en-US" sz="3200" dirty="0" smtClean="0"/>
          </a:p>
          <a:p>
            <a:r>
              <a:rPr lang="en-US" sz="3200" dirty="0" smtClean="0"/>
              <a:t>g=</a:t>
            </a:r>
            <a:r>
              <a:rPr lang="bn-BD" sz="3200" dirty="0" smtClean="0"/>
              <a:t>অভিকর্ষজ ত্বরণ </a:t>
            </a:r>
            <a:endParaRPr lang="en-US" sz="3200" dirty="0"/>
          </a:p>
        </p:txBody>
      </p:sp>
    </p:spTree>
    <p:extLst>
      <p:ext uri="{BB962C8B-B14F-4D97-AF65-F5344CB8AC3E}">
        <p14:creationId xmlns:p14="http://schemas.microsoft.com/office/powerpoint/2010/main" val="4084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35" presetID="2" presetClass="entr" presetSubtype="1"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circle(in)">
                                      <p:cBhvr>
                                        <p:cTn id="43" dur="2000"/>
                                        <p:tgtEl>
                                          <p:spTgt spid="2">
                                            <p:txEl>
                                              <p:pRg st="2" end="2"/>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2">
                                            <p:txEl>
                                              <p:pRg st="3" end="3"/>
                                            </p:txEl>
                                          </p:spTgt>
                                        </p:tgtEl>
                                        <p:attrNameLst>
                                          <p:attrName>style.visibility</p:attrName>
                                        </p:attrNameLst>
                                      </p:cBhvr>
                                      <p:to>
                                        <p:strVal val="visible"/>
                                      </p:to>
                                    </p:set>
                                    <p:animEffect transition="in" filter="circle(in)">
                                      <p:cBhvr>
                                        <p:cTn id="46" dur="2000"/>
                                        <p:tgtEl>
                                          <p:spTgt spid="2">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Effect transition="in" filter="wipe(left)">
                                      <p:cBhvr>
                                        <p:cTn id="5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bn-BD" sz="6600" dirty="0" smtClean="0"/>
              <a:t>দলীয় কাজ</a:t>
            </a:r>
            <a:endParaRPr lang="en-US" sz="6600" dirty="0"/>
          </a:p>
        </p:txBody>
      </p:sp>
      <p:sp>
        <p:nvSpPr>
          <p:cNvPr id="3" name="TextBox 2"/>
          <p:cNvSpPr txBox="1"/>
          <p:nvPr/>
        </p:nvSpPr>
        <p:spPr>
          <a:xfrm>
            <a:off x="1016726" y="2111829"/>
            <a:ext cx="7467600" cy="1754326"/>
          </a:xfrm>
          <a:prstGeom prst="rect">
            <a:avLst/>
          </a:prstGeom>
          <a:noFill/>
        </p:spPr>
        <p:txBody>
          <a:bodyPr wrap="square" rtlCol="0">
            <a:spAutoFit/>
          </a:bodyPr>
          <a:lstStyle/>
          <a:p>
            <a:r>
              <a:rPr lang="bn-BD" sz="3600" dirty="0" smtClean="0"/>
              <a:t>অভিকর্ষজ ত্বরণ </a:t>
            </a:r>
            <a:r>
              <a:rPr lang="en-US" sz="7200" dirty="0" smtClean="0"/>
              <a:t>g </a:t>
            </a:r>
            <a:r>
              <a:rPr lang="bn-BD" sz="3600" dirty="0" smtClean="0"/>
              <a:t>এর মান বস্তু নিরপেক্ষ হলেও স্থান নিরপেক্ষ নয় ।</a:t>
            </a:r>
            <a:endParaRPr lang="en-US" sz="3600" dirty="0"/>
          </a:p>
        </p:txBody>
      </p:sp>
    </p:spTree>
    <p:extLst>
      <p:ext uri="{BB962C8B-B14F-4D97-AF65-F5344CB8AC3E}">
        <p14:creationId xmlns:p14="http://schemas.microsoft.com/office/powerpoint/2010/main" val="250373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bn-BD" dirty="0" smtClean="0"/>
              <a:t>বাড়ির কাজ</a:t>
            </a:r>
            <a:endParaRPr lang="en-US" dirty="0"/>
          </a:p>
        </p:txBody>
      </p:sp>
      <p:sp>
        <p:nvSpPr>
          <p:cNvPr id="3" name="TextBox 2"/>
          <p:cNvSpPr txBox="1"/>
          <p:nvPr/>
        </p:nvSpPr>
        <p:spPr>
          <a:xfrm>
            <a:off x="609600" y="2133600"/>
            <a:ext cx="7924800" cy="1323439"/>
          </a:xfrm>
          <a:prstGeom prst="rect">
            <a:avLst/>
          </a:prstGeom>
          <a:noFill/>
        </p:spPr>
        <p:txBody>
          <a:bodyPr wrap="square" rtlCol="0">
            <a:spAutoFit/>
          </a:bodyPr>
          <a:lstStyle/>
          <a:p>
            <a:r>
              <a:rPr lang="bn-BD" sz="4000" dirty="0" smtClean="0"/>
              <a:t>পৃথিবীর বিভিন্ন স্থানে অভিকর্ষজ ত্বরণ ও বস্তুর ওজন ভিন্ন হয় কেন ? </a:t>
            </a:r>
            <a:endParaRPr lang="en-US" sz="4000" dirty="0"/>
          </a:p>
        </p:txBody>
      </p:sp>
    </p:spTree>
    <p:extLst>
      <p:ext uri="{BB962C8B-B14F-4D97-AF65-F5344CB8AC3E}">
        <p14:creationId xmlns:p14="http://schemas.microsoft.com/office/powerpoint/2010/main" val="205141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0"/>
            <a:ext cx="6934200" cy="264687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BD" sz="16600" dirty="0" smtClean="0"/>
              <a:t>ধন্যবাদ </a:t>
            </a:r>
            <a:endParaRPr lang="en-US" sz="16600" dirty="0"/>
          </a:p>
        </p:txBody>
      </p:sp>
    </p:spTree>
    <p:extLst>
      <p:ext uri="{BB962C8B-B14F-4D97-AF65-F5344CB8AC3E}">
        <p14:creationId xmlns:p14="http://schemas.microsoft.com/office/powerpoint/2010/main" val="292460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4343400" cy="4216539"/>
          </a:xfrm>
          <a:prstGeom prst="rect">
            <a:avLst/>
          </a:prstGeom>
          <a:noFill/>
        </p:spPr>
        <p:txBody>
          <a:bodyPr wrap="square" rtlCol="0">
            <a:spAutoFit/>
          </a:bodyPr>
          <a:lstStyle/>
          <a:p>
            <a:r>
              <a:rPr lang="bn-BD" sz="3200" dirty="0" smtClean="0">
                <a:solidFill>
                  <a:srgbClr val="FF0000"/>
                </a:solidFill>
              </a:rPr>
              <a:t>শিক্ষক পরিচিতি </a:t>
            </a:r>
          </a:p>
          <a:p>
            <a:r>
              <a:rPr lang="bn-BD" sz="3600" dirty="0" smtClean="0"/>
              <a:t>সাইফুল হক </a:t>
            </a:r>
          </a:p>
          <a:p>
            <a:r>
              <a:rPr lang="bn-BD" sz="3600" dirty="0" smtClean="0"/>
              <a:t>সহকারি শিক্ষক </a:t>
            </a:r>
          </a:p>
          <a:p>
            <a:r>
              <a:rPr lang="bn-BD" sz="3600" dirty="0" smtClean="0"/>
              <a:t>সোনারগাঁও উচ্চ বিদ্যালয় </a:t>
            </a:r>
          </a:p>
          <a:p>
            <a:r>
              <a:rPr lang="bn-BD" sz="3600" dirty="0" smtClean="0"/>
              <a:t>রাঙ্গুনিয়া,চট্টগ্রাম </a:t>
            </a:r>
          </a:p>
          <a:p>
            <a:r>
              <a:rPr lang="bn-BD" sz="2800" dirty="0" smtClean="0"/>
              <a:t>মোবাইলঃ ০১৮৪০৫২৩২৫২ </a:t>
            </a:r>
          </a:p>
          <a:p>
            <a:r>
              <a:rPr lang="en-US" sz="2400" dirty="0" smtClean="0"/>
              <a:t>E-mail:Shaqueac252@gmail.com</a:t>
            </a:r>
            <a:endParaRPr lang="en-US" sz="2400" dirty="0"/>
          </a:p>
        </p:txBody>
      </p:sp>
      <p:sp>
        <p:nvSpPr>
          <p:cNvPr id="3" name="TextBox 2"/>
          <p:cNvSpPr txBox="1"/>
          <p:nvPr/>
        </p:nvSpPr>
        <p:spPr>
          <a:xfrm>
            <a:off x="4724400" y="762000"/>
            <a:ext cx="4419600" cy="5262979"/>
          </a:xfrm>
          <a:prstGeom prst="rect">
            <a:avLst/>
          </a:prstGeom>
          <a:noFill/>
        </p:spPr>
        <p:txBody>
          <a:bodyPr wrap="square" rtlCol="0">
            <a:spAutoFit/>
          </a:bodyPr>
          <a:lstStyle/>
          <a:p>
            <a:r>
              <a:rPr lang="en-US" sz="2800" dirty="0" smtClean="0"/>
              <a:t>           </a:t>
            </a:r>
            <a:r>
              <a:rPr lang="bn-BD" sz="2800" dirty="0" smtClean="0">
                <a:solidFill>
                  <a:srgbClr val="FF0000"/>
                </a:solidFill>
              </a:rPr>
              <a:t>বিষয় পরিচিতি </a:t>
            </a:r>
          </a:p>
          <a:p>
            <a:endParaRPr lang="bn-BD" sz="2800" dirty="0"/>
          </a:p>
          <a:p>
            <a:endParaRPr lang="bn-BD" sz="2800" dirty="0" smtClean="0"/>
          </a:p>
          <a:p>
            <a:endParaRPr lang="bn-BD" sz="2800" dirty="0"/>
          </a:p>
          <a:p>
            <a:endParaRPr lang="bn-BD" sz="2800" dirty="0" smtClean="0"/>
          </a:p>
          <a:p>
            <a:endParaRPr lang="bn-BD" sz="2800" dirty="0"/>
          </a:p>
          <a:p>
            <a:endParaRPr lang="bn-BD" sz="2800" dirty="0" smtClean="0"/>
          </a:p>
          <a:p>
            <a:endParaRPr lang="bn-BD" sz="2800" dirty="0"/>
          </a:p>
          <a:p>
            <a:endParaRPr lang="en-US" sz="2800" dirty="0" smtClean="0"/>
          </a:p>
          <a:p>
            <a:r>
              <a:rPr lang="en-US" sz="2800" dirty="0" smtClean="0"/>
              <a:t>            </a:t>
            </a:r>
            <a:r>
              <a:rPr lang="bn-BD" sz="2800" dirty="0" smtClean="0"/>
              <a:t>বিষয়ঃ বিজ্ঞান</a:t>
            </a:r>
          </a:p>
          <a:p>
            <a:r>
              <a:rPr lang="en-US" sz="2800" dirty="0" smtClean="0"/>
              <a:t>           </a:t>
            </a:r>
            <a:r>
              <a:rPr lang="bn-BD" sz="2800" dirty="0" smtClean="0"/>
              <a:t>শ্রেণিঃ ৮ম </a:t>
            </a:r>
          </a:p>
          <a:p>
            <a:endParaRPr lang="en-US" sz="28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6908" t="8684" r="26118" b="10590"/>
          <a:stretch/>
        </p:blipFill>
        <p:spPr>
          <a:xfrm>
            <a:off x="5747083" y="1448484"/>
            <a:ext cx="2482517" cy="3199716"/>
          </a:xfrm>
          <a:prstGeom prst="rect">
            <a:avLst/>
          </a:prstGeom>
        </p:spPr>
      </p:pic>
    </p:spTree>
    <p:extLst>
      <p:ext uri="{BB962C8B-B14F-4D97-AF65-F5344CB8AC3E}">
        <p14:creationId xmlns:p14="http://schemas.microsoft.com/office/powerpoint/2010/main" val="16038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ircle(in)">
                                      <p:cBhvr>
                                        <p:cTn id="30" dur="2000"/>
                                        <p:tgtEl>
                                          <p:spTgt spid="4"/>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n-BD" sz="3600" dirty="0" smtClean="0"/>
              <a:t>পূর্বজ্ঞান যাচাই</a:t>
            </a:r>
            <a:endParaRPr lang="en-US" sz="3600" dirty="0"/>
          </a:p>
        </p:txBody>
      </p:sp>
      <p:sp>
        <p:nvSpPr>
          <p:cNvPr id="4" name="Text Placeholder 3"/>
          <p:cNvSpPr>
            <a:spLocks noGrp="1"/>
          </p:cNvSpPr>
          <p:nvPr>
            <p:ph type="body" sz="half" idx="2"/>
          </p:nvPr>
        </p:nvSpPr>
        <p:spPr>
          <a:xfrm>
            <a:off x="457200" y="1435100"/>
            <a:ext cx="3352800" cy="4691063"/>
          </a:xfrm>
        </p:spPr>
        <p:txBody>
          <a:bodyPr>
            <a:normAutofit/>
          </a:bodyPr>
          <a:lstStyle/>
          <a:p>
            <a:r>
              <a:rPr lang="bn-BD" sz="2800" dirty="0" smtClean="0"/>
              <a:t>১।পাশের চিত্রে আমরা কি দেখতে পাচ্ছি? </a:t>
            </a:r>
          </a:p>
          <a:p>
            <a:r>
              <a:rPr lang="bn-BD" sz="2800" dirty="0" smtClean="0"/>
              <a:t>২। আপেলটি মাটিতে পড়ে যাচ্ছে কেন? </a:t>
            </a:r>
          </a:p>
          <a:p>
            <a:r>
              <a:rPr lang="bn-BD" sz="2800" dirty="0" smtClean="0"/>
              <a:t>৩।আকর্ষণ বল কাকে বলে?</a:t>
            </a:r>
          </a:p>
          <a:p>
            <a:endParaRPr lang="en-US" sz="2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0"/>
            <a:ext cx="5568950" cy="6857999"/>
          </a:xfrm>
        </p:spPr>
      </p:pic>
    </p:spTree>
    <p:extLst>
      <p:ext uri="{BB962C8B-B14F-4D97-AF65-F5344CB8AC3E}">
        <p14:creationId xmlns:p14="http://schemas.microsoft.com/office/powerpoint/2010/main" val="300416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bn-BD" sz="6600" dirty="0" smtClean="0"/>
              <a:t>পাঠ পরিচিতি</a:t>
            </a:r>
            <a:endParaRPr lang="en-US" sz="6600" dirty="0"/>
          </a:p>
        </p:txBody>
      </p:sp>
      <p:sp>
        <p:nvSpPr>
          <p:cNvPr id="3" name="TextBox 2"/>
          <p:cNvSpPr txBox="1"/>
          <p:nvPr/>
        </p:nvSpPr>
        <p:spPr>
          <a:xfrm>
            <a:off x="762000" y="1981200"/>
            <a:ext cx="6477000" cy="3785652"/>
          </a:xfrm>
          <a:prstGeom prst="rect">
            <a:avLst/>
          </a:prstGeom>
          <a:noFill/>
        </p:spPr>
        <p:txBody>
          <a:bodyPr wrap="square" rtlCol="0">
            <a:spAutoFit/>
          </a:bodyPr>
          <a:lstStyle/>
          <a:p>
            <a:r>
              <a:rPr lang="bn-BD" sz="4800" dirty="0" smtClean="0"/>
              <a:t>বিষয়ঃ বিজ্ঞান </a:t>
            </a:r>
          </a:p>
          <a:p>
            <a:r>
              <a:rPr lang="bn-BD" sz="4800" dirty="0" smtClean="0"/>
              <a:t>শ্রেণিঃ ৮ম</a:t>
            </a:r>
          </a:p>
          <a:p>
            <a:r>
              <a:rPr lang="bn-BD" sz="4800" dirty="0" smtClean="0"/>
              <a:t>অধ্যায়ঃ </a:t>
            </a:r>
            <a:r>
              <a:rPr lang="bn-BD" sz="4800" dirty="0"/>
              <a:t>৭</a:t>
            </a:r>
            <a:endParaRPr lang="bn-BD" sz="4800" dirty="0" smtClean="0"/>
          </a:p>
          <a:p>
            <a:r>
              <a:rPr lang="bn-BD" sz="4800" dirty="0" smtClean="0"/>
              <a:t>শিরোনামঃ পৃথিবী ও মহাকর্ষ</a:t>
            </a:r>
            <a:endParaRPr lang="en-US" sz="4800" dirty="0"/>
          </a:p>
        </p:txBody>
      </p:sp>
    </p:spTree>
    <p:extLst>
      <p:ext uri="{BB962C8B-B14F-4D97-AF65-F5344CB8AC3E}">
        <p14:creationId xmlns:p14="http://schemas.microsoft.com/office/powerpoint/2010/main" val="215111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Autofit/>
          </a:bodyPr>
          <a:lstStyle/>
          <a:p>
            <a:r>
              <a:rPr lang="bn-BD" sz="7200" dirty="0" smtClean="0"/>
              <a:t>শিখনফল </a:t>
            </a:r>
            <a:endParaRPr lang="en-US" sz="7200" dirty="0"/>
          </a:p>
        </p:txBody>
      </p:sp>
      <p:sp>
        <p:nvSpPr>
          <p:cNvPr id="3" name="TextBox 2"/>
          <p:cNvSpPr txBox="1"/>
          <p:nvPr/>
        </p:nvSpPr>
        <p:spPr>
          <a:xfrm>
            <a:off x="533400" y="1981200"/>
            <a:ext cx="8305800" cy="3170099"/>
          </a:xfrm>
          <a:prstGeom prst="rect">
            <a:avLst/>
          </a:prstGeom>
          <a:noFill/>
        </p:spPr>
        <p:txBody>
          <a:bodyPr wrap="square" rtlCol="0">
            <a:spAutoFit/>
          </a:bodyPr>
          <a:lstStyle/>
          <a:p>
            <a:pPr marL="400050" indent="-400050">
              <a:buFont typeface="+mj-lt"/>
              <a:buAutoNum type="romanUcPeriod"/>
            </a:pPr>
            <a:r>
              <a:rPr lang="bn-BD" sz="4000" dirty="0" smtClean="0"/>
              <a:t>মহাকর্ষ ব্যাখ্যা করতে পারবে ।</a:t>
            </a:r>
          </a:p>
          <a:p>
            <a:pPr marL="400050" indent="-400050">
              <a:buFont typeface="+mj-lt"/>
              <a:buAutoNum type="romanUcPeriod"/>
            </a:pPr>
            <a:r>
              <a:rPr lang="bn-BD" sz="4000" dirty="0" smtClean="0"/>
              <a:t>মহাকর্ষ ও অভিকর্ষের পার্থক্য ব্যাখ্যা করতে পারবে।</a:t>
            </a:r>
          </a:p>
          <a:p>
            <a:pPr marL="400050" indent="-400050">
              <a:buFont typeface="+mj-lt"/>
              <a:buAutoNum type="romanUcPeriod"/>
            </a:pPr>
            <a:r>
              <a:rPr lang="bn-BD" sz="4000" dirty="0" smtClean="0"/>
              <a:t>অভিকর্ষজ ত্বরণ ব্যাখ্যা করতে পারবে।</a:t>
            </a:r>
          </a:p>
        </p:txBody>
      </p:sp>
    </p:spTree>
    <p:extLst>
      <p:ext uri="{BB962C8B-B14F-4D97-AF65-F5344CB8AC3E}">
        <p14:creationId xmlns:p14="http://schemas.microsoft.com/office/powerpoint/2010/main" val="104059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
            <a:ext cx="8229600" cy="1143000"/>
          </a:xfrm>
        </p:spPr>
        <p:style>
          <a:lnRef idx="0">
            <a:schemeClr val="accent5"/>
          </a:lnRef>
          <a:fillRef idx="3">
            <a:schemeClr val="accent5"/>
          </a:fillRef>
          <a:effectRef idx="3">
            <a:schemeClr val="accent5"/>
          </a:effectRef>
          <a:fontRef idx="minor">
            <a:schemeClr val="lt1"/>
          </a:fontRef>
        </p:style>
        <p:txBody>
          <a:bodyPr/>
          <a:lstStyle/>
          <a:p>
            <a:r>
              <a:rPr lang="bn-BD" dirty="0"/>
              <a:t>মহাকর্ষ</a:t>
            </a:r>
            <a:endParaRPr lang="en-US" dirty="0"/>
          </a:p>
        </p:txBody>
      </p:sp>
      <p:sp>
        <p:nvSpPr>
          <p:cNvPr id="2" name="TextBox 1"/>
          <p:cNvSpPr txBox="1"/>
          <p:nvPr/>
        </p:nvSpPr>
        <p:spPr>
          <a:xfrm>
            <a:off x="457200" y="1447800"/>
            <a:ext cx="8382000" cy="3416320"/>
          </a:xfrm>
          <a:prstGeom prst="rect">
            <a:avLst/>
          </a:prstGeom>
          <a:noFill/>
        </p:spPr>
        <p:txBody>
          <a:bodyPr wrap="square" rtlCol="0">
            <a:spAutoFit/>
          </a:bodyPr>
          <a:lstStyle/>
          <a:p>
            <a:r>
              <a:rPr lang="bn-BD" sz="3600" dirty="0" smtClean="0"/>
              <a:t>এই বিশ্বের যে কোন দুটি বস্তুর মধ্যে যে আকর্ষণ তাকে মহাকর্ষ বলে ।এই আকর্ষণ বলের মান বস্তুদ্বয়ের ভরের উপর এবং মধ্যকার দুরুত্বের উপর নির্ভর করে।ভর বেশি হলে আকর্ষণ বল বেশি হয় ।আর দুরুত্ব বেশি হলে আকর্ষণ বল কম হয় ।  </a:t>
            </a:r>
            <a:endParaRPr lang="en-US" sz="3600" dirty="0"/>
          </a:p>
        </p:txBody>
      </p:sp>
    </p:spTree>
    <p:extLst>
      <p:ext uri="{BB962C8B-B14F-4D97-AF65-F5344CB8AC3E}">
        <p14:creationId xmlns:p14="http://schemas.microsoft.com/office/powerpoint/2010/main" val="215055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bn-BD" dirty="0"/>
              <a:t>মহাকর্ষ ও অভিকর্ষের পার্থক্য</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14670881"/>
              </p:ext>
            </p:extLst>
          </p:nvPr>
        </p:nvGraphicFramePr>
        <p:xfrm>
          <a:off x="533400" y="1778001"/>
          <a:ext cx="8001000" cy="4165599"/>
        </p:xfrm>
        <a:graphic>
          <a:graphicData uri="http://schemas.openxmlformats.org/drawingml/2006/table">
            <a:tbl>
              <a:tblPr firstRow="1" bandRow="1">
                <a:tableStyleId>{5C22544A-7EE6-4342-B048-85BDC9FD1C3A}</a:tableStyleId>
              </a:tblPr>
              <a:tblGrid>
                <a:gridCol w="4000500"/>
                <a:gridCol w="4000500"/>
              </a:tblGrid>
              <a:tr h="1388533">
                <a:tc>
                  <a:txBody>
                    <a:bodyPr/>
                    <a:lstStyle/>
                    <a:p>
                      <a:pPr algn="ctr"/>
                      <a:r>
                        <a:rPr lang="bn-BD" sz="4000" dirty="0" smtClean="0"/>
                        <a:t>মহাকর্ষ</a:t>
                      </a:r>
                      <a:endParaRPr lang="en-US" dirty="0"/>
                    </a:p>
                  </a:txBody>
                  <a:tcPr/>
                </a:tc>
                <a:tc>
                  <a:txBody>
                    <a:bodyPr/>
                    <a:lstStyle/>
                    <a:p>
                      <a:pPr algn="ctr"/>
                      <a:r>
                        <a:rPr lang="bn-BD" sz="3600" dirty="0" smtClean="0"/>
                        <a:t>অভিকর্ষ</a:t>
                      </a:r>
                      <a:endParaRPr lang="en-US" dirty="0"/>
                    </a:p>
                  </a:txBody>
                  <a:tcPr/>
                </a:tc>
              </a:tr>
              <a:tr h="1388533">
                <a:tc>
                  <a:txBody>
                    <a:bodyPr/>
                    <a:lstStyle/>
                    <a:p>
                      <a:r>
                        <a:rPr lang="bn-BD" dirty="0" smtClean="0"/>
                        <a:t>মহা বিশ্বের</a:t>
                      </a:r>
                      <a:r>
                        <a:rPr lang="bn-BD" baseline="0" dirty="0" smtClean="0"/>
                        <a:t> যে কোন দুটি বস্তুর মধ্যে আকর্ষণ । </a:t>
                      </a:r>
                      <a:endParaRPr lang="en-US" dirty="0"/>
                    </a:p>
                  </a:txBody>
                  <a:tcPr/>
                </a:tc>
                <a:tc>
                  <a:txBody>
                    <a:bodyPr/>
                    <a:lstStyle/>
                    <a:p>
                      <a:r>
                        <a:rPr lang="bn-BD" dirty="0" smtClean="0"/>
                        <a:t>পৃথিবী</a:t>
                      </a:r>
                      <a:r>
                        <a:rPr lang="bn-BD" baseline="0" dirty="0" smtClean="0"/>
                        <a:t> ও অন্য যে কোন বস্তুর মধ্যে আকর্ষণ </a:t>
                      </a:r>
                      <a:endParaRPr lang="en-US" dirty="0"/>
                    </a:p>
                  </a:txBody>
                  <a:tcPr/>
                </a:tc>
              </a:tr>
              <a:tr h="1388533">
                <a:tc>
                  <a:txBody>
                    <a:bodyPr/>
                    <a:lstStyle/>
                    <a:p>
                      <a:r>
                        <a:rPr lang="bn-BD" dirty="0" smtClean="0"/>
                        <a:t>সব মহাকর্ষ</a:t>
                      </a:r>
                      <a:r>
                        <a:rPr lang="bn-BD" baseline="0" dirty="0" smtClean="0"/>
                        <a:t> বল অভিকর্ষ নয় ।</a:t>
                      </a:r>
                      <a:endParaRPr lang="en-US" dirty="0"/>
                    </a:p>
                  </a:txBody>
                  <a:tcPr/>
                </a:tc>
                <a:tc>
                  <a:txBody>
                    <a:bodyPr/>
                    <a:lstStyle/>
                    <a:p>
                      <a:r>
                        <a:rPr lang="bn-BD" dirty="0" smtClean="0"/>
                        <a:t>অভিকর্ষজ</a:t>
                      </a:r>
                      <a:r>
                        <a:rPr lang="bn-BD" baseline="0" dirty="0" smtClean="0"/>
                        <a:t> বল এক ধরনের মহাকর্ষ ।</a:t>
                      </a:r>
                      <a:endParaRPr lang="en-US" dirty="0"/>
                    </a:p>
                  </a:txBody>
                  <a:tcPr/>
                </a:tc>
              </a:tr>
            </a:tbl>
          </a:graphicData>
        </a:graphic>
      </p:graphicFrame>
    </p:spTree>
    <p:extLst>
      <p:ext uri="{BB962C8B-B14F-4D97-AF65-F5344CB8AC3E}">
        <p14:creationId xmlns:p14="http://schemas.microsoft.com/office/powerpoint/2010/main" val="222698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bn-BD" sz="6600" dirty="0" smtClean="0"/>
              <a:t>একক কাজ</a:t>
            </a:r>
            <a:endParaRPr lang="en-US" sz="6600" dirty="0"/>
          </a:p>
        </p:txBody>
      </p:sp>
      <p:sp>
        <p:nvSpPr>
          <p:cNvPr id="3" name="TextBox 2"/>
          <p:cNvSpPr txBox="1"/>
          <p:nvPr/>
        </p:nvSpPr>
        <p:spPr>
          <a:xfrm>
            <a:off x="762000" y="1600200"/>
            <a:ext cx="7772400" cy="1323439"/>
          </a:xfrm>
          <a:prstGeom prst="rect">
            <a:avLst/>
          </a:prstGeom>
          <a:noFill/>
        </p:spPr>
        <p:txBody>
          <a:bodyPr wrap="square" rtlCol="0">
            <a:spAutoFit/>
          </a:bodyPr>
          <a:lstStyle/>
          <a:p>
            <a:r>
              <a:rPr lang="bn-BD" sz="4000" dirty="0" smtClean="0"/>
              <a:t>যে কোন ৫টি মহাকর্ষ এবং ৫টি অভিকর্ষ বলের উদাহারন লিখ </a:t>
            </a:r>
            <a:endParaRPr lang="en-US" sz="4000" dirty="0"/>
          </a:p>
        </p:txBody>
      </p:sp>
    </p:spTree>
    <p:extLst>
      <p:ext uri="{BB962C8B-B14F-4D97-AF65-F5344CB8AC3E}">
        <p14:creationId xmlns:p14="http://schemas.microsoft.com/office/powerpoint/2010/main" val="409365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style>
          <a:lnRef idx="0">
            <a:schemeClr val="accent4"/>
          </a:lnRef>
          <a:fillRef idx="3">
            <a:schemeClr val="accent4"/>
          </a:fillRef>
          <a:effectRef idx="3">
            <a:schemeClr val="accent4"/>
          </a:effectRef>
          <a:fontRef idx="minor">
            <a:schemeClr val="lt1"/>
          </a:fontRef>
        </p:style>
        <p:txBody>
          <a:bodyPr/>
          <a:lstStyle/>
          <a:p>
            <a:r>
              <a:rPr lang="bn-BD" dirty="0"/>
              <a:t>অভিকর্ষজ ত্বরণ</a:t>
            </a:r>
            <a:endParaRPr lang="en-US" dirty="0"/>
          </a:p>
        </p:txBody>
      </p:sp>
      <p:sp>
        <p:nvSpPr>
          <p:cNvPr id="2" name="TextBox 1"/>
          <p:cNvSpPr txBox="1"/>
          <p:nvPr/>
        </p:nvSpPr>
        <p:spPr>
          <a:xfrm>
            <a:off x="381000" y="1371600"/>
            <a:ext cx="8458200" cy="4832092"/>
          </a:xfrm>
          <a:prstGeom prst="rect">
            <a:avLst/>
          </a:prstGeom>
          <a:noFill/>
        </p:spPr>
        <p:txBody>
          <a:bodyPr wrap="square" rtlCol="0">
            <a:spAutoFit/>
          </a:bodyPr>
          <a:lstStyle/>
          <a:p>
            <a:r>
              <a:rPr lang="bn-BD" sz="3200" dirty="0" smtClean="0"/>
              <a:t>ত্বরণঃ বেগ বৃদ্ধির হার কে ত্বরণ বলে ।</a:t>
            </a:r>
          </a:p>
          <a:p>
            <a:r>
              <a:rPr lang="bn-BD" sz="3200" dirty="0" smtClean="0"/>
              <a:t>অভিকর্ষজ ত্বরণঃ অভিকর্ষ বলের প্রভাবে ভূপৃষ্ঠে মুক্তভাবে পড়ন্ত কোনো বস্তুর বেগ বৃদ্ধির হার কে অভিকর্ষজ ত্বরণ বলে ।একে </a:t>
            </a:r>
            <a:r>
              <a:rPr lang="en-US" sz="6000" dirty="0" smtClean="0"/>
              <a:t>g </a:t>
            </a:r>
            <a:r>
              <a:rPr lang="bn-BD" sz="3200" dirty="0" smtClean="0"/>
              <a:t>দ্বারা প্রকাশ করা হয় ।</a:t>
            </a:r>
            <a:r>
              <a:rPr lang="en-US" sz="6000" dirty="0" smtClean="0"/>
              <a:t>g</a:t>
            </a:r>
            <a:r>
              <a:rPr lang="en-US" sz="3200" dirty="0" smtClean="0"/>
              <a:t> </a:t>
            </a:r>
            <a:r>
              <a:rPr lang="bn-BD" sz="3200" dirty="0" smtClean="0"/>
              <a:t>এর মান বস্তুর ভরের উপর নির্ভর করে না। </a:t>
            </a:r>
            <a:r>
              <a:rPr lang="en-US" sz="6000" dirty="0" smtClean="0"/>
              <a:t>g </a:t>
            </a:r>
            <a:r>
              <a:rPr lang="bn-BD" sz="3200" dirty="0" smtClean="0"/>
              <a:t>এর মান নির্ভর করে পৃথিবীর কেন্দ্র থেকে বস্তুর দুরত্বের উপর ।   </a:t>
            </a:r>
            <a:endParaRPr lang="en-US" sz="3200" dirty="0"/>
          </a:p>
        </p:txBody>
      </p:sp>
    </p:spTree>
    <p:extLst>
      <p:ext uri="{BB962C8B-B14F-4D97-AF65-F5344CB8AC3E}">
        <p14:creationId xmlns:p14="http://schemas.microsoft.com/office/powerpoint/2010/main" val="8560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2000"/>
                                        <p:tgtEl>
                                          <p:spTgt spid="2">
                                            <p:txEl>
                                              <p:pRg st="0" end="0"/>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out)">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314</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পূর্বজ্ঞান যাচাই</vt:lpstr>
      <vt:lpstr>পাঠ পরিচিতি</vt:lpstr>
      <vt:lpstr>শিখনফল </vt:lpstr>
      <vt:lpstr>মহাকর্ষ</vt:lpstr>
      <vt:lpstr>মহাকর্ষ ও অভিকর্ষের পার্থক্য</vt:lpstr>
      <vt:lpstr>একক কাজ</vt:lpstr>
      <vt:lpstr>অভিকর্ষজ ত্বরণ</vt:lpstr>
      <vt:lpstr>PowerPoint Presentation</vt:lpstr>
      <vt:lpstr>দলীয় কাজ</vt:lpstr>
      <vt:lpstr>বাড়ির কাজ</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dc:creator>
  <cp:lastModifiedBy>My</cp:lastModifiedBy>
  <cp:revision>35</cp:revision>
  <dcterms:created xsi:type="dcterms:W3CDTF">2006-08-16T00:00:00Z</dcterms:created>
  <dcterms:modified xsi:type="dcterms:W3CDTF">2020-05-10T19:02:50Z</dcterms:modified>
</cp:coreProperties>
</file>