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67" r:id="rId3"/>
    <p:sldId id="268" r:id="rId4"/>
    <p:sldId id="269" r:id="rId5"/>
    <p:sldId id="270" r:id="rId6"/>
    <p:sldId id="275" r:id="rId7"/>
    <p:sldId id="398" r:id="rId8"/>
    <p:sldId id="263" r:id="rId9"/>
    <p:sldId id="276" r:id="rId10"/>
    <p:sldId id="258" r:id="rId11"/>
    <p:sldId id="394" r:id="rId12"/>
    <p:sldId id="395" r:id="rId13"/>
    <p:sldId id="397" r:id="rId14"/>
    <p:sldId id="399" r:id="rId15"/>
    <p:sldId id="260" r:id="rId16"/>
    <p:sldId id="388" r:id="rId17"/>
    <p:sldId id="387" r:id="rId18"/>
    <p:sldId id="389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644" autoAdjust="0"/>
    <p:restoredTop sz="94581" autoAdjust="0"/>
  </p:normalViewPr>
  <p:slideViewPr>
    <p:cSldViewPr snapToGrid="0">
      <p:cViewPr varScale="1">
        <p:scale>
          <a:sx n="84" d="100"/>
          <a:sy n="84" d="100"/>
        </p:scale>
        <p:origin x="378" y="5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E3545F-EB35-428B-8477-9E314F3938D6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6E9E24-6CC4-4A40-94F8-8F3B2EDB2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0261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7D24E30-A021-494F-8D7A-C07ACC0925D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1798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D24E30-A021-494F-8D7A-C07ACC0925D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478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n-BD"/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D24E30-A021-494F-8D7A-C07ACC0925D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5999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6E9E24-6CC4-4A40-94F8-8F3B2EDB25B2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3803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C422D20-DD9F-449C-95DB-7CC5934AFD1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4BA68361-C226-48F3-B309-4924B73066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D7668CF-7D51-4BC9-A60B-0C1BD642C5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1076D-1D60-4ECD-9C3B-429E722D4AE6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1B8BFA51-C6CA-4A1D-92D9-BF8ED00F9F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B032AB0E-9055-4BA4-AEE3-F8A834DB80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38364-04A9-491A-B9DC-EEFD04A922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7547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CB5274A-DF81-44C3-A75E-94BEBEBA22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CF0FCC67-2AE4-4101-B278-09BD6181CF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37F6752F-D421-481E-BDDD-C0AF2073AB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1076D-1D60-4ECD-9C3B-429E722D4AE6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A19E453A-D7C8-4FE1-8EB8-4176F89D05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C00DF8A6-4B2F-42EF-8B32-D5B64D1DF7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38364-04A9-491A-B9DC-EEFD04A922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870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A614401A-9465-45FE-A1F3-21FFA592184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7B20CEFB-103B-4FBC-B870-29705FF53D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7E4C44C0-F998-48A0-A5DA-8F40CFD234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1076D-1D60-4ECD-9C3B-429E722D4AE6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C0DC0671-D39B-435A-BF5F-D69BA09870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39E8187B-1EF1-44FB-BC7C-067F76E124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38364-04A9-491A-B9DC-EEFD04A922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7804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914E50F-C6AA-478B-8189-EC67C5AE97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C52CAED-5F48-4747-A1FE-824D81358D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3C4BB3DD-BE28-4FE9-BC8D-5A874BF88B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1076D-1D60-4ECD-9C3B-429E722D4AE6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6625033F-C76D-4FF4-A13A-8EFAEA4415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CF8E39C3-2CCD-4D2A-B223-CD51CBB8C7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38364-04A9-491A-B9DC-EEFD04A922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7878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EE64293-3A90-413F-828D-89DC083518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7BD129E4-1491-4CD2-AF3F-1C067D8DB8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593A02CE-733E-4603-96F2-3FCAD70C8E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1076D-1D60-4ECD-9C3B-429E722D4AE6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C116F50B-A419-4D9D-BDDA-6B91576FA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1BF59FE7-A971-40AB-8E06-3AD7234B1D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38364-04A9-491A-B9DC-EEFD04A922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3697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B9D2927-80A6-4EEC-B1C5-357EA9D4BB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01D21B2-67EE-4039-8EFD-B08ED51E2CA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26717D61-990E-4E51-8862-7C815F4EE4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021D44C6-934A-456A-8A5C-6412DB59F0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1076D-1D60-4ECD-9C3B-429E722D4AE6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570B3164-61A5-4FB1-B91B-00A4BDE01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19DEFF68-BDEB-4998-9FC3-3A4AFFDBB7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38364-04A9-491A-B9DC-EEFD04A922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4531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0E176C7-0F1C-447D-8FB6-5DDA007D58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7F33B42B-5006-47C6-ADF1-6D130ACCE4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FF6ED672-F527-4292-A44A-A437FACB72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CE29BEF0-0B7A-4FC0-AB62-21F7946A201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194C9AA1-C592-428C-80F0-B1ABC23B078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3555287D-318E-4722-A3D2-E699BD2EE5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1076D-1D60-4ECD-9C3B-429E722D4AE6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437D5AEC-0BA2-49C8-8BFE-B9E01318A0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BF130877-8901-40BE-BB53-39F21A038F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38364-04A9-491A-B9DC-EEFD04A922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4154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9A80307-858A-4DE7-8D7A-0027690FD3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61EAF017-B0C9-4668-B69C-21657A33D1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1076D-1D60-4ECD-9C3B-429E722D4AE6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49FCA7EF-FDB2-4F39-8951-6DC35E0CC4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3D02E5E1-CD8F-4DCF-AB23-950E577B28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38364-04A9-491A-B9DC-EEFD04A922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526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CD7FA616-EF03-4454-A5AE-23C9C3A321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1076D-1D60-4ECD-9C3B-429E722D4AE6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3BCCC2EB-53FA-4C55-ABD6-FF8C6655D5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D0B98AF2-A6F9-4413-9714-15113242A6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38364-04A9-491A-B9DC-EEFD04A922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203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4D4F544-EAB6-44C2-A3B9-7DAEA3E977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D7B414C4-56B9-4B56-94A6-B6394BCA9F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4E07609A-CE9D-47C8-B683-A5F38B3FCF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B3C6307F-2F6E-4CC7-9352-F93960099F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1076D-1D60-4ECD-9C3B-429E722D4AE6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05B1AAD1-EE75-4A8B-93D4-14D7713960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3EEF0AD1-7954-4A24-B2F3-AFB31CCB0E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38364-04A9-491A-B9DC-EEFD04A922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8542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2C85560-7F46-41CD-9AF0-70825347D4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9FD73C7E-86DE-46A8-A679-8657D2AAB7E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D1DABBA5-F509-447D-A657-28C922913C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E181839E-39D8-4DF2-8F33-CA2D24AEF1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1076D-1D60-4ECD-9C3B-429E722D4AE6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D1289B70-6E31-4513-AD8E-32FC239C05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283044B2-C61B-42F4-8A06-E748BFD27A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38364-04A9-491A-B9DC-EEFD04A922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540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E194C0F2-F650-492B-B6FE-9E9B0A9553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2D24B7E2-F76A-4DBF-8921-00C659ED1C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159D4001-4CEA-4B9F-82A9-1CC06FF851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71076D-1D60-4ECD-9C3B-429E722D4AE6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981A486C-EF69-4DF6-AB40-2B5BC3375D0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49D55F21-A3A3-45FD-B573-03846C06FBE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138364-04A9-491A-B9DC-EEFD04A922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947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924182" y="488662"/>
            <a:ext cx="603883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আজকের মাল্টিমিডিয়া ক্লাসে উপস্থিত সকলকে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352800" y="1524000"/>
            <a:ext cx="5486399" cy="3124199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90500" h="190500"/>
          </a:sp3d>
        </p:spPr>
        <p:txBody>
          <a:bodyPr wrap="none">
            <a:prstTxWarp prst="textPlain">
              <a:avLst/>
            </a:prstTxWarp>
            <a:spAutoFit/>
          </a:bodyPr>
          <a:lstStyle/>
          <a:p>
            <a:pPr algn="ctr"/>
            <a:r>
              <a:rPr lang="bn-IN" sz="4000" b="1" dirty="0" smtClean="0">
                <a:ln w="28575">
                  <a:solidFill>
                    <a:schemeClr val="tx1"/>
                  </a:solidFill>
                </a:ln>
                <a:blipFill dpi="0" rotWithShape="1"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a:blipFill>
                <a:latin typeface="NikoshBAN" panose="02000000000000000000" pitchFamily="2" charset="0"/>
                <a:cs typeface="NikoshBAN" panose="02000000000000000000" pitchFamily="2" charset="0"/>
              </a:rPr>
              <a:t>স্বাগত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67750" y="2514600"/>
            <a:ext cx="2857500" cy="314325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050" y="2387600"/>
            <a:ext cx="2857500" cy="3143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1748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3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3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839256" y="2780589"/>
            <a:ext cx="4631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X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2420895" y="2249027"/>
            <a:ext cx="3602298" cy="828698"/>
            <a:chOff x="2056877" y="3276219"/>
            <a:chExt cx="4082766" cy="1027444"/>
          </a:xfrm>
        </p:grpSpPr>
        <p:pic>
          <p:nvPicPr>
            <p:cNvPr id="24" name="Picture 23">
              <a:extLst>
                <a:ext uri="{FF2B5EF4-FFF2-40B4-BE49-F238E27FC236}">
                  <a16:creationId xmlns="" xmlns:a16="http://schemas.microsoft.com/office/drawing/2014/main" id="{7C9FF1DC-4D2B-44A0-AAD0-BF2C6450AD3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420" t="2788" r="2211" b="80545"/>
            <a:stretch/>
          </p:blipFill>
          <p:spPr>
            <a:xfrm>
              <a:off x="2190045" y="3443112"/>
              <a:ext cx="3781778" cy="169333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</p:spPr>
        </p:pic>
        <p:pic>
          <p:nvPicPr>
            <p:cNvPr id="26" name="Picture 25">
              <a:extLst>
                <a:ext uri="{FF2B5EF4-FFF2-40B4-BE49-F238E27FC236}">
                  <a16:creationId xmlns="" xmlns:a16="http://schemas.microsoft.com/office/drawing/2014/main" id="{7C9FF1DC-4D2B-44A0-AAD0-BF2C6450AD3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027" t="1667" r="1932" b="83889"/>
            <a:stretch/>
          </p:blipFill>
          <p:spPr>
            <a:xfrm rot="10800000" flipH="1">
              <a:off x="2144889" y="4018844"/>
              <a:ext cx="3849511" cy="146756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</p:spPr>
        </p:pic>
        <p:sp>
          <p:nvSpPr>
            <p:cNvPr id="5" name="Rectangle 4"/>
            <p:cNvSpPr/>
            <p:nvPr/>
          </p:nvSpPr>
          <p:spPr>
            <a:xfrm>
              <a:off x="2056877" y="3276219"/>
              <a:ext cx="4082766" cy="1027444"/>
            </a:xfrm>
            <a:prstGeom prst="rect">
              <a:avLst/>
            </a:prstGeom>
            <a:solidFill>
              <a:schemeClr val="accent1">
                <a:alpha val="24000"/>
              </a:schemeClr>
            </a:solidFill>
            <a:scene3d>
              <a:camera prst="orthographicFront"/>
              <a:lightRig rig="threePt" dir="t"/>
            </a:scene3d>
            <a:sp3d>
              <a:bevelT w="127000" h="50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3" name="Straight Connector 2">
            <a:extLst>
              <a:ext uri="{FF2B5EF4-FFF2-40B4-BE49-F238E27FC236}">
                <a16:creationId xmlns="" xmlns:a16="http://schemas.microsoft.com/office/drawing/2014/main" id="{6A15C156-209B-421D-B4AC-3C3867F1CE81}"/>
              </a:ext>
            </a:extLst>
          </p:cNvPr>
          <p:cNvCxnSpPr>
            <a:cxnSpLocks/>
          </p:cNvCxnSpPr>
          <p:nvPr/>
        </p:nvCxnSpPr>
        <p:spPr>
          <a:xfrm flipV="1">
            <a:off x="2741632" y="2184031"/>
            <a:ext cx="3119206" cy="1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="" xmlns:a16="http://schemas.microsoft.com/office/drawing/2014/main" id="{98941C1D-8BEC-42E4-ABAE-6F32111916BE}"/>
                  </a:ext>
                </a:extLst>
              </p:cNvPr>
              <p:cNvSpPr txBox="1"/>
              <p:nvPr/>
            </p:nvSpPr>
            <p:spPr>
              <a:xfrm>
                <a:off x="291016" y="4988529"/>
                <a:ext cx="11739124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bn-BD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মনে করি, একটি </a:t>
                </a:r>
                <a:r>
                  <a:rPr lang="bn-BD" sz="3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ত্রিভুজের দুইটি </a:t>
                </a:r>
                <a:r>
                  <a:rPr lang="bn-BD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বাহু </a:t>
                </a:r>
                <a:r>
                  <a:rPr lang="en-US" sz="3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a</a:t>
                </a:r>
                <a:r>
                  <a:rPr lang="bn-BD" sz="3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,</a:t>
                </a:r>
                <a:r>
                  <a:rPr lang="en-US" sz="3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b</a:t>
                </a:r>
                <a:r>
                  <a:rPr lang="bn-BD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bn-BD" sz="3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এবং তাদের অন্তর্ভুক্ত কোণ </a:t>
                </a:r>
                <a14:m>
                  <m:oMath xmlns:m="http://schemas.openxmlformats.org/officeDocument/2006/math">
                    <m:r>
                      <a:rPr lang="en-US" sz="3600" i="1">
                        <a:latin typeface="Cambria Math" panose="02040503050406030204" pitchFamily="18" charset="0"/>
                      </a:rPr>
                      <m:t>∠</m:t>
                    </m:r>
                    <m:r>
                      <m:rPr>
                        <m:sty m:val="p"/>
                      </m:rPr>
                      <a:rPr lang="bn-BD" sz="3600">
                        <a:latin typeface="Cambria Math" panose="02040503050406030204" pitchFamily="18" charset="0"/>
                      </a:rPr>
                      <m:t>x</m:t>
                    </m:r>
                  </m:oMath>
                </a14:m>
                <a:r>
                  <a:rPr lang="en-US" sz="3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bn-BD" sz="3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দেওয়া </a:t>
                </a:r>
                <a:r>
                  <a:rPr lang="bn-BD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আছে। </a:t>
                </a:r>
                <a:r>
                  <a:rPr lang="bn-BD" sz="3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ত্রিভুজটি </a:t>
                </a:r>
                <a:r>
                  <a:rPr lang="bn-BD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আঁকতে হবে</a:t>
                </a:r>
                <a:r>
                  <a:rPr lang="bn-BD" sz="3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।  </a:t>
                </a:r>
                <a:endParaRPr lang="en-US" sz="36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98941C1D-8BEC-42E4-ABAE-6F32111916B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016" y="4988529"/>
                <a:ext cx="11739124" cy="1200329"/>
              </a:xfrm>
              <a:prstGeom prst="rect">
                <a:avLst/>
              </a:prstGeom>
              <a:blipFill rotWithShape="0">
                <a:blip r:embed="rId3"/>
                <a:stretch>
                  <a:fillRect l="-1610" t="-6599" b="-182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TextBox 18">
            <a:extLst>
              <a:ext uri="{FF2B5EF4-FFF2-40B4-BE49-F238E27FC236}">
                <a16:creationId xmlns="" xmlns:a16="http://schemas.microsoft.com/office/drawing/2014/main" id="{7D82160A-012D-45E3-B97A-50229E9BF8F6}"/>
              </a:ext>
            </a:extLst>
          </p:cNvPr>
          <p:cNvSpPr txBox="1"/>
          <p:nvPr/>
        </p:nvSpPr>
        <p:spPr>
          <a:xfrm>
            <a:off x="2182024" y="1891644"/>
            <a:ext cx="3717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a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2571834" y="-276532"/>
            <a:ext cx="339595" cy="2457433"/>
            <a:chOff x="5181166" y="85591"/>
            <a:chExt cx="352884" cy="2933009"/>
          </a:xfrm>
        </p:grpSpPr>
        <p:sp>
          <p:nvSpPr>
            <p:cNvPr id="10" name="Can 9"/>
            <p:cNvSpPr/>
            <p:nvPr/>
          </p:nvSpPr>
          <p:spPr>
            <a:xfrm>
              <a:off x="5181166" y="400281"/>
              <a:ext cx="349422" cy="1982493"/>
            </a:xfrm>
            <a:prstGeom prst="can">
              <a:avLst/>
            </a:prstGeom>
            <a:gradFill>
              <a:gsLst>
                <a:gs pos="0">
                  <a:schemeClr val="accent6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lumMod val="60000"/>
                    <a:lumOff val="40000"/>
                  </a:schemeClr>
                </a:gs>
                <a:gs pos="100000">
                  <a:schemeClr val="accent6">
                    <a:lumMod val="99000"/>
                    <a:satMod val="120000"/>
                    <a:shade val="78000"/>
                  </a:schemeClr>
                </a:gs>
              </a:gsLst>
              <a:lin ang="10800000" scaled="0"/>
            </a:gradFill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lowchart: Merge 10"/>
            <p:cNvSpPr/>
            <p:nvPr/>
          </p:nvSpPr>
          <p:spPr>
            <a:xfrm>
              <a:off x="5181166" y="2340445"/>
              <a:ext cx="352884" cy="678155"/>
            </a:xfrm>
            <a:prstGeom prst="flowChartMerge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lowchart: Delay 11"/>
            <p:cNvSpPr/>
            <p:nvPr/>
          </p:nvSpPr>
          <p:spPr>
            <a:xfrm rot="16200000">
              <a:off x="5097269" y="169489"/>
              <a:ext cx="518289" cy="350494"/>
            </a:xfrm>
            <a:prstGeom prst="flowChartDelay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27" name="Straight Connector 26">
            <a:extLst>
              <a:ext uri="{FF2B5EF4-FFF2-40B4-BE49-F238E27FC236}">
                <a16:creationId xmlns="" xmlns:a16="http://schemas.microsoft.com/office/drawing/2014/main" id="{6A15C156-209B-421D-B4AC-3C3867F1CE81}"/>
              </a:ext>
            </a:extLst>
          </p:cNvPr>
          <p:cNvCxnSpPr>
            <a:cxnSpLocks/>
          </p:cNvCxnSpPr>
          <p:nvPr/>
        </p:nvCxnSpPr>
        <p:spPr>
          <a:xfrm flipV="1">
            <a:off x="2670382" y="2883946"/>
            <a:ext cx="2645072" cy="1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="" xmlns:a16="http://schemas.microsoft.com/office/drawing/2014/main" id="{7D82160A-012D-45E3-B97A-50229E9BF8F6}"/>
              </a:ext>
            </a:extLst>
          </p:cNvPr>
          <p:cNvSpPr txBox="1"/>
          <p:nvPr/>
        </p:nvSpPr>
        <p:spPr>
          <a:xfrm>
            <a:off x="2159446" y="2580268"/>
            <a:ext cx="3717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b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31" name="Group 30"/>
          <p:cNvGrpSpPr/>
          <p:nvPr/>
        </p:nvGrpSpPr>
        <p:grpSpPr>
          <a:xfrm>
            <a:off x="2420895" y="2922250"/>
            <a:ext cx="3602298" cy="828698"/>
            <a:chOff x="2056877" y="3276221"/>
            <a:chExt cx="4082766" cy="1027444"/>
          </a:xfrm>
        </p:grpSpPr>
        <p:pic>
          <p:nvPicPr>
            <p:cNvPr id="32" name="Picture 31">
              <a:extLst>
                <a:ext uri="{FF2B5EF4-FFF2-40B4-BE49-F238E27FC236}">
                  <a16:creationId xmlns="" xmlns:a16="http://schemas.microsoft.com/office/drawing/2014/main" id="{7C9FF1DC-4D2B-44A0-AAD0-BF2C6450AD3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420" t="2788" r="2211" b="80545"/>
            <a:stretch/>
          </p:blipFill>
          <p:spPr>
            <a:xfrm>
              <a:off x="2190045" y="3443112"/>
              <a:ext cx="3781778" cy="169333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</p:spPr>
        </p:pic>
        <p:pic>
          <p:nvPicPr>
            <p:cNvPr id="33" name="Picture 32">
              <a:extLst>
                <a:ext uri="{FF2B5EF4-FFF2-40B4-BE49-F238E27FC236}">
                  <a16:creationId xmlns="" xmlns:a16="http://schemas.microsoft.com/office/drawing/2014/main" id="{7C9FF1DC-4D2B-44A0-AAD0-BF2C6450AD3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027" t="1667" r="1932" b="83889"/>
            <a:stretch/>
          </p:blipFill>
          <p:spPr>
            <a:xfrm rot="10800000" flipH="1">
              <a:off x="2144889" y="4018844"/>
              <a:ext cx="3849511" cy="146756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</p:spPr>
        </p:pic>
        <p:sp>
          <p:nvSpPr>
            <p:cNvPr id="34" name="Rectangle 33"/>
            <p:cNvSpPr/>
            <p:nvPr/>
          </p:nvSpPr>
          <p:spPr>
            <a:xfrm>
              <a:off x="2056877" y="3276221"/>
              <a:ext cx="4082766" cy="1027444"/>
            </a:xfrm>
            <a:prstGeom prst="rect">
              <a:avLst/>
            </a:prstGeom>
            <a:solidFill>
              <a:schemeClr val="accent1">
                <a:alpha val="24000"/>
              </a:schemeClr>
            </a:solidFill>
            <a:scene3d>
              <a:camera prst="orthographicFront"/>
              <a:lightRig rig="threePt" dir="t"/>
            </a:scene3d>
            <a:sp3d>
              <a:bevelT w="127000" h="50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7538938" y="2922250"/>
            <a:ext cx="3602298" cy="828698"/>
            <a:chOff x="2056877" y="3276219"/>
            <a:chExt cx="4082766" cy="1027444"/>
          </a:xfrm>
        </p:grpSpPr>
        <p:pic>
          <p:nvPicPr>
            <p:cNvPr id="36" name="Picture 35">
              <a:extLst>
                <a:ext uri="{FF2B5EF4-FFF2-40B4-BE49-F238E27FC236}">
                  <a16:creationId xmlns="" xmlns:a16="http://schemas.microsoft.com/office/drawing/2014/main" id="{7C9FF1DC-4D2B-44A0-AAD0-BF2C6450AD3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420" t="2788" r="2211" b="80545"/>
            <a:stretch/>
          </p:blipFill>
          <p:spPr>
            <a:xfrm>
              <a:off x="2190045" y="3443112"/>
              <a:ext cx="3781778" cy="169333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</p:spPr>
        </p:pic>
        <p:pic>
          <p:nvPicPr>
            <p:cNvPr id="37" name="Picture 36">
              <a:extLst>
                <a:ext uri="{FF2B5EF4-FFF2-40B4-BE49-F238E27FC236}">
                  <a16:creationId xmlns="" xmlns:a16="http://schemas.microsoft.com/office/drawing/2014/main" id="{7C9FF1DC-4D2B-44A0-AAD0-BF2C6450AD3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027" t="1667" r="1932" b="83889"/>
            <a:stretch/>
          </p:blipFill>
          <p:spPr>
            <a:xfrm rot="10800000" flipH="1">
              <a:off x="2144889" y="4018844"/>
              <a:ext cx="3849511" cy="146756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</p:spPr>
        </p:pic>
        <p:sp>
          <p:nvSpPr>
            <p:cNvPr id="38" name="Rectangle 37"/>
            <p:cNvSpPr/>
            <p:nvPr/>
          </p:nvSpPr>
          <p:spPr>
            <a:xfrm>
              <a:off x="2056877" y="3276219"/>
              <a:ext cx="4082766" cy="1027444"/>
            </a:xfrm>
            <a:prstGeom prst="rect">
              <a:avLst/>
            </a:prstGeom>
            <a:solidFill>
              <a:schemeClr val="accent1">
                <a:alpha val="24000"/>
              </a:schemeClr>
            </a:solidFill>
            <a:scene3d>
              <a:camera prst="orthographicFront"/>
              <a:lightRig rig="threePt" dir="t"/>
            </a:scene3d>
            <a:sp3d>
              <a:bevelT w="127000" h="50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2513086" y="471939"/>
            <a:ext cx="339595" cy="2457433"/>
            <a:chOff x="5181166" y="85591"/>
            <a:chExt cx="352884" cy="2933009"/>
          </a:xfrm>
        </p:grpSpPr>
        <p:sp>
          <p:nvSpPr>
            <p:cNvPr id="40" name="Can 39"/>
            <p:cNvSpPr/>
            <p:nvPr/>
          </p:nvSpPr>
          <p:spPr>
            <a:xfrm>
              <a:off x="5181166" y="400281"/>
              <a:ext cx="349422" cy="1982493"/>
            </a:xfrm>
            <a:prstGeom prst="can">
              <a:avLst/>
            </a:prstGeom>
            <a:gradFill>
              <a:gsLst>
                <a:gs pos="0">
                  <a:schemeClr val="accent6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lumMod val="60000"/>
                    <a:lumOff val="40000"/>
                  </a:schemeClr>
                </a:gs>
                <a:gs pos="100000">
                  <a:schemeClr val="accent6">
                    <a:lumMod val="99000"/>
                    <a:satMod val="120000"/>
                    <a:shade val="78000"/>
                  </a:schemeClr>
                </a:gs>
              </a:gsLst>
              <a:lin ang="10800000" scaled="0"/>
            </a:gradFill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lowchart: Merge 40"/>
            <p:cNvSpPr/>
            <p:nvPr/>
          </p:nvSpPr>
          <p:spPr>
            <a:xfrm>
              <a:off x="5181166" y="2340445"/>
              <a:ext cx="352884" cy="678155"/>
            </a:xfrm>
            <a:prstGeom prst="flowChartMerge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lowchart: Delay 41"/>
            <p:cNvSpPr/>
            <p:nvPr/>
          </p:nvSpPr>
          <p:spPr>
            <a:xfrm rot="16200000">
              <a:off x="5097269" y="169489"/>
              <a:ext cx="518289" cy="350494"/>
            </a:xfrm>
            <a:prstGeom prst="flowChartDelay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8073101" y="435534"/>
            <a:ext cx="339595" cy="2457433"/>
            <a:chOff x="5181166" y="85591"/>
            <a:chExt cx="352884" cy="2933009"/>
          </a:xfrm>
        </p:grpSpPr>
        <p:sp>
          <p:nvSpPr>
            <p:cNvPr id="44" name="Can 43"/>
            <p:cNvSpPr/>
            <p:nvPr/>
          </p:nvSpPr>
          <p:spPr>
            <a:xfrm>
              <a:off x="5181166" y="400281"/>
              <a:ext cx="349422" cy="1982493"/>
            </a:xfrm>
            <a:prstGeom prst="can">
              <a:avLst/>
            </a:prstGeom>
            <a:gradFill>
              <a:gsLst>
                <a:gs pos="0">
                  <a:schemeClr val="accent6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lumMod val="60000"/>
                    <a:lumOff val="40000"/>
                  </a:schemeClr>
                </a:gs>
                <a:gs pos="100000">
                  <a:schemeClr val="accent6">
                    <a:lumMod val="99000"/>
                    <a:satMod val="120000"/>
                    <a:shade val="78000"/>
                  </a:schemeClr>
                </a:gs>
              </a:gsLst>
              <a:lin ang="10800000" scaled="0"/>
            </a:gradFill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lowchart: Merge 44"/>
            <p:cNvSpPr/>
            <p:nvPr/>
          </p:nvSpPr>
          <p:spPr>
            <a:xfrm>
              <a:off x="5181166" y="2340445"/>
              <a:ext cx="352884" cy="678155"/>
            </a:xfrm>
            <a:prstGeom prst="flowChartMerge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lowchart: Delay 45"/>
            <p:cNvSpPr/>
            <p:nvPr/>
          </p:nvSpPr>
          <p:spPr>
            <a:xfrm rot="16200000">
              <a:off x="5097269" y="169489"/>
              <a:ext cx="518289" cy="350494"/>
            </a:xfrm>
            <a:prstGeom prst="flowChartDelay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28" name="Straight Connector 27">
            <a:extLst>
              <a:ext uri="{FF2B5EF4-FFF2-40B4-BE49-F238E27FC236}">
                <a16:creationId xmlns="" xmlns:a16="http://schemas.microsoft.com/office/drawing/2014/main" id="{6A15C156-209B-421D-B4AC-3C3867F1CE81}"/>
              </a:ext>
            </a:extLst>
          </p:cNvPr>
          <p:cNvCxnSpPr>
            <a:cxnSpLocks/>
          </p:cNvCxnSpPr>
          <p:nvPr/>
        </p:nvCxnSpPr>
        <p:spPr>
          <a:xfrm flipV="1">
            <a:off x="8229499" y="2887144"/>
            <a:ext cx="2645072" cy="1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Straight Connector 5"/>
          <p:cNvCxnSpPr>
            <a:stCxn id="45" idx="2"/>
          </p:cNvCxnSpPr>
          <p:nvPr/>
        </p:nvCxnSpPr>
        <p:spPr>
          <a:xfrm flipV="1">
            <a:off x="8242899" y="699198"/>
            <a:ext cx="1279802" cy="219376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7" name="Group 46"/>
          <p:cNvGrpSpPr/>
          <p:nvPr/>
        </p:nvGrpSpPr>
        <p:grpSpPr>
          <a:xfrm>
            <a:off x="8071963" y="445000"/>
            <a:ext cx="339595" cy="2457433"/>
            <a:chOff x="5181166" y="85591"/>
            <a:chExt cx="352884" cy="2933009"/>
          </a:xfrm>
        </p:grpSpPr>
        <p:sp>
          <p:nvSpPr>
            <p:cNvPr id="48" name="Can 47"/>
            <p:cNvSpPr/>
            <p:nvPr/>
          </p:nvSpPr>
          <p:spPr>
            <a:xfrm>
              <a:off x="5181166" y="400281"/>
              <a:ext cx="349422" cy="1982493"/>
            </a:xfrm>
            <a:prstGeom prst="can">
              <a:avLst/>
            </a:prstGeom>
            <a:gradFill>
              <a:gsLst>
                <a:gs pos="0">
                  <a:schemeClr val="accent6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lumMod val="60000"/>
                    <a:lumOff val="40000"/>
                  </a:schemeClr>
                </a:gs>
                <a:gs pos="100000">
                  <a:schemeClr val="accent6">
                    <a:lumMod val="99000"/>
                    <a:satMod val="120000"/>
                    <a:shade val="78000"/>
                  </a:schemeClr>
                </a:gs>
              </a:gsLst>
              <a:lin ang="10800000" scaled="0"/>
            </a:gradFill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lowchart: Merge 48"/>
            <p:cNvSpPr/>
            <p:nvPr/>
          </p:nvSpPr>
          <p:spPr>
            <a:xfrm>
              <a:off x="5181166" y="2340445"/>
              <a:ext cx="352884" cy="678155"/>
            </a:xfrm>
            <a:prstGeom prst="flowChartMerge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lowchart: Delay 49"/>
            <p:cNvSpPr/>
            <p:nvPr/>
          </p:nvSpPr>
          <p:spPr>
            <a:xfrm rot="16200000">
              <a:off x="5097269" y="169489"/>
              <a:ext cx="518289" cy="350494"/>
            </a:xfrm>
            <a:prstGeom prst="flowChartDelay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01323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3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7 1.11111E-6 L 0.25 1.11111E-6 " pathEditMode="relative" rAng="0" ptsTypes="AA">
                                      <p:cBhvr>
                                        <p:cTn id="15" dur="28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0"/>
                                    </p:animMotion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47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63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333E-6 3.33333E-6 L 0.21589 -0.0044 " pathEditMode="relative" rAng="0" ptsTypes="AA">
                                      <p:cBhvr>
                                        <p:cTn id="43" dur="28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794" y="-231"/>
                                    </p:animMotion>
                                  </p:childTnLst>
                                </p:cTn>
                              </p:par>
                              <p:par>
                                <p:cTn id="4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3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0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2" presetClass="exit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4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63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2.59259E-6 L 0.21615 0.00602 " pathEditMode="relative" rAng="0" ptsTypes="AA">
                                      <p:cBhvr>
                                        <p:cTn id="75" dur="28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807" y="301"/>
                                    </p:animMotion>
                                  </p:childTnLst>
                                </p:cTn>
                              </p:par>
                              <p:par>
                                <p:cTn id="76" presetID="22" presetClass="entr" presetSubtype="8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3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3600000">
                                      <p:cBhvr>
                                        <p:cTn id="82" dur="3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3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375E-6 -4.07407E-6 L -0.09493 -0.17939 " pathEditMode="relative" rAng="0" ptsTypes="AA">
                                      <p:cBhvr>
                                        <p:cTn id="84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753" y="-89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63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482 0.05787 L 0.10521 -0.3081 " pathEditMode="relative" rAng="0" ptsTypes="AA">
                                      <p:cBhvr>
                                        <p:cTn id="91" dur="28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495" y="-18310"/>
                                    </p:animMotion>
                                  </p:childTnLst>
                                </p:cTn>
                              </p:par>
                              <p:par>
                                <p:cTn id="9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8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2" dur="5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8" dur="5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500"/>
                            </p:stCondLst>
                            <p:childTnLst>
                              <p:par>
                                <p:cTn id="1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3" dur="500" tmFilter="0,0; .5, 1; 1, 1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9" grpId="0"/>
      <p:bldP spid="2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rc 6"/>
          <p:cNvSpPr/>
          <p:nvPr/>
        </p:nvSpPr>
        <p:spPr>
          <a:xfrm>
            <a:off x="8944198" y="4654987"/>
            <a:ext cx="45719" cy="859833"/>
          </a:xfrm>
          <a:prstGeom prst="arc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" name="Straight Connector 2">
            <a:extLst>
              <a:ext uri="{FF2B5EF4-FFF2-40B4-BE49-F238E27FC236}">
                <a16:creationId xmlns="" xmlns:a16="http://schemas.microsoft.com/office/drawing/2014/main" id="{6A15C156-209B-421D-B4AC-3C3867F1CE81}"/>
              </a:ext>
            </a:extLst>
          </p:cNvPr>
          <p:cNvCxnSpPr>
            <a:cxnSpLocks/>
          </p:cNvCxnSpPr>
          <p:nvPr/>
        </p:nvCxnSpPr>
        <p:spPr>
          <a:xfrm flipV="1">
            <a:off x="935411" y="1400114"/>
            <a:ext cx="3119206" cy="1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="" xmlns:a16="http://schemas.microsoft.com/office/drawing/2014/main" id="{7D82160A-012D-45E3-B97A-50229E9BF8F6}"/>
              </a:ext>
            </a:extLst>
          </p:cNvPr>
          <p:cNvSpPr txBox="1"/>
          <p:nvPr/>
        </p:nvSpPr>
        <p:spPr>
          <a:xfrm>
            <a:off x="375803" y="1107727"/>
            <a:ext cx="3717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a</a:t>
            </a:r>
          </a:p>
        </p:txBody>
      </p:sp>
      <p:cxnSp>
        <p:nvCxnSpPr>
          <p:cNvPr id="27" name="Straight Connector 26">
            <a:extLst>
              <a:ext uri="{FF2B5EF4-FFF2-40B4-BE49-F238E27FC236}">
                <a16:creationId xmlns="" xmlns:a16="http://schemas.microsoft.com/office/drawing/2014/main" id="{6A15C156-209B-421D-B4AC-3C3867F1CE81}"/>
              </a:ext>
            </a:extLst>
          </p:cNvPr>
          <p:cNvCxnSpPr>
            <a:cxnSpLocks/>
          </p:cNvCxnSpPr>
          <p:nvPr/>
        </p:nvCxnSpPr>
        <p:spPr>
          <a:xfrm flipV="1">
            <a:off x="864161" y="2100029"/>
            <a:ext cx="2645072" cy="1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="" xmlns:a16="http://schemas.microsoft.com/office/drawing/2014/main" id="{7D82160A-012D-45E3-B97A-50229E9BF8F6}"/>
              </a:ext>
            </a:extLst>
          </p:cNvPr>
          <p:cNvSpPr txBox="1"/>
          <p:nvPr/>
        </p:nvSpPr>
        <p:spPr>
          <a:xfrm>
            <a:off x="353225" y="1796351"/>
            <a:ext cx="3717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b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28" name="Straight Connector 27">
            <a:extLst>
              <a:ext uri="{FF2B5EF4-FFF2-40B4-BE49-F238E27FC236}">
                <a16:creationId xmlns="" xmlns:a16="http://schemas.microsoft.com/office/drawing/2014/main" id="{6A15C156-209B-421D-B4AC-3C3867F1CE81}"/>
              </a:ext>
            </a:extLst>
          </p:cNvPr>
          <p:cNvCxnSpPr>
            <a:cxnSpLocks/>
          </p:cNvCxnSpPr>
          <p:nvPr/>
        </p:nvCxnSpPr>
        <p:spPr>
          <a:xfrm flipV="1">
            <a:off x="8229499" y="2495263"/>
            <a:ext cx="2645072" cy="1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V="1">
            <a:off x="8242899" y="307317"/>
            <a:ext cx="1279802" cy="219376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7825738" y="2274665"/>
            <a:ext cx="4037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X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51" name="Group 50"/>
          <p:cNvGrpSpPr/>
          <p:nvPr/>
        </p:nvGrpSpPr>
        <p:grpSpPr>
          <a:xfrm>
            <a:off x="5913938" y="4915847"/>
            <a:ext cx="4096766" cy="828698"/>
            <a:chOff x="2056877" y="3276219"/>
            <a:chExt cx="4082766" cy="1027444"/>
          </a:xfrm>
        </p:grpSpPr>
        <p:pic>
          <p:nvPicPr>
            <p:cNvPr id="52" name="Picture 51">
              <a:extLst>
                <a:ext uri="{FF2B5EF4-FFF2-40B4-BE49-F238E27FC236}">
                  <a16:creationId xmlns="" xmlns:a16="http://schemas.microsoft.com/office/drawing/2014/main" id="{7C9FF1DC-4D2B-44A0-AAD0-BF2C6450AD3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420" t="2788" r="2211" b="80545"/>
            <a:stretch/>
          </p:blipFill>
          <p:spPr>
            <a:xfrm>
              <a:off x="2190045" y="3443112"/>
              <a:ext cx="3781778" cy="169333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</p:spPr>
        </p:pic>
        <p:pic>
          <p:nvPicPr>
            <p:cNvPr id="53" name="Picture 52">
              <a:extLst>
                <a:ext uri="{FF2B5EF4-FFF2-40B4-BE49-F238E27FC236}">
                  <a16:creationId xmlns="" xmlns:a16="http://schemas.microsoft.com/office/drawing/2014/main" id="{7C9FF1DC-4D2B-44A0-AAD0-BF2C6450AD3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027" t="1667" r="1932" b="83889"/>
            <a:stretch/>
          </p:blipFill>
          <p:spPr>
            <a:xfrm rot="10800000" flipH="1">
              <a:off x="2144889" y="4018844"/>
              <a:ext cx="3849511" cy="146756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</p:spPr>
        </p:pic>
        <p:sp>
          <p:nvSpPr>
            <p:cNvPr id="54" name="Rectangle 53"/>
            <p:cNvSpPr/>
            <p:nvPr/>
          </p:nvSpPr>
          <p:spPr>
            <a:xfrm>
              <a:off x="2056877" y="3276219"/>
              <a:ext cx="4082766" cy="1027444"/>
            </a:xfrm>
            <a:prstGeom prst="rect">
              <a:avLst/>
            </a:prstGeom>
            <a:solidFill>
              <a:schemeClr val="accent1">
                <a:alpha val="24000"/>
              </a:schemeClr>
            </a:solidFill>
            <a:scene3d>
              <a:camera prst="orthographicFront"/>
              <a:lightRig rig="threePt" dir="t"/>
            </a:scene3d>
            <a:sp3d>
              <a:bevelT w="127000" h="50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5" name="Group 54"/>
          <p:cNvGrpSpPr/>
          <p:nvPr/>
        </p:nvGrpSpPr>
        <p:grpSpPr>
          <a:xfrm>
            <a:off x="5744140" y="2458414"/>
            <a:ext cx="339595" cy="2457433"/>
            <a:chOff x="5181166" y="85591"/>
            <a:chExt cx="352884" cy="2933009"/>
          </a:xfrm>
        </p:grpSpPr>
        <p:sp>
          <p:nvSpPr>
            <p:cNvPr id="56" name="Can 55"/>
            <p:cNvSpPr/>
            <p:nvPr/>
          </p:nvSpPr>
          <p:spPr>
            <a:xfrm>
              <a:off x="5181166" y="400281"/>
              <a:ext cx="349422" cy="1982493"/>
            </a:xfrm>
            <a:prstGeom prst="can">
              <a:avLst/>
            </a:prstGeom>
            <a:gradFill>
              <a:gsLst>
                <a:gs pos="0">
                  <a:schemeClr val="accent6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lumMod val="60000"/>
                    <a:lumOff val="40000"/>
                  </a:schemeClr>
                </a:gs>
                <a:gs pos="100000">
                  <a:schemeClr val="accent6">
                    <a:lumMod val="99000"/>
                    <a:satMod val="120000"/>
                    <a:shade val="78000"/>
                  </a:schemeClr>
                </a:gs>
              </a:gsLst>
              <a:lin ang="10800000" scaled="0"/>
            </a:gradFill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lowchart: Merge 56"/>
            <p:cNvSpPr/>
            <p:nvPr/>
          </p:nvSpPr>
          <p:spPr>
            <a:xfrm>
              <a:off x="5181166" y="2340445"/>
              <a:ext cx="352884" cy="678155"/>
            </a:xfrm>
            <a:prstGeom prst="flowChartMerge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lowchart: Delay 57"/>
            <p:cNvSpPr/>
            <p:nvPr/>
          </p:nvSpPr>
          <p:spPr>
            <a:xfrm rot="16200000">
              <a:off x="5097269" y="169489"/>
              <a:ext cx="518289" cy="350494"/>
            </a:xfrm>
            <a:prstGeom prst="flowChartDelay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69" name="Straight Connector 68">
            <a:extLst>
              <a:ext uri="{FF2B5EF4-FFF2-40B4-BE49-F238E27FC236}">
                <a16:creationId xmlns="" xmlns:a16="http://schemas.microsoft.com/office/drawing/2014/main" id="{6A15C156-209B-421D-B4AC-3C3867F1CE81}"/>
              </a:ext>
            </a:extLst>
          </p:cNvPr>
          <p:cNvCxnSpPr>
            <a:cxnSpLocks/>
          </p:cNvCxnSpPr>
          <p:nvPr/>
        </p:nvCxnSpPr>
        <p:spPr>
          <a:xfrm flipV="1">
            <a:off x="5913938" y="4915847"/>
            <a:ext cx="4096766" cy="2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70" name="Group 69"/>
          <p:cNvGrpSpPr/>
          <p:nvPr/>
        </p:nvGrpSpPr>
        <p:grpSpPr>
          <a:xfrm rot="21185939">
            <a:off x="3238671" y="2087981"/>
            <a:ext cx="5776119" cy="5768622"/>
            <a:chOff x="2201437" y="41312"/>
            <a:chExt cx="5776119" cy="5768622"/>
          </a:xfrm>
        </p:grpSpPr>
        <p:grpSp>
          <p:nvGrpSpPr>
            <p:cNvPr id="71" name="Group 70"/>
            <p:cNvGrpSpPr/>
            <p:nvPr/>
          </p:nvGrpSpPr>
          <p:grpSpPr>
            <a:xfrm rot="10800000">
              <a:off x="4825712" y="2689407"/>
              <a:ext cx="3151844" cy="2391269"/>
              <a:chOff x="3392023" y="2019967"/>
              <a:chExt cx="3151844" cy="2391269"/>
            </a:xfrm>
          </p:grpSpPr>
          <p:sp>
            <p:nvSpPr>
              <p:cNvPr id="73" name="Pentagon 72"/>
              <p:cNvSpPr/>
              <p:nvPr/>
            </p:nvSpPr>
            <p:spPr>
              <a:xfrm rot="13239619" flipH="1">
                <a:off x="5980138" y="4061774"/>
                <a:ext cx="562777" cy="68445"/>
              </a:xfrm>
              <a:prstGeom prst="homePlate">
                <a:avLst/>
              </a:prstGeom>
              <a:solidFill>
                <a:schemeClr val="bg1">
                  <a:lumMod val="75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4" name="Trapezoid 73"/>
              <p:cNvSpPr/>
              <p:nvPr/>
            </p:nvSpPr>
            <p:spPr>
              <a:xfrm rot="7829402" flipH="1">
                <a:off x="5450481" y="2499377"/>
                <a:ext cx="215608" cy="1971164"/>
              </a:xfrm>
              <a:prstGeom prst="trapezoid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  <a:bevelB w="0" h="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5" name="Can 74"/>
              <p:cNvSpPr/>
              <p:nvPr/>
            </p:nvSpPr>
            <p:spPr>
              <a:xfrm flipH="1">
                <a:off x="4645663" y="2019967"/>
                <a:ext cx="147421" cy="638827"/>
              </a:xfrm>
              <a:prstGeom prst="can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Oval 75"/>
              <p:cNvSpPr/>
              <p:nvPr/>
            </p:nvSpPr>
            <p:spPr>
              <a:xfrm flipH="1">
                <a:off x="4558204" y="2588953"/>
                <a:ext cx="327019" cy="327019"/>
              </a:xfrm>
              <a:prstGeom prst="ellipse">
                <a:avLst/>
              </a:prstGeom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Trapezoid 76"/>
              <p:cNvSpPr/>
              <p:nvPr/>
            </p:nvSpPr>
            <p:spPr>
              <a:xfrm rot="13396479" flipH="1">
                <a:off x="3923450" y="2624754"/>
                <a:ext cx="234907" cy="1786482"/>
              </a:xfrm>
              <a:prstGeom prst="trapezoid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  <a:bevelB w="0" h="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8" name="Pentagon 77"/>
              <p:cNvSpPr/>
              <p:nvPr/>
            </p:nvSpPr>
            <p:spPr>
              <a:xfrm rot="16379183" flipH="1">
                <a:off x="2770746" y="3547904"/>
                <a:ext cx="1406356" cy="163802"/>
              </a:xfrm>
              <a:prstGeom prst="homePlate">
                <a:avLst/>
              </a:prstGeom>
              <a:solidFill>
                <a:schemeClr val="bg1">
                  <a:lumMod val="75000"/>
                </a:schemeClr>
              </a:solidFill>
              <a:scene3d>
                <a:camera prst="orthographicFront"/>
                <a:lightRig rig="threePt" dir="t"/>
              </a:scene3d>
              <a:sp3d>
                <a:bevelT w="127000" h="1270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79" name="Group 78"/>
              <p:cNvGrpSpPr/>
              <p:nvPr/>
            </p:nvGrpSpPr>
            <p:grpSpPr>
              <a:xfrm flipH="1">
                <a:off x="4645663" y="2670280"/>
                <a:ext cx="152102" cy="152102"/>
                <a:chOff x="5747657" y="2318657"/>
                <a:chExt cx="217714" cy="217714"/>
              </a:xfrm>
            </p:grpSpPr>
            <p:sp>
              <p:nvSpPr>
                <p:cNvPr id="80" name="Oval 79"/>
                <p:cNvSpPr/>
                <p:nvPr/>
              </p:nvSpPr>
              <p:spPr>
                <a:xfrm>
                  <a:off x="5747657" y="2318657"/>
                  <a:ext cx="217714" cy="217714"/>
                </a:xfrm>
                <a:prstGeom prst="ellipse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81" name="Straight Connector 80"/>
                <p:cNvCxnSpPr/>
                <p:nvPr/>
              </p:nvCxnSpPr>
              <p:spPr>
                <a:xfrm>
                  <a:off x="5856514" y="2327030"/>
                  <a:ext cx="0" cy="187569"/>
                </a:xfrm>
                <a:prstGeom prst="line">
                  <a:avLst/>
                </a:prstGeom>
                <a:ln w="57150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72" name="Oval 71"/>
            <p:cNvSpPr/>
            <p:nvPr/>
          </p:nvSpPr>
          <p:spPr>
            <a:xfrm>
              <a:off x="2201437" y="41312"/>
              <a:ext cx="5768622" cy="5768622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2" name="TextBox 81">
            <a:extLst>
              <a:ext uri="{FF2B5EF4-FFF2-40B4-BE49-F238E27FC236}">
                <a16:creationId xmlns="" xmlns:a16="http://schemas.microsoft.com/office/drawing/2014/main" id="{7D82160A-012D-45E3-B97A-50229E9BF8F6}"/>
              </a:ext>
            </a:extLst>
          </p:cNvPr>
          <p:cNvSpPr txBox="1"/>
          <p:nvPr/>
        </p:nvSpPr>
        <p:spPr>
          <a:xfrm>
            <a:off x="5473386" y="4745421"/>
            <a:ext cx="3717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B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3" name="TextBox 82">
            <a:extLst>
              <a:ext uri="{FF2B5EF4-FFF2-40B4-BE49-F238E27FC236}">
                <a16:creationId xmlns="" xmlns:a16="http://schemas.microsoft.com/office/drawing/2014/main" id="{7D82160A-012D-45E3-B97A-50229E9BF8F6}"/>
              </a:ext>
            </a:extLst>
          </p:cNvPr>
          <p:cNvSpPr txBox="1"/>
          <p:nvPr/>
        </p:nvSpPr>
        <p:spPr>
          <a:xfrm>
            <a:off x="9983871" y="4714290"/>
            <a:ext cx="3717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D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4" name="TextBox 83">
            <a:extLst>
              <a:ext uri="{FF2B5EF4-FFF2-40B4-BE49-F238E27FC236}">
                <a16:creationId xmlns="" xmlns:a16="http://schemas.microsoft.com/office/drawing/2014/main" id="{7D82160A-012D-45E3-B97A-50229E9BF8F6}"/>
              </a:ext>
            </a:extLst>
          </p:cNvPr>
          <p:cNvSpPr txBox="1"/>
          <p:nvPr/>
        </p:nvSpPr>
        <p:spPr>
          <a:xfrm>
            <a:off x="8995126" y="4863196"/>
            <a:ext cx="3717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C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59" name="Group 58"/>
          <p:cNvGrpSpPr/>
          <p:nvPr/>
        </p:nvGrpSpPr>
        <p:grpSpPr>
          <a:xfrm rot="10800000">
            <a:off x="897390" y="1281949"/>
            <a:ext cx="3151844" cy="2391269"/>
            <a:chOff x="3392023" y="2019967"/>
            <a:chExt cx="3151844" cy="2391269"/>
          </a:xfrm>
        </p:grpSpPr>
        <p:sp>
          <p:nvSpPr>
            <p:cNvPr id="60" name="Pentagon 59"/>
            <p:cNvSpPr/>
            <p:nvPr/>
          </p:nvSpPr>
          <p:spPr>
            <a:xfrm rot="13239619" flipH="1">
              <a:off x="5980138" y="4061774"/>
              <a:ext cx="562777" cy="68445"/>
            </a:xfrm>
            <a:prstGeom prst="homePlate">
              <a:avLst/>
            </a:prstGeom>
            <a:solidFill>
              <a:schemeClr val="bg1">
                <a:lumMod val="75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Trapezoid 60"/>
            <p:cNvSpPr/>
            <p:nvPr/>
          </p:nvSpPr>
          <p:spPr>
            <a:xfrm rot="7829402" flipH="1">
              <a:off x="5450481" y="2499377"/>
              <a:ext cx="215608" cy="1971164"/>
            </a:xfrm>
            <a:prstGeom prst="trapezoid">
              <a:avLst/>
            </a:prstGeom>
            <a:solidFill>
              <a:schemeClr val="accent3">
                <a:lumMod val="60000"/>
                <a:lumOff val="40000"/>
              </a:schemeClr>
            </a:solidFill>
            <a:scene3d>
              <a:camera prst="orthographicFront"/>
              <a:lightRig rig="threePt" dir="t"/>
            </a:scene3d>
            <a:sp3d>
              <a:bevelT/>
              <a:bevelB w="0" h="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Can 61"/>
            <p:cNvSpPr/>
            <p:nvPr/>
          </p:nvSpPr>
          <p:spPr>
            <a:xfrm flipH="1">
              <a:off x="4645663" y="2019967"/>
              <a:ext cx="147421" cy="638827"/>
            </a:xfrm>
            <a:prstGeom prst="can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Oval 62"/>
            <p:cNvSpPr/>
            <p:nvPr/>
          </p:nvSpPr>
          <p:spPr>
            <a:xfrm flipH="1">
              <a:off x="4558204" y="2588953"/>
              <a:ext cx="327019" cy="327019"/>
            </a:xfrm>
            <a:prstGeom prst="ellipse">
              <a:avLst/>
            </a:prstGeom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Trapezoid 63"/>
            <p:cNvSpPr/>
            <p:nvPr/>
          </p:nvSpPr>
          <p:spPr>
            <a:xfrm rot="13396479" flipH="1">
              <a:off x="3923450" y="2624754"/>
              <a:ext cx="234907" cy="1786482"/>
            </a:xfrm>
            <a:prstGeom prst="trapezoid">
              <a:avLst/>
            </a:prstGeom>
            <a:solidFill>
              <a:schemeClr val="accent3">
                <a:lumMod val="60000"/>
                <a:lumOff val="40000"/>
              </a:schemeClr>
            </a:solidFill>
            <a:scene3d>
              <a:camera prst="orthographicFront"/>
              <a:lightRig rig="threePt" dir="t"/>
            </a:scene3d>
            <a:sp3d>
              <a:bevelT/>
              <a:bevelB w="0" h="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Pentagon 64"/>
            <p:cNvSpPr/>
            <p:nvPr/>
          </p:nvSpPr>
          <p:spPr>
            <a:xfrm rot="16379183" flipH="1">
              <a:off x="2770746" y="3547904"/>
              <a:ext cx="1406356" cy="163802"/>
            </a:xfrm>
            <a:prstGeom prst="homePlate">
              <a:avLst/>
            </a:prstGeom>
            <a:solidFill>
              <a:schemeClr val="bg1">
                <a:lumMod val="75000"/>
              </a:schemeClr>
            </a:solidFill>
            <a:scene3d>
              <a:camera prst="orthographicFront"/>
              <a:lightRig rig="threePt" dir="t"/>
            </a:scene3d>
            <a:sp3d>
              <a:bevelT w="127000" h="127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6" name="Group 65"/>
            <p:cNvGrpSpPr/>
            <p:nvPr/>
          </p:nvGrpSpPr>
          <p:grpSpPr>
            <a:xfrm flipH="1">
              <a:off x="4645663" y="2670280"/>
              <a:ext cx="152102" cy="152102"/>
              <a:chOff x="5747657" y="2318657"/>
              <a:chExt cx="217714" cy="217714"/>
            </a:xfrm>
          </p:grpSpPr>
          <p:sp>
            <p:nvSpPr>
              <p:cNvPr id="67" name="Oval 66"/>
              <p:cNvSpPr/>
              <p:nvPr/>
            </p:nvSpPr>
            <p:spPr>
              <a:xfrm>
                <a:off x="5747657" y="2318657"/>
                <a:ext cx="217714" cy="217714"/>
              </a:xfrm>
              <a:prstGeom prst="ellipse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68" name="Straight Connector 67"/>
              <p:cNvCxnSpPr/>
              <p:nvPr/>
            </p:nvCxnSpPr>
            <p:spPr>
              <a:xfrm>
                <a:off x="5856514" y="2327030"/>
                <a:ext cx="0" cy="187569"/>
              </a:xfrm>
              <a:prstGeom prst="line">
                <a:avLst/>
              </a:prstGeom>
              <a:ln w="571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36236648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3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333E-6 -1.48148E-6 L 0.33594 0.00903 " pathEditMode="relative" rAng="0" ptsTypes="AA">
                                      <p:cBhvr>
                                        <p:cTn id="15" dur="3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797" y="440"/>
                                    </p:animMotion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3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5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900000">
                                      <p:cBhvr>
                                        <p:cTn id="53" dur="3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3000"/>
                            </p:stCondLst>
                            <p:childTnLst>
                              <p:par>
                                <p:cTn id="5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4" dur="500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2" grpId="0"/>
      <p:bldP spid="83" grpId="0"/>
      <p:bldP spid="8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Arc 8"/>
          <p:cNvSpPr/>
          <p:nvPr/>
        </p:nvSpPr>
        <p:spPr>
          <a:xfrm rot="16496003">
            <a:off x="5442088" y="4003006"/>
            <a:ext cx="365466" cy="409981"/>
          </a:xfrm>
          <a:prstGeom prst="arc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Arc 1"/>
          <p:cNvSpPr/>
          <p:nvPr/>
        </p:nvSpPr>
        <p:spPr>
          <a:xfrm rot="490904">
            <a:off x="7539545" y="1617963"/>
            <a:ext cx="1619861" cy="1664354"/>
          </a:xfrm>
          <a:prstGeom prst="arc">
            <a:avLst>
              <a:gd name="adj1" fmla="val 16601818"/>
              <a:gd name="adj2" fmla="val 239272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Arc 6"/>
          <p:cNvSpPr/>
          <p:nvPr/>
        </p:nvSpPr>
        <p:spPr>
          <a:xfrm>
            <a:off x="8108817" y="4654987"/>
            <a:ext cx="45719" cy="859833"/>
          </a:xfrm>
          <a:prstGeom prst="arc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" name="Straight Connector 2">
            <a:extLst>
              <a:ext uri="{FF2B5EF4-FFF2-40B4-BE49-F238E27FC236}">
                <a16:creationId xmlns="" xmlns:a16="http://schemas.microsoft.com/office/drawing/2014/main" id="{6A15C156-209B-421D-B4AC-3C3867F1CE81}"/>
              </a:ext>
            </a:extLst>
          </p:cNvPr>
          <p:cNvCxnSpPr>
            <a:cxnSpLocks/>
          </p:cNvCxnSpPr>
          <p:nvPr/>
        </p:nvCxnSpPr>
        <p:spPr>
          <a:xfrm flipV="1">
            <a:off x="935411" y="1400114"/>
            <a:ext cx="3119206" cy="1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="" xmlns:a16="http://schemas.microsoft.com/office/drawing/2014/main" id="{7D82160A-012D-45E3-B97A-50229E9BF8F6}"/>
              </a:ext>
            </a:extLst>
          </p:cNvPr>
          <p:cNvSpPr txBox="1"/>
          <p:nvPr/>
        </p:nvSpPr>
        <p:spPr>
          <a:xfrm>
            <a:off x="375803" y="1107727"/>
            <a:ext cx="3717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a</a:t>
            </a:r>
          </a:p>
        </p:txBody>
      </p:sp>
      <p:cxnSp>
        <p:nvCxnSpPr>
          <p:cNvPr id="27" name="Straight Connector 26">
            <a:extLst>
              <a:ext uri="{FF2B5EF4-FFF2-40B4-BE49-F238E27FC236}">
                <a16:creationId xmlns="" xmlns:a16="http://schemas.microsoft.com/office/drawing/2014/main" id="{6A15C156-209B-421D-B4AC-3C3867F1CE81}"/>
              </a:ext>
            </a:extLst>
          </p:cNvPr>
          <p:cNvCxnSpPr>
            <a:cxnSpLocks/>
          </p:cNvCxnSpPr>
          <p:nvPr/>
        </p:nvCxnSpPr>
        <p:spPr>
          <a:xfrm flipV="1">
            <a:off x="864161" y="2100029"/>
            <a:ext cx="2645072" cy="1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="" xmlns:a16="http://schemas.microsoft.com/office/drawing/2014/main" id="{7D82160A-012D-45E3-B97A-50229E9BF8F6}"/>
              </a:ext>
            </a:extLst>
          </p:cNvPr>
          <p:cNvSpPr txBox="1"/>
          <p:nvPr/>
        </p:nvSpPr>
        <p:spPr>
          <a:xfrm>
            <a:off x="353225" y="1796351"/>
            <a:ext cx="3717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b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28" name="Straight Connector 27">
            <a:extLst>
              <a:ext uri="{FF2B5EF4-FFF2-40B4-BE49-F238E27FC236}">
                <a16:creationId xmlns="" xmlns:a16="http://schemas.microsoft.com/office/drawing/2014/main" id="{6A15C156-209B-421D-B4AC-3C3867F1CE81}"/>
              </a:ext>
            </a:extLst>
          </p:cNvPr>
          <p:cNvCxnSpPr>
            <a:cxnSpLocks/>
          </p:cNvCxnSpPr>
          <p:nvPr/>
        </p:nvCxnSpPr>
        <p:spPr>
          <a:xfrm flipV="1">
            <a:off x="8229499" y="2495263"/>
            <a:ext cx="2645072" cy="1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V="1">
            <a:off x="8242899" y="307317"/>
            <a:ext cx="1279802" cy="219376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7825738" y="2274665"/>
            <a:ext cx="4037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X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55" name="Group 54"/>
          <p:cNvGrpSpPr/>
          <p:nvPr/>
        </p:nvGrpSpPr>
        <p:grpSpPr>
          <a:xfrm>
            <a:off x="4875361" y="2490055"/>
            <a:ext cx="339595" cy="2457433"/>
            <a:chOff x="5181166" y="85591"/>
            <a:chExt cx="352884" cy="2933009"/>
          </a:xfrm>
        </p:grpSpPr>
        <p:sp>
          <p:nvSpPr>
            <p:cNvPr id="56" name="Can 55"/>
            <p:cNvSpPr/>
            <p:nvPr/>
          </p:nvSpPr>
          <p:spPr>
            <a:xfrm>
              <a:off x="5181166" y="400281"/>
              <a:ext cx="349422" cy="1982493"/>
            </a:xfrm>
            <a:prstGeom prst="can">
              <a:avLst/>
            </a:prstGeom>
            <a:gradFill>
              <a:gsLst>
                <a:gs pos="0">
                  <a:schemeClr val="accent6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lumMod val="60000"/>
                    <a:lumOff val="40000"/>
                  </a:schemeClr>
                </a:gs>
                <a:gs pos="100000">
                  <a:schemeClr val="accent6">
                    <a:lumMod val="99000"/>
                    <a:satMod val="120000"/>
                    <a:shade val="78000"/>
                  </a:schemeClr>
                </a:gs>
              </a:gsLst>
              <a:lin ang="10800000" scaled="0"/>
            </a:gradFill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lowchart: Merge 56"/>
            <p:cNvSpPr/>
            <p:nvPr/>
          </p:nvSpPr>
          <p:spPr>
            <a:xfrm>
              <a:off x="5181166" y="2340445"/>
              <a:ext cx="352884" cy="678155"/>
            </a:xfrm>
            <a:prstGeom prst="flowChartMerge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lowchart: Delay 57"/>
            <p:cNvSpPr/>
            <p:nvPr/>
          </p:nvSpPr>
          <p:spPr>
            <a:xfrm rot="16200000">
              <a:off x="5097269" y="169489"/>
              <a:ext cx="518289" cy="350494"/>
            </a:xfrm>
            <a:prstGeom prst="flowChartDelay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69" name="Straight Connector 68">
            <a:extLst>
              <a:ext uri="{FF2B5EF4-FFF2-40B4-BE49-F238E27FC236}">
                <a16:creationId xmlns="" xmlns:a16="http://schemas.microsoft.com/office/drawing/2014/main" id="{6A15C156-209B-421D-B4AC-3C3867F1CE81}"/>
              </a:ext>
            </a:extLst>
          </p:cNvPr>
          <p:cNvCxnSpPr>
            <a:cxnSpLocks/>
          </p:cNvCxnSpPr>
          <p:nvPr/>
        </p:nvCxnSpPr>
        <p:spPr>
          <a:xfrm flipV="1">
            <a:off x="5044686" y="4915847"/>
            <a:ext cx="4096766" cy="2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2" name="TextBox 81">
            <a:extLst>
              <a:ext uri="{FF2B5EF4-FFF2-40B4-BE49-F238E27FC236}">
                <a16:creationId xmlns="" xmlns:a16="http://schemas.microsoft.com/office/drawing/2014/main" id="{7D82160A-012D-45E3-B97A-50229E9BF8F6}"/>
              </a:ext>
            </a:extLst>
          </p:cNvPr>
          <p:cNvSpPr txBox="1"/>
          <p:nvPr/>
        </p:nvSpPr>
        <p:spPr>
          <a:xfrm>
            <a:off x="4604134" y="4745421"/>
            <a:ext cx="3717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B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3" name="TextBox 82">
            <a:extLst>
              <a:ext uri="{FF2B5EF4-FFF2-40B4-BE49-F238E27FC236}">
                <a16:creationId xmlns="" xmlns:a16="http://schemas.microsoft.com/office/drawing/2014/main" id="{7D82160A-012D-45E3-B97A-50229E9BF8F6}"/>
              </a:ext>
            </a:extLst>
          </p:cNvPr>
          <p:cNvSpPr txBox="1"/>
          <p:nvPr/>
        </p:nvSpPr>
        <p:spPr>
          <a:xfrm>
            <a:off x="9114619" y="4714290"/>
            <a:ext cx="3717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D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4" name="TextBox 83">
            <a:extLst>
              <a:ext uri="{FF2B5EF4-FFF2-40B4-BE49-F238E27FC236}">
                <a16:creationId xmlns="" xmlns:a16="http://schemas.microsoft.com/office/drawing/2014/main" id="{7D82160A-012D-45E3-B97A-50229E9BF8F6}"/>
              </a:ext>
            </a:extLst>
          </p:cNvPr>
          <p:cNvSpPr txBox="1"/>
          <p:nvPr/>
        </p:nvSpPr>
        <p:spPr>
          <a:xfrm>
            <a:off x="8125874" y="4863196"/>
            <a:ext cx="3717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C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Arc 4"/>
          <p:cNvSpPr/>
          <p:nvPr/>
        </p:nvSpPr>
        <p:spPr>
          <a:xfrm rot="896873">
            <a:off x="4447294" y="4050983"/>
            <a:ext cx="1535755" cy="1350464"/>
          </a:xfrm>
          <a:prstGeom prst="arc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4" name="Group 103"/>
          <p:cNvGrpSpPr/>
          <p:nvPr/>
        </p:nvGrpSpPr>
        <p:grpSpPr>
          <a:xfrm rot="18614000">
            <a:off x="6255382" y="368248"/>
            <a:ext cx="4120738" cy="4120738"/>
            <a:chOff x="3289464" y="356259"/>
            <a:chExt cx="4120738" cy="4120738"/>
          </a:xfrm>
        </p:grpSpPr>
        <p:grpSp>
          <p:nvGrpSpPr>
            <p:cNvPr id="117" name="Group 116"/>
            <p:cNvGrpSpPr/>
            <p:nvPr/>
          </p:nvGrpSpPr>
          <p:grpSpPr>
            <a:xfrm rot="10427851">
              <a:off x="5365721" y="2202326"/>
              <a:ext cx="893123" cy="2232959"/>
              <a:chOff x="5365173" y="1978403"/>
              <a:chExt cx="579565" cy="1449011"/>
            </a:xfrm>
          </p:grpSpPr>
          <p:sp>
            <p:nvSpPr>
              <p:cNvPr id="119" name="Trapezoid 118"/>
              <p:cNvSpPr/>
              <p:nvPr/>
            </p:nvSpPr>
            <p:spPr>
              <a:xfrm rot="12191668" flipH="1">
                <a:off x="5531989" y="2366818"/>
                <a:ext cx="155556" cy="748812"/>
              </a:xfrm>
              <a:prstGeom prst="trapezoid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  <a:scene3d>
                <a:camera prst="orthographicFront"/>
                <a:lightRig rig="threePt" dir="t"/>
              </a:scene3d>
              <a:sp3d>
                <a:bevelT/>
                <a:bevelB w="0" h="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0" name="Pentagon 119"/>
              <p:cNvSpPr/>
              <p:nvPr/>
            </p:nvSpPr>
            <p:spPr>
              <a:xfrm rot="15621917" flipH="1">
                <a:off x="5804519" y="3185605"/>
                <a:ext cx="242921" cy="37517"/>
              </a:xfrm>
              <a:prstGeom prst="homePlate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tx1"/>
                </a:solidFill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1" name="Trapezoid 120"/>
              <p:cNvSpPr/>
              <p:nvPr/>
            </p:nvSpPr>
            <p:spPr>
              <a:xfrm rot="10278202" flipH="1">
                <a:off x="5784617" y="2351724"/>
                <a:ext cx="147021" cy="850848"/>
              </a:xfrm>
              <a:prstGeom prst="trapezoid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  <a:scene3d>
                <a:camera prst="orthographicFront"/>
                <a:lightRig rig="threePt" dir="t"/>
              </a:scene3d>
              <a:sp3d>
                <a:bevelT/>
                <a:bevelB w="0" h="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2" name="Can 121"/>
              <p:cNvSpPr/>
              <p:nvPr/>
            </p:nvSpPr>
            <p:spPr>
              <a:xfrm rot="277767" flipH="1">
                <a:off x="5756978" y="1978403"/>
                <a:ext cx="75333" cy="324770"/>
              </a:xfrm>
              <a:prstGeom prst="can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3" name="Oval 122"/>
              <p:cNvSpPr/>
              <p:nvPr/>
            </p:nvSpPr>
            <p:spPr>
              <a:xfrm rot="277767" flipH="1">
                <a:off x="5695333" y="2267078"/>
                <a:ext cx="167108" cy="166251"/>
              </a:xfrm>
              <a:prstGeom prst="ellipse">
                <a:avLst/>
              </a:prstGeom>
              <a:ln>
                <a:solidFill>
                  <a:schemeClr val="tx1"/>
                </a:solidFill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4" name="Pentagon 123"/>
              <p:cNvSpPr/>
              <p:nvPr/>
            </p:nvSpPr>
            <p:spPr>
              <a:xfrm rot="16656950" flipH="1">
                <a:off x="4976625" y="2955865"/>
                <a:ext cx="860097" cy="83001"/>
              </a:xfrm>
              <a:prstGeom prst="homePlate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tx1"/>
                </a:solidFill>
              </a:ln>
              <a:scene3d>
                <a:camera prst="orthographicFront"/>
                <a:lightRig rig="threePt" dir="t"/>
              </a:scene3d>
              <a:sp3d>
                <a:bevelT w="127000" h="1270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25" name="Group 124"/>
              <p:cNvGrpSpPr/>
              <p:nvPr/>
            </p:nvGrpSpPr>
            <p:grpSpPr>
              <a:xfrm rot="277767" flipH="1">
                <a:off x="5740276" y="2308434"/>
                <a:ext cx="77725" cy="77326"/>
                <a:chOff x="5747657" y="2318657"/>
                <a:chExt cx="217714" cy="217714"/>
              </a:xfrm>
            </p:grpSpPr>
            <p:sp>
              <p:nvSpPr>
                <p:cNvPr id="126" name="Oval 125"/>
                <p:cNvSpPr/>
                <p:nvPr/>
              </p:nvSpPr>
              <p:spPr>
                <a:xfrm>
                  <a:off x="5747657" y="2318657"/>
                  <a:ext cx="217714" cy="217714"/>
                </a:xfrm>
                <a:prstGeom prst="ellipse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27" name="Straight Connector 126"/>
                <p:cNvCxnSpPr/>
                <p:nvPr/>
              </p:nvCxnSpPr>
              <p:spPr>
                <a:xfrm>
                  <a:off x="5856514" y="2327030"/>
                  <a:ext cx="0" cy="187569"/>
                </a:xfrm>
                <a:prstGeom prst="line">
                  <a:avLst/>
                </a:prstGeom>
                <a:ln w="571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118" name="Oval 117"/>
            <p:cNvSpPr/>
            <p:nvPr/>
          </p:nvSpPr>
          <p:spPr>
            <a:xfrm>
              <a:off x="3289464" y="356259"/>
              <a:ext cx="4120738" cy="4120738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8" name="Group 127"/>
          <p:cNvGrpSpPr/>
          <p:nvPr/>
        </p:nvGrpSpPr>
        <p:grpSpPr>
          <a:xfrm rot="18614000">
            <a:off x="3086956" y="2802827"/>
            <a:ext cx="4120738" cy="4120738"/>
            <a:chOff x="3289464" y="356259"/>
            <a:chExt cx="4120738" cy="4120738"/>
          </a:xfrm>
        </p:grpSpPr>
        <p:grpSp>
          <p:nvGrpSpPr>
            <p:cNvPr id="129" name="Group 128"/>
            <p:cNvGrpSpPr/>
            <p:nvPr/>
          </p:nvGrpSpPr>
          <p:grpSpPr>
            <a:xfrm rot="10427851">
              <a:off x="5365721" y="2202326"/>
              <a:ext cx="893123" cy="2232959"/>
              <a:chOff x="5365173" y="1978403"/>
              <a:chExt cx="579565" cy="1449011"/>
            </a:xfrm>
          </p:grpSpPr>
          <p:sp>
            <p:nvSpPr>
              <p:cNvPr id="131" name="Trapezoid 130"/>
              <p:cNvSpPr/>
              <p:nvPr/>
            </p:nvSpPr>
            <p:spPr>
              <a:xfrm rot="12191668" flipH="1">
                <a:off x="5531989" y="2366818"/>
                <a:ext cx="155556" cy="748812"/>
              </a:xfrm>
              <a:prstGeom prst="trapezoid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  <a:scene3d>
                <a:camera prst="orthographicFront"/>
                <a:lightRig rig="threePt" dir="t"/>
              </a:scene3d>
              <a:sp3d>
                <a:bevelT/>
                <a:bevelB w="0" h="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2" name="Pentagon 131"/>
              <p:cNvSpPr/>
              <p:nvPr/>
            </p:nvSpPr>
            <p:spPr>
              <a:xfrm rot="15621917" flipH="1">
                <a:off x="5804519" y="3185605"/>
                <a:ext cx="242921" cy="37517"/>
              </a:xfrm>
              <a:prstGeom prst="homePlate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tx1"/>
                </a:solidFill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3" name="Trapezoid 132"/>
              <p:cNvSpPr/>
              <p:nvPr/>
            </p:nvSpPr>
            <p:spPr>
              <a:xfrm rot="10278202" flipH="1">
                <a:off x="5784617" y="2351724"/>
                <a:ext cx="147021" cy="850848"/>
              </a:xfrm>
              <a:prstGeom prst="trapezoid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  <a:scene3d>
                <a:camera prst="orthographicFront"/>
                <a:lightRig rig="threePt" dir="t"/>
              </a:scene3d>
              <a:sp3d>
                <a:bevelT/>
                <a:bevelB w="0" h="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4" name="Can 133"/>
              <p:cNvSpPr/>
              <p:nvPr/>
            </p:nvSpPr>
            <p:spPr>
              <a:xfrm rot="277767" flipH="1">
                <a:off x="5756978" y="1978403"/>
                <a:ext cx="75333" cy="324770"/>
              </a:xfrm>
              <a:prstGeom prst="can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5" name="Oval 134"/>
              <p:cNvSpPr/>
              <p:nvPr/>
            </p:nvSpPr>
            <p:spPr>
              <a:xfrm rot="277767" flipH="1">
                <a:off x="5695333" y="2267078"/>
                <a:ext cx="167108" cy="166251"/>
              </a:xfrm>
              <a:prstGeom prst="ellipse">
                <a:avLst/>
              </a:prstGeom>
              <a:ln>
                <a:solidFill>
                  <a:schemeClr val="tx1"/>
                </a:solidFill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6" name="Pentagon 135"/>
              <p:cNvSpPr/>
              <p:nvPr/>
            </p:nvSpPr>
            <p:spPr>
              <a:xfrm rot="16656950" flipH="1">
                <a:off x="4976625" y="2955865"/>
                <a:ext cx="860097" cy="83001"/>
              </a:xfrm>
              <a:prstGeom prst="homePlate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tx1"/>
                </a:solidFill>
              </a:ln>
              <a:scene3d>
                <a:camera prst="orthographicFront"/>
                <a:lightRig rig="threePt" dir="t"/>
              </a:scene3d>
              <a:sp3d>
                <a:bevelT w="127000" h="1270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37" name="Group 136"/>
              <p:cNvGrpSpPr/>
              <p:nvPr/>
            </p:nvGrpSpPr>
            <p:grpSpPr>
              <a:xfrm rot="277767" flipH="1">
                <a:off x="5740276" y="2308434"/>
                <a:ext cx="77725" cy="77326"/>
                <a:chOff x="5747657" y="2318657"/>
                <a:chExt cx="217714" cy="217714"/>
              </a:xfrm>
            </p:grpSpPr>
            <p:sp>
              <p:nvSpPr>
                <p:cNvPr id="138" name="Oval 137"/>
                <p:cNvSpPr/>
                <p:nvPr/>
              </p:nvSpPr>
              <p:spPr>
                <a:xfrm>
                  <a:off x="5747657" y="2318657"/>
                  <a:ext cx="217714" cy="217714"/>
                </a:xfrm>
                <a:prstGeom prst="ellipse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39" name="Straight Connector 138"/>
                <p:cNvCxnSpPr/>
                <p:nvPr/>
              </p:nvCxnSpPr>
              <p:spPr>
                <a:xfrm>
                  <a:off x="5856514" y="2327030"/>
                  <a:ext cx="0" cy="187569"/>
                </a:xfrm>
                <a:prstGeom prst="line">
                  <a:avLst/>
                </a:prstGeom>
                <a:ln w="571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130" name="Oval 129"/>
            <p:cNvSpPr/>
            <p:nvPr/>
          </p:nvSpPr>
          <p:spPr>
            <a:xfrm>
              <a:off x="3289464" y="356259"/>
              <a:ext cx="4120738" cy="4120738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" name="Group 7"/>
          <p:cNvGrpSpPr/>
          <p:nvPr/>
        </p:nvGrpSpPr>
        <p:grpSpPr>
          <a:xfrm rot="3452834">
            <a:off x="9408082" y="659985"/>
            <a:ext cx="986643" cy="2081991"/>
            <a:chOff x="9691051" y="185391"/>
            <a:chExt cx="986643" cy="2081991"/>
          </a:xfrm>
        </p:grpSpPr>
        <p:sp>
          <p:nvSpPr>
            <p:cNvPr id="143" name="Trapezoid 142"/>
            <p:cNvSpPr/>
            <p:nvPr/>
          </p:nvSpPr>
          <p:spPr>
            <a:xfrm rot="12927588" flipH="1">
              <a:off x="10024827" y="702303"/>
              <a:ext cx="239715" cy="1153936"/>
            </a:xfrm>
            <a:prstGeom prst="trapezoid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>
              <a:bevelT/>
              <a:bevelB w="0" h="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Pentagon 143"/>
            <p:cNvSpPr/>
            <p:nvPr/>
          </p:nvSpPr>
          <p:spPr>
            <a:xfrm rot="16357837" flipH="1">
              <a:off x="10282060" y="2051301"/>
              <a:ext cx="374347" cy="57815"/>
            </a:xfrm>
            <a:prstGeom prst="homePlate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Trapezoid 144"/>
            <p:cNvSpPr/>
            <p:nvPr/>
          </p:nvSpPr>
          <p:spPr>
            <a:xfrm rot="11014122" flipH="1">
              <a:off x="10393636" y="759086"/>
              <a:ext cx="226563" cy="1311176"/>
            </a:xfrm>
            <a:prstGeom prst="trapezoid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>
              <a:bevelT/>
              <a:bevelB w="0" h="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Can 145"/>
            <p:cNvSpPr/>
            <p:nvPr/>
          </p:nvSpPr>
          <p:spPr>
            <a:xfrm rot="1013687" flipH="1">
              <a:off x="10561604" y="185391"/>
              <a:ext cx="116090" cy="500478"/>
            </a:xfrm>
            <a:prstGeom prst="can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Oval 146"/>
            <p:cNvSpPr/>
            <p:nvPr/>
          </p:nvSpPr>
          <p:spPr>
            <a:xfrm rot="1013687" flipH="1">
              <a:off x="10398605" y="617721"/>
              <a:ext cx="257517" cy="256197"/>
            </a:xfrm>
            <a:prstGeom prst="ellipse">
              <a:avLst/>
            </a:prstGeom>
            <a:ln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Pentagon 147"/>
            <p:cNvSpPr/>
            <p:nvPr/>
          </p:nvSpPr>
          <p:spPr>
            <a:xfrm rot="17392870" flipH="1">
              <a:off x="9092289" y="1534541"/>
              <a:ext cx="1325429" cy="127906"/>
            </a:xfrm>
            <a:prstGeom prst="homePlate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>
              <a:bevelT w="127000" h="127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49" name="Group 148"/>
            <p:cNvGrpSpPr/>
            <p:nvPr/>
          </p:nvGrpSpPr>
          <p:grpSpPr>
            <a:xfrm rot="1013687" flipH="1">
              <a:off x="10468872" y="681643"/>
              <a:ext cx="119776" cy="119161"/>
              <a:chOff x="5747657" y="2318657"/>
              <a:chExt cx="217714" cy="217714"/>
            </a:xfrm>
          </p:grpSpPr>
          <p:sp>
            <p:nvSpPr>
              <p:cNvPr id="150" name="Oval 149"/>
              <p:cNvSpPr/>
              <p:nvPr/>
            </p:nvSpPr>
            <p:spPr>
              <a:xfrm>
                <a:off x="5747657" y="2318657"/>
                <a:ext cx="217714" cy="217714"/>
              </a:xfrm>
              <a:prstGeom prst="ellipse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51" name="Straight Connector 150"/>
              <p:cNvCxnSpPr/>
              <p:nvPr/>
            </p:nvCxnSpPr>
            <p:spPr>
              <a:xfrm>
                <a:off x="5856514" y="2327030"/>
                <a:ext cx="0" cy="187569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42" name="Oval 141"/>
          <p:cNvSpPr/>
          <p:nvPr/>
        </p:nvSpPr>
        <p:spPr>
          <a:xfrm rot="11908069">
            <a:off x="8317756" y="178206"/>
            <a:ext cx="4120738" cy="4120738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1" name="Group 50"/>
          <p:cNvGrpSpPr/>
          <p:nvPr/>
        </p:nvGrpSpPr>
        <p:grpSpPr>
          <a:xfrm rot="17737012">
            <a:off x="4153628" y="3152148"/>
            <a:ext cx="4096766" cy="828698"/>
            <a:chOff x="2056877" y="3276219"/>
            <a:chExt cx="4082766" cy="1027444"/>
          </a:xfrm>
        </p:grpSpPr>
        <p:pic>
          <p:nvPicPr>
            <p:cNvPr id="52" name="Picture 51">
              <a:extLst>
                <a:ext uri="{FF2B5EF4-FFF2-40B4-BE49-F238E27FC236}">
                  <a16:creationId xmlns="" xmlns:a16="http://schemas.microsoft.com/office/drawing/2014/main" id="{7C9FF1DC-4D2B-44A0-AAD0-BF2C6450AD3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420" t="2788" r="2211" b="80545"/>
            <a:stretch/>
          </p:blipFill>
          <p:spPr>
            <a:xfrm>
              <a:off x="2190045" y="3443112"/>
              <a:ext cx="3781778" cy="169333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</p:spPr>
        </p:pic>
        <p:pic>
          <p:nvPicPr>
            <p:cNvPr id="53" name="Picture 52">
              <a:extLst>
                <a:ext uri="{FF2B5EF4-FFF2-40B4-BE49-F238E27FC236}">
                  <a16:creationId xmlns="" xmlns:a16="http://schemas.microsoft.com/office/drawing/2014/main" id="{7C9FF1DC-4D2B-44A0-AAD0-BF2C6450AD3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027" t="1667" r="1932" b="83889"/>
            <a:stretch/>
          </p:blipFill>
          <p:spPr>
            <a:xfrm rot="10800000" flipH="1">
              <a:off x="2144889" y="4018844"/>
              <a:ext cx="3849511" cy="146756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</p:spPr>
        </p:pic>
        <p:sp>
          <p:nvSpPr>
            <p:cNvPr id="54" name="Rectangle 53"/>
            <p:cNvSpPr/>
            <p:nvPr/>
          </p:nvSpPr>
          <p:spPr>
            <a:xfrm>
              <a:off x="2056877" y="3276219"/>
              <a:ext cx="4082766" cy="1027444"/>
            </a:xfrm>
            <a:prstGeom prst="rect">
              <a:avLst/>
            </a:prstGeom>
            <a:solidFill>
              <a:schemeClr val="accent1">
                <a:alpha val="24000"/>
              </a:schemeClr>
            </a:solidFill>
            <a:scene3d>
              <a:camera prst="orthographicFront"/>
              <a:lightRig rig="threePt" dir="t"/>
            </a:scene3d>
            <a:sp3d>
              <a:bevelT w="127000" h="50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1" name="Straight Connector 10"/>
          <p:cNvCxnSpPr/>
          <p:nvPr/>
        </p:nvCxnSpPr>
        <p:spPr>
          <a:xfrm flipV="1">
            <a:off x="5047224" y="1520922"/>
            <a:ext cx="1636193" cy="338197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>
            <a:extLst>
              <a:ext uri="{FF2B5EF4-FFF2-40B4-BE49-F238E27FC236}">
                <a16:creationId xmlns="" xmlns:a16="http://schemas.microsoft.com/office/drawing/2014/main" id="{7D82160A-012D-45E3-B97A-50229E9BF8F6}"/>
              </a:ext>
            </a:extLst>
          </p:cNvPr>
          <p:cNvSpPr txBox="1"/>
          <p:nvPr/>
        </p:nvSpPr>
        <p:spPr>
          <a:xfrm>
            <a:off x="6405724" y="1055201"/>
            <a:ext cx="3717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E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7597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4200000">
                                      <p:cBhvr>
                                        <p:cTn id="6" dur="3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4200000">
                                      <p:cBhvr>
                                        <p:cTn id="23" dur="30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25E-7 3.33333E-6 L -0.26445 0.35324 " pathEditMode="relative" rAng="0" ptsTypes="AA">
                                      <p:cBhvr>
                                        <p:cTn id="4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229" y="17662"/>
                                    </p:animMotion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6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333E-6 -1.11111E-6 L 0.12956 -0.48009 " pathEditMode="relative" rAng="0" ptsTypes="AA">
                                      <p:cBhvr>
                                        <p:cTn id="61" dur="3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471" y="-24005"/>
                                    </p:animMotion>
                                  </p:childTnLst>
                                </p:cTn>
                              </p:par>
                              <p:par>
                                <p:cTn id="6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3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8" dur="5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2" dur="5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2" grpId="0" animBg="1"/>
      <p:bldP spid="5" grpId="0" animBg="1"/>
      <p:bldP spid="6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11"/>
          <p:cNvCxnSpPr/>
          <p:nvPr/>
        </p:nvCxnSpPr>
        <p:spPr>
          <a:xfrm>
            <a:off x="6104480" y="2411761"/>
            <a:ext cx="222885" cy="10566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Arc 8"/>
          <p:cNvSpPr/>
          <p:nvPr/>
        </p:nvSpPr>
        <p:spPr>
          <a:xfrm rot="16496003">
            <a:off x="5442088" y="4003006"/>
            <a:ext cx="365466" cy="409981"/>
          </a:xfrm>
          <a:prstGeom prst="arc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Arc 1"/>
          <p:cNvSpPr/>
          <p:nvPr/>
        </p:nvSpPr>
        <p:spPr>
          <a:xfrm rot="490904">
            <a:off x="7539545" y="1617963"/>
            <a:ext cx="1619861" cy="1664354"/>
          </a:xfrm>
          <a:prstGeom prst="arc">
            <a:avLst>
              <a:gd name="adj1" fmla="val 16601818"/>
              <a:gd name="adj2" fmla="val 239272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Arc 6"/>
          <p:cNvSpPr/>
          <p:nvPr/>
        </p:nvSpPr>
        <p:spPr>
          <a:xfrm>
            <a:off x="8108817" y="4654987"/>
            <a:ext cx="45719" cy="859833"/>
          </a:xfrm>
          <a:prstGeom prst="arc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" name="Straight Connector 2">
            <a:extLst>
              <a:ext uri="{FF2B5EF4-FFF2-40B4-BE49-F238E27FC236}">
                <a16:creationId xmlns="" xmlns:a16="http://schemas.microsoft.com/office/drawing/2014/main" id="{6A15C156-209B-421D-B4AC-3C3867F1CE81}"/>
              </a:ext>
            </a:extLst>
          </p:cNvPr>
          <p:cNvCxnSpPr>
            <a:cxnSpLocks/>
          </p:cNvCxnSpPr>
          <p:nvPr/>
        </p:nvCxnSpPr>
        <p:spPr>
          <a:xfrm flipV="1">
            <a:off x="935411" y="1400114"/>
            <a:ext cx="3119206" cy="1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="" xmlns:a16="http://schemas.microsoft.com/office/drawing/2014/main" id="{7D82160A-012D-45E3-B97A-50229E9BF8F6}"/>
              </a:ext>
            </a:extLst>
          </p:cNvPr>
          <p:cNvSpPr txBox="1"/>
          <p:nvPr/>
        </p:nvSpPr>
        <p:spPr>
          <a:xfrm>
            <a:off x="375803" y="1107727"/>
            <a:ext cx="3717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a</a:t>
            </a:r>
          </a:p>
        </p:txBody>
      </p:sp>
      <p:cxnSp>
        <p:nvCxnSpPr>
          <p:cNvPr id="27" name="Straight Connector 26">
            <a:extLst>
              <a:ext uri="{FF2B5EF4-FFF2-40B4-BE49-F238E27FC236}">
                <a16:creationId xmlns="" xmlns:a16="http://schemas.microsoft.com/office/drawing/2014/main" id="{6A15C156-209B-421D-B4AC-3C3867F1CE81}"/>
              </a:ext>
            </a:extLst>
          </p:cNvPr>
          <p:cNvCxnSpPr>
            <a:cxnSpLocks/>
          </p:cNvCxnSpPr>
          <p:nvPr/>
        </p:nvCxnSpPr>
        <p:spPr>
          <a:xfrm flipV="1">
            <a:off x="864161" y="2100029"/>
            <a:ext cx="2645072" cy="1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="" xmlns:a16="http://schemas.microsoft.com/office/drawing/2014/main" id="{7D82160A-012D-45E3-B97A-50229E9BF8F6}"/>
              </a:ext>
            </a:extLst>
          </p:cNvPr>
          <p:cNvSpPr txBox="1"/>
          <p:nvPr/>
        </p:nvSpPr>
        <p:spPr>
          <a:xfrm>
            <a:off x="353225" y="1796351"/>
            <a:ext cx="3717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b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28" name="Straight Connector 27">
            <a:extLst>
              <a:ext uri="{FF2B5EF4-FFF2-40B4-BE49-F238E27FC236}">
                <a16:creationId xmlns="" xmlns:a16="http://schemas.microsoft.com/office/drawing/2014/main" id="{6A15C156-209B-421D-B4AC-3C3867F1CE81}"/>
              </a:ext>
            </a:extLst>
          </p:cNvPr>
          <p:cNvCxnSpPr>
            <a:cxnSpLocks/>
          </p:cNvCxnSpPr>
          <p:nvPr/>
        </p:nvCxnSpPr>
        <p:spPr>
          <a:xfrm flipV="1">
            <a:off x="8229499" y="2495263"/>
            <a:ext cx="2645072" cy="1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V="1">
            <a:off x="8242899" y="307317"/>
            <a:ext cx="1279802" cy="219376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7825738" y="2274665"/>
            <a:ext cx="4037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X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69" name="Straight Connector 68">
            <a:extLst>
              <a:ext uri="{FF2B5EF4-FFF2-40B4-BE49-F238E27FC236}">
                <a16:creationId xmlns="" xmlns:a16="http://schemas.microsoft.com/office/drawing/2014/main" id="{6A15C156-209B-421D-B4AC-3C3867F1CE81}"/>
              </a:ext>
            </a:extLst>
          </p:cNvPr>
          <p:cNvCxnSpPr>
            <a:cxnSpLocks/>
          </p:cNvCxnSpPr>
          <p:nvPr/>
        </p:nvCxnSpPr>
        <p:spPr>
          <a:xfrm flipV="1">
            <a:off x="5044686" y="4915847"/>
            <a:ext cx="4096766" cy="2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2" name="TextBox 81">
            <a:extLst>
              <a:ext uri="{FF2B5EF4-FFF2-40B4-BE49-F238E27FC236}">
                <a16:creationId xmlns="" xmlns:a16="http://schemas.microsoft.com/office/drawing/2014/main" id="{7D82160A-012D-45E3-B97A-50229E9BF8F6}"/>
              </a:ext>
            </a:extLst>
          </p:cNvPr>
          <p:cNvSpPr txBox="1"/>
          <p:nvPr/>
        </p:nvSpPr>
        <p:spPr>
          <a:xfrm>
            <a:off x="4604134" y="4745421"/>
            <a:ext cx="3717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B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3" name="TextBox 82">
            <a:extLst>
              <a:ext uri="{FF2B5EF4-FFF2-40B4-BE49-F238E27FC236}">
                <a16:creationId xmlns="" xmlns:a16="http://schemas.microsoft.com/office/drawing/2014/main" id="{7D82160A-012D-45E3-B97A-50229E9BF8F6}"/>
              </a:ext>
            </a:extLst>
          </p:cNvPr>
          <p:cNvSpPr txBox="1"/>
          <p:nvPr/>
        </p:nvSpPr>
        <p:spPr>
          <a:xfrm>
            <a:off x="9114619" y="4714290"/>
            <a:ext cx="3717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D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4" name="TextBox 83">
            <a:extLst>
              <a:ext uri="{FF2B5EF4-FFF2-40B4-BE49-F238E27FC236}">
                <a16:creationId xmlns="" xmlns:a16="http://schemas.microsoft.com/office/drawing/2014/main" id="{7D82160A-012D-45E3-B97A-50229E9BF8F6}"/>
              </a:ext>
            </a:extLst>
          </p:cNvPr>
          <p:cNvSpPr txBox="1"/>
          <p:nvPr/>
        </p:nvSpPr>
        <p:spPr>
          <a:xfrm>
            <a:off x="8125874" y="4863196"/>
            <a:ext cx="3717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C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Arc 4"/>
          <p:cNvSpPr/>
          <p:nvPr/>
        </p:nvSpPr>
        <p:spPr>
          <a:xfrm rot="896873">
            <a:off x="4447294" y="4050983"/>
            <a:ext cx="1535755" cy="1350464"/>
          </a:xfrm>
          <a:prstGeom prst="arc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Oval 141"/>
          <p:cNvSpPr/>
          <p:nvPr/>
        </p:nvSpPr>
        <p:spPr>
          <a:xfrm rot="11908069">
            <a:off x="8317756" y="178206"/>
            <a:ext cx="4120738" cy="4120738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flipV="1">
            <a:off x="5047224" y="1520922"/>
            <a:ext cx="1636193" cy="338197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2" name="Group 61"/>
          <p:cNvGrpSpPr/>
          <p:nvPr/>
        </p:nvGrpSpPr>
        <p:grpSpPr>
          <a:xfrm rot="10800000">
            <a:off x="797557" y="2016277"/>
            <a:ext cx="2794653" cy="2179844"/>
            <a:chOff x="3392023" y="2019967"/>
            <a:chExt cx="3151844" cy="2391269"/>
          </a:xfrm>
        </p:grpSpPr>
        <p:sp>
          <p:nvSpPr>
            <p:cNvPr id="63" name="Pentagon 62"/>
            <p:cNvSpPr/>
            <p:nvPr/>
          </p:nvSpPr>
          <p:spPr>
            <a:xfrm rot="13239619" flipH="1">
              <a:off x="5980138" y="4061774"/>
              <a:ext cx="562777" cy="68445"/>
            </a:xfrm>
            <a:prstGeom prst="homePlate">
              <a:avLst/>
            </a:prstGeom>
            <a:solidFill>
              <a:schemeClr val="bg1">
                <a:lumMod val="75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Trapezoid 63"/>
            <p:cNvSpPr/>
            <p:nvPr/>
          </p:nvSpPr>
          <p:spPr>
            <a:xfrm rot="7829402" flipH="1">
              <a:off x="5450481" y="2499377"/>
              <a:ext cx="215608" cy="1971164"/>
            </a:xfrm>
            <a:prstGeom prst="trapezoid">
              <a:avLst/>
            </a:prstGeom>
            <a:solidFill>
              <a:schemeClr val="accent3">
                <a:lumMod val="60000"/>
                <a:lumOff val="40000"/>
              </a:schemeClr>
            </a:solidFill>
            <a:scene3d>
              <a:camera prst="orthographicFront"/>
              <a:lightRig rig="threePt" dir="t"/>
            </a:scene3d>
            <a:sp3d>
              <a:bevelT/>
              <a:bevelB w="0" h="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Can 64"/>
            <p:cNvSpPr/>
            <p:nvPr/>
          </p:nvSpPr>
          <p:spPr>
            <a:xfrm flipH="1">
              <a:off x="4645663" y="2019967"/>
              <a:ext cx="147421" cy="638827"/>
            </a:xfrm>
            <a:prstGeom prst="can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Oval 65"/>
            <p:cNvSpPr/>
            <p:nvPr/>
          </p:nvSpPr>
          <p:spPr>
            <a:xfrm flipH="1">
              <a:off x="4558204" y="2588953"/>
              <a:ext cx="327019" cy="327019"/>
            </a:xfrm>
            <a:prstGeom prst="ellipse">
              <a:avLst/>
            </a:prstGeom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Trapezoid 66"/>
            <p:cNvSpPr/>
            <p:nvPr/>
          </p:nvSpPr>
          <p:spPr>
            <a:xfrm rot="13396479" flipH="1">
              <a:off x="3923450" y="2624754"/>
              <a:ext cx="234907" cy="1786482"/>
            </a:xfrm>
            <a:prstGeom prst="trapezoid">
              <a:avLst/>
            </a:prstGeom>
            <a:solidFill>
              <a:schemeClr val="accent3">
                <a:lumMod val="60000"/>
                <a:lumOff val="40000"/>
              </a:schemeClr>
            </a:solidFill>
            <a:scene3d>
              <a:camera prst="orthographicFront"/>
              <a:lightRig rig="threePt" dir="t"/>
            </a:scene3d>
            <a:sp3d>
              <a:bevelT/>
              <a:bevelB w="0" h="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Pentagon 67"/>
            <p:cNvSpPr/>
            <p:nvPr/>
          </p:nvSpPr>
          <p:spPr>
            <a:xfrm rot="16379183" flipH="1">
              <a:off x="2770746" y="3547904"/>
              <a:ext cx="1406356" cy="163802"/>
            </a:xfrm>
            <a:prstGeom prst="homePlate">
              <a:avLst/>
            </a:prstGeom>
            <a:solidFill>
              <a:schemeClr val="bg1">
                <a:lumMod val="75000"/>
              </a:schemeClr>
            </a:solidFill>
            <a:scene3d>
              <a:camera prst="orthographicFront"/>
              <a:lightRig rig="threePt" dir="t"/>
            </a:scene3d>
            <a:sp3d>
              <a:bevelT w="127000" h="127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0" name="Group 69"/>
            <p:cNvGrpSpPr/>
            <p:nvPr/>
          </p:nvGrpSpPr>
          <p:grpSpPr>
            <a:xfrm flipH="1">
              <a:off x="4645663" y="2670280"/>
              <a:ext cx="152102" cy="152102"/>
              <a:chOff x="5747657" y="2318657"/>
              <a:chExt cx="217714" cy="217714"/>
            </a:xfrm>
          </p:grpSpPr>
          <p:sp>
            <p:nvSpPr>
              <p:cNvPr id="71" name="Oval 70"/>
              <p:cNvSpPr/>
              <p:nvPr/>
            </p:nvSpPr>
            <p:spPr>
              <a:xfrm>
                <a:off x="5747657" y="2318657"/>
                <a:ext cx="217714" cy="217714"/>
              </a:xfrm>
              <a:prstGeom prst="ellipse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72" name="Straight Connector 71"/>
              <p:cNvCxnSpPr/>
              <p:nvPr/>
            </p:nvCxnSpPr>
            <p:spPr>
              <a:xfrm>
                <a:off x="5856514" y="2327030"/>
                <a:ext cx="0" cy="187569"/>
              </a:xfrm>
              <a:prstGeom prst="line">
                <a:avLst/>
              </a:prstGeom>
              <a:ln w="571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73" name="Group 72"/>
          <p:cNvGrpSpPr/>
          <p:nvPr/>
        </p:nvGrpSpPr>
        <p:grpSpPr>
          <a:xfrm rot="7003231">
            <a:off x="5109669" y="3062557"/>
            <a:ext cx="2794653" cy="2179844"/>
            <a:chOff x="3392023" y="2019967"/>
            <a:chExt cx="3151844" cy="2391269"/>
          </a:xfrm>
        </p:grpSpPr>
        <p:sp>
          <p:nvSpPr>
            <p:cNvPr id="74" name="Pentagon 73"/>
            <p:cNvSpPr/>
            <p:nvPr/>
          </p:nvSpPr>
          <p:spPr>
            <a:xfrm rot="13239619" flipH="1">
              <a:off x="5980138" y="4061774"/>
              <a:ext cx="562777" cy="68445"/>
            </a:xfrm>
            <a:prstGeom prst="homePlate">
              <a:avLst/>
            </a:prstGeom>
            <a:solidFill>
              <a:schemeClr val="bg1">
                <a:lumMod val="75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Trapezoid 74"/>
            <p:cNvSpPr/>
            <p:nvPr/>
          </p:nvSpPr>
          <p:spPr>
            <a:xfrm rot="7829402" flipH="1">
              <a:off x="5450481" y="2499377"/>
              <a:ext cx="215608" cy="1971164"/>
            </a:xfrm>
            <a:prstGeom prst="trapezoid">
              <a:avLst/>
            </a:prstGeom>
            <a:solidFill>
              <a:schemeClr val="accent3">
                <a:lumMod val="60000"/>
                <a:lumOff val="40000"/>
              </a:schemeClr>
            </a:solidFill>
            <a:scene3d>
              <a:camera prst="orthographicFront"/>
              <a:lightRig rig="threePt" dir="t"/>
            </a:scene3d>
            <a:sp3d>
              <a:bevelT/>
              <a:bevelB w="0" h="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Can 75"/>
            <p:cNvSpPr/>
            <p:nvPr/>
          </p:nvSpPr>
          <p:spPr>
            <a:xfrm flipH="1">
              <a:off x="4645663" y="2019967"/>
              <a:ext cx="147421" cy="638827"/>
            </a:xfrm>
            <a:prstGeom prst="can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Oval 76"/>
            <p:cNvSpPr/>
            <p:nvPr/>
          </p:nvSpPr>
          <p:spPr>
            <a:xfrm flipH="1">
              <a:off x="4558204" y="2588953"/>
              <a:ext cx="327019" cy="327019"/>
            </a:xfrm>
            <a:prstGeom prst="ellipse">
              <a:avLst/>
            </a:prstGeom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Trapezoid 77"/>
            <p:cNvSpPr/>
            <p:nvPr/>
          </p:nvSpPr>
          <p:spPr>
            <a:xfrm rot="13396479" flipH="1">
              <a:off x="3923450" y="2624754"/>
              <a:ext cx="234907" cy="1786482"/>
            </a:xfrm>
            <a:prstGeom prst="trapezoid">
              <a:avLst/>
            </a:prstGeom>
            <a:solidFill>
              <a:schemeClr val="accent3">
                <a:lumMod val="60000"/>
                <a:lumOff val="40000"/>
              </a:schemeClr>
            </a:solidFill>
            <a:scene3d>
              <a:camera prst="orthographicFront"/>
              <a:lightRig rig="threePt" dir="t"/>
            </a:scene3d>
            <a:sp3d>
              <a:bevelT/>
              <a:bevelB w="0" h="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Pentagon 78"/>
            <p:cNvSpPr/>
            <p:nvPr/>
          </p:nvSpPr>
          <p:spPr>
            <a:xfrm rot="16379183" flipH="1">
              <a:off x="2770746" y="3547904"/>
              <a:ext cx="1406356" cy="163802"/>
            </a:xfrm>
            <a:prstGeom prst="homePlate">
              <a:avLst/>
            </a:prstGeom>
            <a:solidFill>
              <a:schemeClr val="bg1">
                <a:lumMod val="75000"/>
              </a:schemeClr>
            </a:solidFill>
            <a:scene3d>
              <a:camera prst="orthographicFront"/>
              <a:lightRig rig="threePt" dir="t"/>
            </a:scene3d>
            <a:sp3d>
              <a:bevelT w="127000" h="127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0" name="Group 79"/>
            <p:cNvGrpSpPr/>
            <p:nvPr/>
          </p:nvGrpSpPr>
          <p:grpSpPr>
            <a:xfrm flipH="1">
              <a:off x="4645663" y="2670280"/>
              <a:ext cx="152102" cy="152102"/>
              <a:chOff x="5747657" y="2318657"/>
              <a:chExt cx="217714" cy="217714"/>
            </a:xfrm>
          </p:grpSpPr>
          <p:sp>
            <p:nvSpPr>
              <p:cNvPr id="81" name="Oval 80"/>
              <p:cNvSpPr/>
              <p:nvPr/>
            </p:nvSpPr>
            <p:spPr>
              <a:xfrm>
                <a:off x="5747657" y="2318657"/>
                <a:ext cx="217714" cy="217714"/>
              </a:xfrm>
              <a:prstGeom prst="ellipse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85" name="Straight Connector 84"/>
              <p:cNvCxnSpPr/>
              <p:nvPr/>
            </p:nvCxnSpPr>
            <p:spPr>
              <a:xfrm>
                <a:off x="5856514" y="2327030"/>
                <a:ext cx="0" cy="187569"/>
              </a:xfrm>
              <a:prstGeom prst="line">
                <a:avLst/>
              </a:prstGeom>
              <a:ln w="571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86" name="TextBox 85">
            <a:extLst>
              <a:ext uri="{FF2B5EF4-FFF2-40B4-BE49-F238E27FC236}">
                <a16:creationId xmlns="" xmlns:a16="http://schemas.microsoft.com/office/drawing/2014/main" id="{7D82160A-012D-45E3-B97A-50229E9BF8F6}"/>
              </a:ext>
            </a:extLst>
          </p:cNvPr>
          <p:cNvSpPr txBox="1"/>
          <p:nvPr/>
        </p:nvSpPr>
        <p:spPr>
          <a:xfrm>
            <a:off x="5780009" y="1946187"/>
            <a:ext cx="3717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A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15" name="Straight Connector 14"/>
          <p:cNvCxnSpPr>
            <a:stCxn id="79" idx="3"/>
          </p:cNvCxnSpPr>
          <p:nvPr/>
        </p:nvCxnSpPr>
        <p:spPr>
          <a:xfrm>
            <a:off x="6208615" y="2481803"/>
            <a:ext cx="1929134" cy="244484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8" name="Group 87"/>
          <p:cNvGrpSpPr/>
          <p:nvPr/>
        </p:nvGrpSpPr>
        <p:grpSpPr>
          <a:xfrm rot="20953073">
            <a:off x="7748894" y="2492896"/>
            <a:ext cx="339595" cy="2457433"/>
            <a:chOff x="5181166" y="85591"/>
            <a:chExt cx="352884" cy="2933009"/>
          </a:xfrm>
        </p:grpSpPr>
        <p:sp>
          <p:nvSpPr>
            <p:cNvPr id="89" name="Can 88"/>
            <p:cNvSpPr/>
            <p:nvPr/>
          </p:nvSpPr>
          <p:spPr>
            <a:xfrm>
              <a:off x="5181166" y="400281"/>
              <a:ext cx="349422" cy="1982493"/>
            </a:xfrm>
            <a:prstGeom prst="can">
              <a:avLst/>
            </a:prstGeom>
            <a:gradFill>
              <a:gsLst>
                <a:gs pos="0">
                  <a:schemeClr val="accent6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lumMod val="60000"/>
                    <a:lumOff val="40000"/>
                  </a:schemeClr>
                </a:gs>
                <a:gs pos="100000">
                  <a:schemeClr val="accent6">
                    <a:lumMod val="99000"/>
                    <a:satMod val="120000"/>
                    <a:shade val="78000"/>
                  </a:schemeClr>
                </a:gs>
              </a:gsLst>
              <a:lin ang="10800000" scaled="0"/>
            </a:gradFill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Flowchart: Merge 89"/>
            <p:cNvSpPr/>
            <p:nvPr/>
          </p:nvSpPr>
          <p:spPr>
            <a:xfrm>
              <a:off x="5181166" y="2340445"/>
              <a:ext cx="352884" cy="678155"/>
            </a:xfrm>
            <a:prstGeom prst="flowChartMerge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Flowchart: Delay 90"/>
            <p:cNvSpPr/>
            <p:nvPr/>
          </p:nvSpPr>
          <p:spPr>
            <a:xfrm rot="16200000">
              <a:off x="5097269" y="169489"/>
              <a:ext cx="518289" cy="350494"/>
            </a:xfrm>
            <a:prstGeom prst="flowChartDelay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2" name="Group 91"/>
          <p:cNvGrpSpPr/>
          <p:nvPr/>
        </p:nvGrpSpPr>
        <p:grpSpPr>
          <a:xfrm rot="3116343">
            <a:off x="4659196" y="3409853"/>
            <a:ext cx="4096766" cy="828698"/>
            <a:chOff x="2056877" y="3276219"/>
            <a:chExt cx="4082766" cy="1027444"/>
          </a:xfrm>
        </p:grpSpPr>
        <p:pic>
          <p:nvPicPr>
            <p:cNvPr id="93" name="Picture 92">
              <a:extLst>
                <a:ext uri="{FF2B5EF4-FFF2-40B4-BE49-F238E27FC236}">
                  <a16:creationId xmlns="" xmlns:a16="http://schemas.microsoft.com/office/drawing/2014/main" id="{7C9FF1DC-4D2B-44A0-AAD0-BF2C6450AD3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420" t="2788" r="2211" b="80545"/>
            <a:stretch/>
          </p:blipFill>
          <p:spPr>
            <a:xfrm>
              <a:off x="2190045" y="3443112"/>
              <a:ext cx="3781778" cy="169333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</p:spPr>
        </p:pic>
        <p:pic>
          <p:nvPicPr>
            <p:cNvPr id="94" name="Picture 93">
              <a:extLst>
                <a:ext uri="{FF2B5EF4-FFF2-40B4-BE49-F238E27FC236}">
                  <a16:creationId xmlns="" xmlns:a16="http://schemas.microsoft.com/office/drawing/2014/main" id="{7C9FF1DC-4D2B-44A0-AAD0-BF2C6450AD3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027" t="1667" r="1932" b="83889"/>
            <a:stretch/>
          </p:blipFill>
          <p:spPr>
            <a:xfrm rot="10800000" flipH="1">
              <a:off x="2144889" y="4018843"/>
              <a:ext cx="3849511" cy="146756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</p:spPr>
        </p:pic>
        <p:sp>
          <p:nvSpPr>
            <p:cNvPr id="95" name="Rectangle 94"/>
            <p:cNvSpPr/>
            <p:nvPr/>
          </p:nvSpPr>
          <p:spPr>
            <a:xfrm>
              <a:off x="2056877" y="3276219"/>
              <a:ext cx="4082766" cy="1027444"/>
            </a:xfrm>
            <a:prstGeom prst="rect">
              <a:avLst/>
            </a:prstGeom>
            <a:solidFill>
              <a:schemeClr val="accent1">
                <a:alpha val="24000"/>
              </a:schemeClr>
            </a:solidFill>
            <a:scene3d>
              <a:camera prst="orthographicFront"/>
              <a:lightRig rig="threePt" dir="t"/>
            </a:scene3d>
            <a:sp3d>
              <a:bevelT w="127000" h="50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3" name="TextBox 52">
            <a:extLst>
              <a:ext uri="{FF2B5EF4-FFF2-40B4-BE49-F238E27FC236}">
                <a16:creationId xmlns="" xmlns:a16="http://schemas.microsoft.com/office/drawing/2014/main" id="{7D82160A-012D-45E3-B97A-50229E9BF8F6}"/>
              </a:ext>
            </a:extLst>
          </p:cNvPr>
          <p:cNvSpPr txBox="1"/>
          <p:nvPr/>
        </p:nvSpPr>
        <p:spPr>
          <a:xfrm>
            <a:off x="6436781" y="1055732"/>
            <a:ext cx="3717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E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72907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3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3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3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6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2.59259E-6 L -0.15755 -0.34907 " pathEditMode="relative" rAng="0" ptsTypes="AA">
                                      <p:cBhvr>
                                        <p:cTn id="42" dur="21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878" y="-17454"/>
                                    </p:animMotion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3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3" dur="500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E14C2ECC-60AA-4641-9269-6B9243E10638}"/>
              </a:ext>
            </a:extLst>
          </p:cNvPr>
          <p:cNvSpPr/>
          <p:nvPr/>
        </p:nvSpPr>
        <p:spPr>
          <a:xfrm>
            <a:off x="238923" y="1730886"/>
            <a:ext cx="2662321" cy="7221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অঙ্কনের বিবরণ :   </a:t>
            </a:r>
            <a:endParaRPr lang="en-US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11887" y="1830369"/>
            <a:ext cx="73461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১। যেকোনো রশ্মি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BD</a:t>
            </a: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 থেকে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a</a:t>
            </a: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 এর সমান করে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BC</a:t>
            </a: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 কেটে নিই</a:t>
            </a: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bn-BD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="" xmlns:a16="http://schemas.microsoft.com/office/drawing/2014/main" id="{98941C1D-8BEC-42E4-ABAE-6F32111916BE}"/>
                  </a:ext>
                </a:extLst>
              </p:cNvPr>
              <p:cNvSpPr txBox="1"/>
              <p:nvPr/>
            </p:nvSpPr>
            <p:spPr>
              <a:xfrm>
                <a:off x="3011887" y="2726569"/>
                <a:ext cx="9079257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bn-BD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২।</a:t>
                </a:r>
                <a:r>
                  <a:rPr lang="bn-BD" sz="28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8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BC</a:t>
                </a:r>
                <a:r>
                  <a:rPr lang="en-US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bn-BD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রেখাংশের </a:t>
                </a:r>
                <a:r>
                  <a:rPr lang="en-US" sz="28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B</a:t>
                </a:r>
                <a:r>
                  <a:rPr lang="en-US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bn-BD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বিন্দুতে</a:t>
                </a:r>
                <a:r>
                  <a:rPr lang="en-US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bn-BD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প্রদত্ত </a:t>
                </a:r>
                <a14:m>
                  <m:oMath xmlns:m="http://schemas.openxmlformats.org/officeDocument/2006/math">
                    <m:r>
                      <a:rPr lang="en-US" sz="3200" i="1">
                        <a:latin typeface="Cambria Math" panose="02040503050406030204" pitchFamily="18" charset="0"/>
                      </a:rPr>
                      <m:t>∠</m:t>
                    </m:r>
                    <m:r>
                      <m:rPr>
                        <m:sty m:val="p"/>
                      </m:rPr>
                      <a:rPr lang="bn-BD" sz="3200">
                        <a:latin typeface="Cambria Math" panose="02040503050406030204" pitchFamily="18" charset="0"/>
                      </a:rPr>
                      <m:t>x</m:t>
                    </m:r>
                  </m:oMath>
                </a14:m>
                <a:r>
                  <a:rPr lang="bn-BD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এর সমান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 panose="02040503050406030204" pitchFamily="18" charset="0"/>
                      </a:rPr>
                      <m:t>∠</m:t>
                    </m:r>
                    <m:r>
                      <m:rPr>
                        <m:sty m:val="p"/>
                      </m:rPr>
                      <a:rPr lang="en-US" sz="2800" b="0" i="0" smtClean="0">
                        <a:latin typeface="Cambria Math" panose="02040503050406030204" pitchFamily="18" charset="0"/>
                      </a:rPr>
                      <m:t>CBE</m:t>
                    </m:r>
                  </m:oMath>
                </a14:m>
                <a:r>
                  <a:rPr lang="bn-BD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আঁকি।   </a:t>
                </a:r>
                <a:endParaRPr lang="en-US" sz="32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98941C1D-8BEC-42E4-ABAE-6F32111916B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11887" y="2726569"/>
                <a:ext cx="9079257" cy="584775"/>
              </a:xfrm>
              <a:prstGeom prst="rect">
                <a:avLst/>
              </a:prstGeom>
              <a:blipFill rotWithShape="0">
                <a:blip r:embed="rId2"/>
                <a:stretch>
                  <a:fillRect l="-1679" t="-12500" b="-343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>
            <a:extLst>
              <a:ext uri="{FF2B5EF4-FFF2-40B4-BE49-F238E27FC236}">
                <a16:creationId xmlns="" xmlns:a16="http://schemas.microsoft.com/office/drawing/2014/main" xmlns:a14="http://schemas.microsoft.com/office/drawing/2010/main" xmlns:mc="http://schemas.openxmlformats.org/markup-compatibility/2006" id="{98941C1D-8BEC-42E4-ABAE-6F32111916BE}"/>
              </a:ext>
            </a:extLst>
          </p:cNvPr>
          <p:cNvSpPr txBox="1"/>
          <p:nvPr/>
        </p:nvSpPr>
        <p:spPr>
          <a:xfrm>
            <a:off x="3086255" y="3772699"/>
            <a:ext cx="900488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৩।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BE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রেখাংশ থেকে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b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এর সমান করে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BA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নিই।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A,C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যোগ করি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তাহলে </a:t>
            </a:r>
            <a:r>
              <a:rPr lang="bn-BD" sz="3600" dirty="0">
                <a:latin typeface="Times New Roman" panose="02020603050405020304" pitchFamily="18" charset="0"/>
                <a:cs typeface="NikoshBAN" panose="02000000000000000000" pitchFamily="2" charset="0"/>
              </a:rPr>
              <a:t>∆ABC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–ই উদ্দিষ্ট ত্রিভুজ। 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99849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400"/>
                            </p:stCondLst>
                            <p:childTnLst>
                              <p:par>
                                <p:cTn id="13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 tmFilter="0,0; .5, 1; 1, 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100"/>
                            </p:stCondLst>
                            <p:childTnLst>
                              <p:par>
                                <p:cTn id="21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 tmFilter="0,0; .5, 1; 1, 1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550"/>
                            </p:stCondLst>
                            <p:childTnLst>
                              <p:par>
                                <p:cTn id="29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 tmFilter="0,0; .5, 1; 1, 1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10A4D9DB-B822-4830-A46F-FA7F18E8A3DA}"/>
              </a:ext>
            </a:extLst>
          </p:cNvPr>
          <p:cNvSpPr txBox="1"/>
          <p:nvPr/>
        </p:nvSpPr>
        <p:spPr>
          <a:xfrm>
            <a:off x="415636" y="3836219"/>
            <a:ext cx="11257807" cy="1754326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pPr algn="ctr"/>
            <a:r>
              <a:rPr lang="bn-BD" sz="5400" dirty="0"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7 </a:t>
            </a:r>
            <a:r>
              <a:rPr lang="bn-BD" sz="5400" dirty="0" smtClean="0"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সেঃমিঃ ও ৬ সেঃমিঃ দৈর্ঘ্যের দুইটি </a:t>
            </a:r>
            <a:r>
              <a:rPr lang="bn-BD" sz="5400" dirty="0">
                <a:latin typeface="NikoshBAN" panose="02000000000000000000" pitchFamily="2" charset="0"/>
                <a:cs typeface="NikoshBAN" panose="02000000000000000000" pitchFamily="2" charset="0"/>
              </a:rPr>
              <a:t>বাহু ৬০</a:t>
            </a:r>
            <a:r>
              <a:rPr lang="bn-BD" sz="5400" dirty="0" smtClean="0">
                <a:latin typeface="Times New Roman" panose="02020603050405020304" pitchFamily="18" charset="0"/>
                <a:cs typeface="NikoshBAN" panose="02000000000000000000" pitchFamily="2" charset="0"/>
              </a:rPr>
              <a:t>⁰ কোণ</a:t>
            </a:r>
            <a:r>
              <a:rPr lang="bn-BD" sz="5400" dirty="0" smtClean="0"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 বিশিষ্ট </a:t>
            </a:r>
            <a:r>
              <a:rPr lang="bn-BD" sz="5400" dirty="0"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একটি </a:t>
            </a:r>
            <a:r>
              <a:rPr lang="bn-BD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ত্রিভুজ ( বিবরণ সহ ) </a:t>
            </a:r>
            <a:r>
              <a:rPr lang="bn-BD" sz="5400" dirty="0"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আঁক</a:t>
            </a:r>
            <a:r>
              <a:rPr lang="bn-BD" sz="5400" dirty="0" smtClean="0"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।     </a:t>
            </a:r>
            <a:endParaRPr lang="en-US" sz="5400" dirty="0">
              <a:effectLst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711069" y="682733"/>
            <a:ext cx="1779602" cy="107721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200" b="1" dirty="0" smtClean="0">
                <a:gradFill>
                  <a:gsLst>
                    <a:gs pos="0">
                      <a:srgbClr val="000082"/>
                    </a:gs>
                    <a:gs pos="13000">
                      <a:srgbClr val="0047FF"/>
                    </a:gs>
                    <a:gs pos="28000">
                      <a:srgbClr val="000082"/>
                    </a:gs>
                    <a:gs pos="42999">
                      <a:srgbClr val="0047FF"/>
                    </a:gs>
                    <a:gs pos="58000">
                      <a:srgbClr val="000082"/>
                    </a:gs>
                    <a:gs pos="72000">
                      <a:srgbClr val="0047FF"/>
                    </a:gs>
                    <a:gs pos="87000">
                      <a:srgbClr val="000082"/>
                    </a:gs>
                    <a:gs pos="100000">
                      <a:srgbClr val="0047FF"/>
                    </a:gs>
                  </a:gsLst>
                  <a:lin ang="5400000" scaled="0"/>
                </a:gradFill>
                <a:latin typeface="NikoshBAN" pitchFamily="2" charset="0"/>
                <a:cs typeface="NikoshBAN" pitchFamily="2" charset="0"/>
              </a:rPr>
              <a:t>সময়</a:t>
            </a:r>
          </a:p>
          <a:p>
            <a:pPr algn="ctr"/>
            <a:r>
              <a:rPr lang="bn-BD" sz="3200" b="1" dirty="0" smtClean="0">
                <a:gradFill>
                  <a:gsLst>
                    <a:gs pos="0">
                      <a:srgbClr val="000082"/>
                    </a:gs>
                    <a:gs pos="13000">
                      <a:srgbClr val="0047FF"/>
                    </a:gs>
                    <a:gs pos="28000">
                      <a:srgbClr val="000082"/>
                    </a:gs>
                    <a:gs pos="42999">
                      <a:srgbClr val="0047FF"/>
                    </a:gs>
                    <a:gs pos="58000">
                      <a:srgbClr val="000082"/>
                    </a:gs>
                    <a:gs pos="72000">
                      <a:srgbClr val="0047FF"/>
                    </a:gs>
                    <a:gs pos="87000">
                      <a:srgbClr val="000082"/>
                    </a:gs>
                    <a:gs pos="100000">
                      <a:srgbClr val="0047FF"/>
                    </a:gs>
                  </a:gsLst>
                  <a:lin ang="5400000" scaled="0"/>
                </a:gradFill>
                <a:latin typeface="NikoshBAN" pitchFamily="2" charset="0"/>
                <a:cs typeface="NikoshBAN" pitchFamily="2" charset="0"/>
              </a:rPr>
              <a:t>১০ মিনিট </a:t>
            </a:r>
            <a:endParaRPr lang="en-US" sz="3200" b="1" dirty="0">
              <a:gradFill>
                <a:gsLst>
                  <a:gs pos="0">
                    <a:srgbClr val="000082"/>
                  </a:gs>
                  <a:gs pos="13000">
                    <a:srgbClr val="0047FF"/>
                  </a:gs>
                  <a:gs pos="28000">
                    <a:srgbClr val="000082"/>
                  </a:gs>
                  <a:gs pos="42999">
                    <a:srgbClr val="0047FF"/>
                  </a:gs>
                  <a:gs pos="58000">
                    <a:srgbClr val="000082"/>
                  </a:gs>
                  <a:gs pos="72000">
                    <a:srgbClr val="0047FF"/>
                  </a:gs>
                  <a:gs pos="87000">
                    <a:srgbClr val="000082"/>
                  </a:gs>
                  <a:gs pos="100000">
                    <a:srgbClr val="0047FF"/>
                  </a:gs>
                </a:gsLst>
                <a:lin ang="5400000" scaled="0"/>
              </a:gra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17934" y="898177"/>
            <a:ext cx="2369519" cy="6463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600" b="1" dirty="0" smtClean="0">
                <a:gradFill>
                  <a:gsLst>
                    <a:gs pos="0">
                      <a:srgbClr val="000082"/>
                    </a:gs>
                    <a:gs pos="13000">
                      <a:srgbClr val="0047FF"/>
                    </a:gs>
                    <a:gs pos="28000">
                      <a:srgbClr val="000082"/>
                    </a:gs>
                    <a:gs pos="42999">
                      <a:srgbClr val="0047FF"/>
                    </a:gs>
                    <a:gs pos="58000">
                      <a:srgbClr val="000082"/>
                    </a:gs>
                    <a:gs pos="72000">
                      <a:srgbClr val="0047FF"/>
                    </a:gs>
                    <a:gs pos="87000">
                      <a:srgbClr val="000082"/>
                    </a:gs>
                    <a:gs pos="100000">
                      <a:srgbClr val="0047FF"/>
                    </a:gs>
                  </a:gsLst>
                  <a:lin ang="5400000" scaled="0"/>
                </a:gradFill>
                <a:latin typeface="NikoshBAN" pitchFamily="2" charset="0"/>
                <a:cs typeface="NikoshBAN" pitchFamily="2" charset="0"/>
              </a:rPr>
              <a:t>দলীয় কাজ</a:t>
            </a:r>
            <a:endParaRPr lang="en-US" sz="3600" b="1" dirty="0">
              <a:gradFill>
                <a:gsLst>
                  <a:gs pos="0">
                    <a:srgbClr val="000082"/>
                  </a:gs>
                  <a:gs pos="13000">
                    <a:srgbClr val="0047FF"/>
                  </a:gs>
                  <a:gs pos="28000">
                    <a:srgbClr val="000082"/>
                  </a:gs>
                  <a:gs pos="42999">
                    <a:srgbClr val="0047FF"/>
                  </a:gs>
                  <a:gs pos="58000">
                    <a:srgbClr val="000082"/>
                  </a:gs>
                  <a:gs pos="72000">
                    <a:srgbClr val="0047FF"/>
                  </a:gs>
                  <a:gs pos="87000">
                    <a:srgbClr val="000082"/>
                  </a:gs>
                  <a:gs pos="100000">
                    <a:srgbClr val="0047FF"/>
                  </a:gs>
                </a:gsLst>
                <a:lin ang="5400000" scaled="0"/>
              </a:gra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9561" y="505614"/>
            <a:ext cx="2819400" cy="225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2561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ounded Rectangle 36"/>
          <p:cNvSpPr/>
          <p:nvPr/>
        </p:nvSpPr>
        <p:spPr>
          <a:xfrm>
            <a:off x="5842938" y="6049102"/>
            <a:ext cx="3404969" cy="60960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ounded Rectangle 37"/>
          <p:cNvSpPr/>
          <p:nvPr/>
        </p:nvSpPr>
        <p:spPr>
          <a:xfrm>
            <a:off x="1513108" y="1697674"/>
            <a:ext cx="1600200" cy="60960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ounded Rectangle 38"/>
          <p:cNvSpPr/>
          <p:nvPr/>
        </p:nvSpPr>
        <p:spPr>
          <a:xfrm>
            <a:off x="1412499" y="6055915"/>
            <a:ext cx="3381008" cy="60960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ounded Rectangle 39"/>
          <p:cNvSpPr/>
          <p:nvPr/>
        </p:nvSpPr>
        <p:spPr>
          <a:xfrm>
            <a:off x="5818116" y="5249467"/>
            <a:ext cx="3543591" cy="60960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ounded Rectangle 40"/>
          <p:cNvSpPr/>
          <p:nvPr/>
        </p:nvSpPr>
        <p:spPr>
          <a:xfrm>
            <a:off x="1398643" y="5255950"/>
            <a:ext cx="3352964" cy="60960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ounded Rectangle 41"/>
          <p:cNvSpPr/>
          <p:nvPr/>
        </p:nvSpPr>
        <p:spPr>
          <a:xfrm>
            <a:off x="1453722" y="3922153"/>
            <a:ext cx="3744692" cy="60960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ounded Rectangle 42"/>
          <p:cNvSpPr/>
          <p:nvPr/>
        </p:nvSpPr>
        <p:spPr>
          <a:xfrm>
            <a:off x="5427014" y="3952553"/>
            <a:ext cx="3581400" cy="60960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ounded Rectangle 43"/>
          <p:cNvSpPr/>
          <p:nvPr/>
        </p:nvSpPr>
        <p:spPr>
          <a:xfrm>
            <a:off x="5413444" y="3057000"/>
            <a:ext cx="3608539" cy="60960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ounded Rectangle 44"/>
          <p:cNvSpPr/>
          <p:nvPr/>
        </p:nvSpPr>
        <p:spPr>
          <a:xfrm>
            <a:off x="1464614" y="2982682"/>
            <a:ext cx="3733800" cy="60960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8" name="Rounded Rectangle 47"/>
          <p:cNvSpPr/>
          <p:nvPr/>
        </p:nvSpPr>
        <p:spPr>
          <a:xfrm>
            <a:off x="5475508" y="1694837"/>
            <a:ext cx="1322024" cy="60960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ounded Rectangle 48"/>
          <p:cNvSpPr/>
          <p:nvPr/>
        </p:nvSpPr>
        <p:spPr>
          <a:xfrm>
            <a:off x="7228109" y="1683820"/>
            <a:ext cx="1447799" cy="60960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TextBox 49"/>
          <p:cNvSpPr txBox="1"/>
          <p:nvPr/>
        </p:nvSpPr>
        <p:spPr>
          <a:xfrm>
            <a:off x="793256" y="896568"/>
            <a:ext cx="58178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b="1" dirty="0">
                <a:latin typeface="NikoshBAN" pitchFamily="2" charset="0"/>
                <a:cs typeface="NikoshBAN" pitchFamily="2" charset="0"/>
              </a:rPr>
              <a:t>১</a:t>
            </a:r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ত্রিভুজের তিন বাহুর যোগফলকে কি 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বলে ?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827308" y="2373082"/>
            <a:ext cx="7162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b="1" dirty="0">
                <a:latin typeface="NikoshBAN" pitchFamily="2" charset="0"/>
                <a:cs typeface="NikoshBAN" pitchFamily="2" charset="0"/>
              </a:rPr>
              <a:t>২</a:t>
            </a:r>
            <a:r>
              <a:rPr lang="bn-BD" sz="2800" b="1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কোন ক্ষেত্রে ত্রিভুজ আঁকা সম্ভব যখন তিনটি বাহুর </a:t>
            </a: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দৈর্ঘ্য-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793256" y="4660947"/>
            <a:ext cx="60042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b="1" dirty="0">
                <a:latin typeface="NikoshBAN" pitchFamily="2" charset="0"/>
                <a:cs typeface="NikoshBAN" pitchFamily="2" charset="0"/>
              </a:rPr>
              <a:t>৩</a:t>
            </a:r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। একটি ত্রিভুজের কতটি বাহু ও কোণ থাকে? 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1542463" y="1716085"/>
            <a:ext cx="15239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b="1" dirty="0" smtClean="0">
                <a:latin typeface="NikoshBAN" pitchFamily="2" charset="0"/>
                <a:cs typeface="NikoshBAN" pitchFamily="2" charset="0"/>
              </a:rPr>
              <a:t>(ক) </a:t>
            </a:r>
            <a:r>
              <a:rPr lang="bn-BD" sz="2400" dirty="0">
                <a:latin typeface="NikoshBAN" panose="02000000000000000000" pitchFamily="2" charset="0"/>
                <a:cs typeface="NikoshBAN" panose="02000000000000000000" pitchFamily="2" charset="0"/>
              </a:rPr>
              <a:t>ত্রিভুজ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5502132" y="1710445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b="1" dirty="0">
                <a:latin typeface="NikoshBAN" pitchFamily="2" charset="0"/>
                <a:cs typeface="NikoshBAN" pitchFamily="2" charset="0"/>
              </a:rPr>
              <a:t>(</a:t>
            </a:r>
            <a:r>
              <a:rPr lang="bn-BD" sz="2400" b="1" dirty="0" smtClean="0">
                <a:latin typeface="NikoshBAN" pitchFamily="2" charset="0"/>
                <a:cs typeface="NikoshBAN" pitchFamily="2" charset="0"/>
              </a:rPr>
              <a:t>গ ) </a:t>
            </a:r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ক্ষেত্র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7304309" y="1710445"/>
            <a:ext cx="14477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b="1" dirty="0">
                <a:latin typeface="NikoshBAN" pitchFamily="2" charset="0"/>
                <a:cs typeface="NikoshBAN" pitchFamily="2" charset="0"/>
              </a:rPr>
              <a:t>(ঘ) </a:t>
            </a:r>
            <a:r>
              <a:rPr lang="bn-BD" sz="2400" dirty="0">
                <a:latin typeface="NikoshBAN" panose="02000000000000000000" pitchFamily="2" charset="0"/>
                <a:cs typeface="NikoshBAN" panose="02000000000000000000" pitchFamily="2" charset="0"/>
              </a:rPr>
              <a:t>ক্ষেত্রফল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5894317" y="5325667"/>
            <a:ext cx="31009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b="1" dirty="0">
                <a:latin typeface="NikoshBAN" pitchFamily="2" charset="0"/>
                <a:cs typeface="NikoshBAN" pitchFamily="2" charset="0"/>
              </a:rPr>
              <a:t>(খ) </a:t>
            </a:r>
            <a:r>
              <a:rPr lang="bn-BD" sz="2400" b="1" dirty="0" smtClean="0">
                <a:latin typeface="NikoshBAN" pitchFamily="2" charset="0"/>
                <a:cs typeface="NikoshBAN" pitchFamily="2" charset="0"/>
              </a:rPr>
              <a:t>তিনটি বাহু ও তিনটি কোণ </a:t>
            </a:r>
            <a:endParaRPr lang="en-US" sz="2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5968715" y="6123070"/>
            <a:ext cx="31129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b="1" dirty="0">
                <a:latin typeface="NikoshBAN" pitchFamily="2" charset="0"/>
                <a:cs typeface="NikoshBAN" pitchFamily="2" charset="0"/>
              </a:rPr>
              <a:t>(ঘ) </a:t>
            </a:r>
            <a:r>
              <a:rPr lang="bn-BD" sz="2400" b="1" dirty="0" smtClean="0">
                <a:latin typeface="NikoshBAN" pitchFamily="2" charset="0"/>
                <a:cs typeface="NikoshBAN" pitchFamily="2" charset="0"/>
              </a:rPr>
              <a:t>দুইটি বাহু ও তিনটি কোণ </a:t>
            </a:r>
            <a:endParaRPr lang="en-US" sz="2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10504708" y="1531420"/>
            <a:ext cx="60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rgbClr val="00B050"/>
                </a:solidFill>
                <a:sym typeface="Wingdings 2"/>
              </a:rPr>
              <a:t></a:t>
            </a:r>
            <a:endParaRPr lang="en-US" sz="4800" b="1" dirty="0">
              <a:solidFill>
                <a:srgbClr val="00B050"/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9514108" y="2906482"/>
            <a:ext cx="60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rgbClr val="00B050"/>
                </a:solidFill>
                <a:sym typeface="Wingdings 2"/>
              </a:rPr>
              <a:t></a:t>
            </a:r>
            <a:endParaRPr lang="en-US" sz="4800" b="1" dirty="0">
              <a:solidFill>
                <a:srgbClr val="00B050"/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9514108" y="1531420"/>
            <a:ext cx="60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rgbClr val="FF0000"/>
                </a:solidFill>
                <a:sym typeface="Wingdings 2"/>
              </a:rPr>
              <a:t></a:t>
            </a:r>
            <a:endParaRPr lang="en-US" sz="4800" b="1" dirty="0">
              <a:solidFill>
                <a:srgbClr val="FF0000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10657108" y="2830282"/>
            <a:ext cx="60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rgbClr val="FF0000"/>
                </a:solidFill>
                <a:sym typeface="Wingdings 2"/>
              </a:rPr>
              <a:t></a:t>
            </a:r>
            <a:endParaRPr lang="en-US" sz="4800" b="1" dirty="0">
              <a:solidFill>
                <a:srgbClr val="FF0000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9555339" y="5303464"/>
            <a:ext cx="60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rgbClr val="FF0000"/>
                </a:solidFill>
                <a:sym typeface="Wingdings 2"/>
              </a:rPr>
              <a:t></a:t>
            </a:r>
            <a:endParaRPr lang="en-US" sz="4800" b="1" dirty="0">
              <a:solidFill>
                <a:srgbClr val="FF0000"/>
              </a:solidFill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10724963" y="5208538"/>
            <a:ext cx="533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rgbClr val="00B050"/>
                </a:solidFill>
                <a:sym typeface="Wingdings 2"/>
              </a:rPr>
              <a:t></a:t>
            </a:r>
            <a:endParaRPr lang="en-US" sz="4800" b="1" dirty="0">
              <a:solidFill>
                <a:srgbClr val="00B050"/>
              </a:solidFill>
            </a:endParaRPr>
          </a:p>
        </p:txBody>
      </p:sp>
      <p:sp>
        <p:nvSpPr>
          <p:cNvPr id="64" name="Rounded Rectangle 63"/>
          <p:cNvSpPr/>
          <p:nvPr/>
        </p:nvSpPr>
        <p:spPr>
          <a:xfrm>
            <a:off x="3418108" y="1708691"/>
            <a:ext cx="1738744" cy="60960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TextBox 64"/>
          <p:cNvSpPr txBox="1"/>
          <p:nvPr/>
        </p:nvSpPr>
        <p:spPr>
          <a:xfrm>
            <a:off x="3494308" y="1760020"/>
            <a:ext cx="16268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b="1" dirty="0" smtClean="0">
                <a:latin typeface="NikoshBAN" pitchFamily="2" charset="0"/>
                <a:cs typeface="NikoshBAN" pitchFamily="2" charset="0"/>
              </a:rPr>
              <a:t>(খ) </a:t>
            </a:r>
            <a:r>
              <a:rPr lang="bn-BD" sz="2400" dirty="0">
                <a:latin typeface="NikoshBAN" panose="02000000000000000000" pitchFamily="2" charset="0"/>
                <a:cs typeface="NikoshBAN" panose="02000000000000000000" pitchFamily="2" charset="0"/>
              </a:rPr>
              <a:t>পরিসীমা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1540814" y="3024246"/>
            <a:ext cx="373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b="1" dirty="0">
                <a:latin typeface="NikoshBAN" pitchFamily="2" charset="0"/>
                <a:cs typeface="NikoshBAN" pitchFamily="2" charset="0"/>
              </a:rPr>
              <a:t>(ক) </a:t>
            </a:r>
            <a:r>
              <a:rPr lang="bn-BD" sz="2400" dirty="0">
                <a:latin typeface="NikoshBAN" panose="02000000000000000000" pitchFamily="2" charset="0"/>
                <a:cs typeface="NikoshBAN" panose="02000000000000000000" pitchFamily="2" charset="0"/>
              </a:rPr>
              <a:t>৩সে.মি, ৪ সে.মি ও ৫ সে.মি.</a:t>
            </a:r>
            <a:r>
              <a:rPr lang="bn-BD" sz="2400" b="1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2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5489645" y="3125023"/>
            <a:ext cx="34049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b="1" dirty="0">
                <a:latin typeface="NikoshBAN" pitchFamily="2" charset="0"/>
                <a:cs typeface="NikoshBAN" pitchFamily="2" charset="0"/>
              </a:rPr>
              <a:t>(খ) </a:t>
            </a:r>
            <a:r>
              <a:rPr lang="bn-BD" sz="2400" dirty="0">
                <a:latin typeface="NikoshBAN" panose="02000000000000000000" pitchFamily="2" charset="0"/>
                <a:cs typeface="NikoshBAN" panose="02000000000000000000" pitchFamily="2" charset="0"/>
              </a:rPr>
              <a:t>1 সে.মি,২ সে.মি ও ৩ সে.মি. </a:t>
            </a:r>
            <a:endParaRPr lang="en-US" sz="2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1453722" y="3984499"/>
            <a:ext cx="36951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b="1" dirty="0">
                <a:latin typeface="NikoshBAN" pitchFamily="2" charset="0"/>
                <a:cs typeface="NikoshBAN" pitchFamily="2" charset="0"/>
              </a:rPr>
              <a:t>(গ) </a:t>
            </a:r>
            <a:r>
              <a:rPr lang="bn-BD" sz="2400" dirty="0">
                <a:latin typeface="NikoshBAN" panose="02000000000000000000" pitchFamily="2" charset="0"/>
                <a:cs typeface="NikoshBAN" panose="02000000000000000000" pitchFamily="2" charset="0"/>
              </a:rPr>
              <a:t>২ সে.মি,৪ সে.মি ও ৬ সে.মি. </a:t>
            </a:r>
            <a:endParaRPr lang="en-US" sz="2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5492365" y="4028753"/>
            <a:ext cx="34022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b="1" dirty="0">
                <a:latin typeface="NikoshBAN" pitchFamily="2" charset="0"/>
                <a:cs typeface="NikoshBAN" pitchFamily="2" charset="0"/>
              </a:rPr>
              <a:t>(ঘ) </a:t>
            </a:r>
            <a:r>
              <a:rPr lang="bn-BD" sz="2400" dirty="0">
                <a:latin typeface="NikoshBAN" panose="02000000000000000000" pitchFamily="2" charset="0"/>
                <a:cs typeface="NikoshBAN" panose="02000000000000000000" pitchFamily="2" charset="0"/>
              </a:rPr>
              <a:t>৩ সে.মি,৪ সে.মি ৭ সে.মি. </a:t>
            </a:r>
            <a:endParaRPr lang="en-US" sz="2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1412499" y="5311370"/>
            <a:ext cx="31867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b="1" dirty="0">
                <a:latin typeface="NikoshBAN" pitchFamily="2" charset="0"/>
                <a:cs typeface="NikoshBAN" pitchFamily="2" charset="0"/>
              </a:rPr>
              <a:t>(ক) </a:t>
            </a:r>
            <a:r>
              <a:rPr lang="bn-BD" sz="2400" b="1" dirty="0" smtClean="0">
                <a:latin typeface="NikoshBAN" pitchFamily="2" charset="0"/>
                <a:cs typeface="NikoshBAN" pitchFamily="2" charset="0"/>
              </a:rPr>
              <a:t>তিনটি বাহু ও  দুইটি কোণ</a:t>
            </a:r>
            <a:endParaRPr lang="en-US" sz="2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1412498" y="6132115"/>
            <a:ext cx="31867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b="1" dirty="0">
                <a:latin typeface="NikoshBAN" pitchFamily="2" charset="0"/>
                <a:cs typeface="NikoshBAN" pitchFamily="2" charset="0"/>
              </a:rPr>
              <a:t>(গ) </a:t>
            </a:r>
            <a:r>
              <a:rPr lang="bn-BD" sz="2400" b="1" dirty="0" smtClean="0">
                <a:latin typeface="NikoshBAN" pitchFamily="2" charset="0"/>
                <a:cs typeface="NikoshBAN" pitchFamily="2" charset="0"/>
              </a:rPr>
              <a:t>দুইটি বাহু ও দুইটি কোণ</a:t>
            </a:r>
            <a:endParaRPr lang="en-US" sz="2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5210681" y="149310"/>
            <a:ext cx="2438400" cy="7620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TextBox 72"/>
          <p:cNvSpPr txBox="1"/>
          <p:nvPr/>
        </p:nvSpPr>
        <p:spPr>
          <a:xfrm>
            <a:off x="5439281" y="-3090"/>
            <a:ext cx="1981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5400" b="1" dirty="0" smtClean="0">
                <a:ln w="1905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NikoshBAN" pitchFamily="2" charset="0"/>
                <a:cs typeface="NikoshBAN" pitchFamily="2" charset="0"/>
              </a:rPr>
              <a:t>মূল্যায়ন </a:t>
            </a:r>
            <a:endParaRPr lang="en-US" sz="5400" b="1" dirty="0">
              <a:ln w="19050">
                <a:solidFill>
                  <a:schemeClr val="tx1"/>
                </a:solidFill>
              </a:ln>
              <a:solidFill>
                <a:schemeClr val="bg1"/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58778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6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1375C05B-6DA7-40E2-9EC8-3E09575C33C7}"/>
              </a:ext>
            </a:extLst>
          </p:cNvPr>
          <p:cNvSpPr txBox="1"/>
          <p:nvPr/>
        </p:nvSpPr>
        <p:spPr>
          <a:xfrm>
            <a:off x="7232073" y="748146"/>
            <a:ext cx="3564081" cy="1194955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বাড়ির কাজ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10A4D9DB-B822-4830-A46F-FA7F18E8A3DA}"/>
              </a:ext>
            </a:extLst>
          </p:cNvPr>
          <p:cNvSpPr txBox="1"/>
          <p:nvPr/>
        </p:nvSpPr>
        <p:spPr>
          <a:xfrm>
            <a:off x="583395" y="4250993"/>
            <a:ext cx="11251871" cy="1754326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pPr algn="ctr"/>
            <a:r>
              <a:rPr lang="bn-BD" sz="5400" dirty="0"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৬ </a:t>
            </a:r>
            <a:r>
              <a:rPr lang="bn-BD" sz="5400" dirty="0" smtClean="0"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সেঃমিঃ</a:t>
            </a:r>
            <a:r>
              <a:rPr lang="bn-BD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ও ৫ সেঃমিঃ </a:t>
            </a:r>
            <a:r>
              <a:rPr lang="bn-BD" sz="5400" dirty="0" smtClean="0"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দৈর্ঘ্যের দুইটি বাহু এবং </a:t>
            </a:r>
            <a:r>
              <a:rPr lang="bn-BD" sz="5400" dirty="0">
                <a:latin typeface="NikoshBAN" panose="02000000000000000000" pitchFamily="2" charset="0"/>
                <a:cs typeface="NikoshBAN" panose="02000000000000000000" pitchFamily="2" charset="0"/>
              </a:rPr>
              <a:t>৪৫</a:t>
            </a:r>
            <a:r>
              <a:rPr lang="bn-BD" sz="5400" dirty="0" smtClean="0">
                <a:latin typeface="Times New Roman" panose="02020603050405020304" pitchFamily="18" charset="0"/>
                <a:cs typeface="NikoshBAN" panose="02000000000000000000" pitchFamily="2" charset="0"/>
              </a:rPr>
              <a:t>⁰ কোণ</a:t>
            </a:r>
            <a:r>
              <a:rPr lang="bn-BD" sz="5400" dirty="0" smtClean="0"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 বিশিষ্ট </a:t>
            </a:r>
            <a:r>
              <a:rPr lang="bn-BD" sz="5400"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একটি </a:t>
            </a:r>
            <a:r>
              <a:rPr lang="bn-BD" sz="5400" smtClean="0"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ত্রিভুজ </a:t>
            </a:r>
            <a:r>
              <a:rPr lang="bn-BD" sz="5400" dirty="0"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অংকন করে আনবে</a:t>
            </a:r>
            <a:r>
              <a:rPr lang="bn-BD" sz="5400" smtClean="0"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।     </a:t>
            </a:r>
            <a:endParaRPr lang="en-US" sz="5400" dirty="0">
              <a:effectLst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746C86BB-1956-4A81-BD9D-B23FE7DAF4E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490" y="342900"/>
            <a:ext cx="4248150" cy="285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81823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 tmFilter="0,0; .5, 1; 1, 1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6200" y="838200"/>
            <a:ext cx="2931006" cy="5323609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676400" y="2743200"/>
            <a:ext cx="6629400" cy="3289300"/>
          </a:xfrm>
          <a:prstGeom prst="rect">
            <a:avLst/>
          </a:prstGeom>
          <a:noFill/>
        </p:spPr>
        <p:txBody>
          <a:bodyPr wrap="square" rtlCol="0">
            <a:prstTxWarp prst="textPlain">
              <a:avLst>
                <a:gd name="adj" fmla="val 50001"/>
              </a:avLst>
            </a:prstTxWarp>
            <a:spAutoFit/>
            <a:scene3d>
              <a:camera prst="orthographicFront"/>
              <a:lightRig rig="threePt" dir="t"/>
            </a:scene3d>
            <a:sp3d extrusionH="57150">
              <a:bevelT w="190500" h="127000"/>
            </a:sp3d>
          </a:bodyPr>
          <a:lstStyle/>
          <a:p>
            <a:r>
              <a:rPr lang="bn-BD" b="1" dirty="0" smtClean="0">
                <a:ln w="12700">
                  <a:solidFill>
                    <a:schemeClr val="tx1"/>
                  </a:solidFill>
                </a:ln>
                <a:blipFill dpi="0" rotWithShape="1">
                  <a:blip r:embed="rId3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a:blipFill>
                <a:latin typeface="NikoshBAN" pitchFamily="2" charset="0"/>
                <a:cs typeface="NikoshBAN" pitchFamily="2" charset="0"/>
              </a:rPr>
              <a:t>ধন্যবাদ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2349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79487E-6 4.12698E-6 L 0.00321 -0.35219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0" y="-17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D39E3F7F-6D22-41E2-9DA0-96C1532C0F11}"/>
              </a:ext>
            </a:extLst>
          </p:cNvPr>
          <p:cNvSpPr/>
          <p:nvPr/>
        </p:nvSpPr>
        <p:spPr>
          <a:xfrm>
            <a:off x="954449" y="3442860"/>
            <a:ext cx="5051239" cy="2616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 err="1">
                <a:ln w="9525">
                  <a:noFill/>
                  <a:prstDash val="solid"/>
                </a:ln>
                <a:latin typeface="NikoshBAN" pitchFamily="2" charset="0"/>
                <a:cs typeface="NikoshBAN" pitchFamily="2" charset="0"/>
              </a:rPr>
              <a:t>মোঃ</a:t>
            </a:r>
            <a:r>
              <a:rPr lang="en-US" sz="3600" b="1" dirty="0">
                <a:ln w="9525">
                  <a:noFill/>
                  <a:prstDash val="solid"/>
                </a:ln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n w="9525">
                  <a:noFill/>
                  <a:prstDash val="solid"/>
                </a:ln>
                <a:latin typeface="NikoshBAN" pitchFamily="2" charset="0"/>
                <a:cs typeface="NikoshBAN" pitchFamily="2" charset="0"/>
              </a:rPr>
              <a:t>ফারুক</a:t>
            </a:r>
            <a:r>
              <a:rPr lang="en-US" sz="3600" b="1" dirty="0">
                <a:ln w="9525">
                  <a:noFill/>
                  <a:prstDash val="solid"/>
                </a:ln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n w="9525">
                  <a:noFill/>
                  <a:prstDash val="solid"/>
                </a:ln>
                <a:latin typeface="NikoshBAN" pitchFamily="2" charset="0"/>
                <a:cs typeface="NikoshBAN" pitchFamily="2" charset="0"/>
              </a:rPr>
              <a:t>হোসেন</a:t>
            </a:r>
            <a:r>
              <a:rPr lang="en-US" sz="3600" b="1" dirty="0">
                <a:ln w="9525">
                  <a:noFill/>
                  <a:prstDash val="solid"/>
                </a:ln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n w="9525">
                  <a:noFill/>
                  <a:prstDash val="solid"/>
                </a:ln>
                <a:latin typeface="NikoshBAN" pitchFamily="2" charset="0"/>
                <a:cs typeface="NikoshBAN" pitchFamily="2" charset="0"/>
              </a:rPr>
              <a:t>চৌধুরী</a:t>
            </a:r>
            <a:endParaRPr lang="en-US" sz="3200" b="1" dirty="0">
              <a:ln w="9525">
                <a:noFill/>
                <a:prstDash val="solid"/>
              </a:ln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সহকারি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(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ব্যবসায়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শিক্ষা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)</a:t>
            </a:r>
          </a:p>
          <a:p>
            <a:pPr algn="ctr"/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নোয়াগাঁও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উচ্চ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বিদ্যালয়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নবীনগর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ব্রাহ্মণবাড়িয়া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মোবাইল</a:t>
            </a:r>
            <a:r>
              <a:rPr lang="bn-BD" sz="2800" b="1" dirty="0" smtClean="0">
                <a:latin typeface="NikoshBAN" pitchFamily="2" charset="0"/>
                <a:cs typeface="NikoshBAN" pitchFamily="2" charset="0"/>
              </a:rPr>
              <a:t> :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০১</a:t>
            </a:r>
            <a:r>
              <a:rPr lang="bn-BD" sz="2800" b="1" dirty="0" smtClean="0">
                <a:latin typeface="NikoshBAN" pitchFamily="2" charset="0"/>
                <a:cs typeface="NikoshBAN" pitchFamily="2" charset="0"/>
              </a:rPr>
              <a:t>৯৯০৯৬৬১৪৮  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1600" dirty="0">
                <a:latin typeface="Arial" pitchFamily="34" charset="0"/>
                <a:cs typeface="Arial" pitchFamily="34" charset="0"/>
              </a:rPr>
              <a:t>E-mail : farukchowdhury661@yahoo.com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690076" y="3227416"/>
            <a:ext cx="5027791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শ্রেণি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৭ম</a:t>
            </a:r>
          </a:p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বিষয়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সাধারণ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গণিত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অধ্যায়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৯ম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বিশেষ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ত্রি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ভু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জ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অংকন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(সম্পাদ্য-২)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সময়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৫০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মিনিট</a:t>
            </a:r>
            <a:endParaRPr lang="bn-BD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তারিখ      : ১৯/০২/২০২০ খ্রিঃ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083" t="11087" r="26111" b="8912"/>
          <a:stretch/>
        </p:blipFill>
        <p:spPr>
          <a:xfrm>
            <a:off x="7258755" y="447599"/>
            <a:ext cx="2111023" cy="264974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5377" y="587795"/>
            <a:ext cx="2509545" cy="2509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2183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>
            <a:extLst>
              <a:ext uri="{FF2B5EF4-FFF2-40B4-BE49-F238E27FC236}">
                <a16:creationId xmlns="" xmlns:a16="http://schemas.microsoft.com/office/drawing/2014/main" id="{DFAEA204-478C-404D-B323-8EA298C33804}"/>
              </a:ext>
            </a:extLst>
          </p:cNvPr>
          <p:cNvSpPr txBox="1"/>
          <p:nvPr/>
        </p:nvSpPr>
        <p:spPr>
          <a:xfrm>
            <a:off x="4350485" y="420516"/>
            <a:ext cx="413496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নিচের চিত্রগুলো লক্ষ্য </a:t>
            </a:r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কর 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533" y="1935997"/>
            <a:ext cx="4635953" cy="2669243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43" r="14112"/>
          <a:stretch/>
        </p:blipFill>
        <p:spPr>
          <a:xfrm>
            <a:off x="5512805" y="1935997"/>
            <a:ext cx="2830285" cy="2930499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5446" y="1806890"/>
            <a:ext cx="3418333" cy="3236021"/>
          </a:xfrm>
          <a:prstGeom prst="rect">
            <a:avLst/>
          </a:prstGeom>
        </p:spPr>
      </p:pic>
      <p:sp>
        <p:nvSpPr>
          <p:cNvPr id="14" name="Isosceles Triangle 13"/>
          <p:cNvSpPr/>
          <p:nvPr/>
        </p:nvSpPr>
        <p:spPr>
          <a:xfrm>
            <a:off x="8763001" y="1935997"/>
            <a:ext cx="2950028" cy="646743"/>
          </a:xfrm>
          <a:prstGeom prst="triangle">
            <a:avLst>
              <a:gd name="adj" fmla="val 50440"/>
            </a:avLst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Isosceles Triangle 14"/>
          <p:cNvSpPr/>
          <p:nvPr/>
        </p:nvSpPr>
        <p:spPr>
          <a:xfrm>
            <a:off x="957943" y="2360541"/>
            <a:ext cx="2220686" cy="1495828"/>
          </a:xfrm>
          <a:prstGeom prst="triangle">
            <a:avLst>
              <a:gd name="adj" fmla="val 37853"/>
            </a:avLst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Isosceles Triangle 15"/>
          <p:cNvSpPr/>
          <p:nvPr/>
        </p:nvSpPr>
        <p:spPr>
          <a:xfrm rot="20915805">
            <a:off x="6319395" y="2749252"/>
            <a:ext cx="1827811" cy="1674449"/>
          </a:xfrm>
          <a:prstGeom prst="triangle">
            <a:avLst>
              <a:gd name="adj" fmla="val 70720"/>
            </a:avLst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889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3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3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6000"/>
                            </p:stCondLst>
                            <p:childTnLst>
                              <p:par>
                                <p:cTn id="3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3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14" grpId="0" animBg="1"/>
      <p:bldP spid="15" grpId="0" animBg="1"/>
      <p:bldP spid="1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002844" y="2762005"/>
            <a:ext cx="7044267" cy="177612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prstTxWarp prst="textPlain">
              <a:avLst/>
            </a:prstTxWarp>
          </a:bodyPr>
          <a:lstStyle/>
          <a:p>
            <a:r>
              <a:rPr lang="en-US" sz="40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ত্রি</a:t>
            </a:r>
            <a:r>
              <a:rPr lang="bn-BD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ভু</a:t>
            </a:r>
            <a:r>
              <a:rPr lang="en-US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  </a:t>
            </a:r>
            <a:r>
              <a:rPr lang="en-US" sz="40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অংকন</a:t>
            </a:r>
            <a:r>
              <a:rPr lang="bn-BD" sz="40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bn-BD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 সম্পাদ্য-২ ) </a:t>
            </a:r>
            <a:endParaRPr lang="bn-BD" sz="4000" b="1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 flipV="1">
            <a:off x="3090441" y="4664597"/>
            <a:ext cx="6956670" cy="34725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9807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1484714" y="2489016"/>
            <a:ext cx="931272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ত্রি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ভু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বাহু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সম্পর্কে</a:t>
            </a:r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 ব্যাখ্যা করতে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;</a:t>
            </a:r>
            <a:endParaRPr lang="bn-BD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ত্রি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ভু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কোণ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সম্পর্কে</a:t>
            </a:r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 ব্যাখ্যা করতে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;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৩। প্রদত্ত উপাত্ত ব্যবহার করে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ত্রি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ভু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জ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অংকন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4A777EF3-F3C9-4C41-B999-9A148A2FDC1D}"/>
              </a:ext>
            </a:extLst>
          </p:cNvPr>
          <p:cNvSpPr txBox="1"/>
          <p:nvPr/>
        </p:nvSpPr>
        <p:spPr>
          <a:xfrm>
            <a:off x="307267" y="1550296"/>
            <a:ext cx="465304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এ পাঠ শেষে শিক্ষার্থী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রা</a:t>
            </a:r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...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95064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 tmFilter="0,0; .5, 1; 1, 1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8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 tmFilter="0,0; .5, 1; 1, 1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450"/>
                            </p:stCondLst>
                            <p:childTnLst>
                              <p:par>
                                <p:cTn id="26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 tmFilter="0,0; .5, 1; 1, 1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3026DDD7-A94A-423F-BDB3-0F47D92C8319}"/>
              </a:ext>
            </a:extLst>
          </p:cNvPr>
          <p:cNvSpPr txBox="1"/>
          <p:nvPr/>
        </p:nvSpPr>
        <p:spPr>
          <a:xfrm>
            <a:off x="4292133" y="77286"/>
            <a:ext cx="32943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ত্রি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ভু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জের 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বাহু 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="" xmlns:a16="http://schemas.microsoft.com/office/drawing/2014/main" id="{AABCFCCC-88E6-4EC5-8CBA-D86C974AF485}"/>
                  </a:ext>
                </a:extLst>
              </p:cNvPr>
              <p:cNvSpPr txBox="1"/>
              <p:nvPr/>
            </p:nvSpPr>
            <p:spPr>
              <a:xfrm>
                <a:off x="2796682" y="5050632"/>
                <a:ext cx="7381639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bn-BD" sz="3200" dirty="0">
                    <a:latin typeface="Times New Roman" panose="02020603050405020304" pitchFamily="18" charset="0"/>
                    <a:cs typeface="NikoshBAN" panose="02000000000000000000" pitchFamily="2" charset="0"/>
                  </a:rPr>
                  <a:t>⸫∆ABC এর </a:t>
                </a:r>
                <a:r>
                  <a:rPr lang="bn-IN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তিনটি </a:t>
                </a:r>
                <a:r>
                  <a:rPr lang="bn-BD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বাহু যথাক্রমে </a:t>
                </a:r>
                <a14:m>
                  <m:oMath xmlns:m="http://schemas.openxmlformats.org/officeDocument/2006/math">
                    <m:r>
                      <a:rPr lang="en-US" sz="320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bn-BD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AB,</a:t>
                </a:r>
                <a14:m>
                  <m:oMath xmlns:m="http://schemas.openxmlformats.org/officeDocument/2006/math">
                    <m:r>
                      <a:rPr lang="en-US" sz="320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bn-BD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BC ও</a:t>
                </a:r>
                <a:r>
                  <a:rPr lang="en-US" sz="3200" dirty="0"/>
                  <a:t> </a:t>
                </a:r>
                <a:r>
                  <a:rPr lang="bn-BD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CA </a:t>
                </a:r>
                <a:endParaRPr lang="en-US" sz="32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AABCFCCC-88E6-4EC5-8CBA-D86C974AF48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96682" y="5050632"/>
                <a:ext cx="7381639" cy="584775"/>
              </a:xfrm>
              <a:prstGeom prst="rect">
                <a:avLst/>
              </a:prstGeom>
              <a:blipFill rotWithShape="0">
                <a:blip r:embed="rId2"/>
                <a:stretch>
                  <a:fillRect l="-2147" t="-18947" r="-83" b="-357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03470F43-B969-4BBA-8732-178201A253D1}"/>
              </a:ext>
            </a:extLst>
          </p:cNvPr>
          <p:cNvSpPr txBox="1"/>
          <p:nvPr/>
        </p:nvSpPr>
        <p:spPr>
          <a:xfrm>
            <a:off x="6340034" y="968720"/>
            <a:ext cx="6485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A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E3C46537-0DCC-45FB-8971-9064CB8D5BD8}"/>
              </a:ext>
            </a:extLst>
          </p:cNvPr>
          <p:cNvSpPr txBox="1"/>
          <p:nvPr/>
        </p:nvSpPr>
        <p:spPr>
          <a:xfrm>
            <a:off x="4733457" y="4361586"/>
            <a:ext cx="5367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B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A409BC2C-C452-4264-B4C9-D2547A2FFB1C}"/>
              </a:ext>
            </a:extLst>
          </p:cNvPr>
          <p:cNvSpPr txBox="1"/>
          <p:nvPr/>
        </p:nvSpPr>
        <p:spPr>
          <a:xfrm>
            <a:off x="8465660" y="4313686"/>
            <a:ext cx="3876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C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204302EF-8A22-42D7-A4B7-B4E092AC4957}"/>
              </a:ext>
            </a:extLst>
          </p:cNvPr>
          <p:cNvSpPr txBox="1"/>
          <p:nvPr/>
        </p:nvSpPr>
        <p:spPr>
          <a:xfrm>
            <a:off x="5640456" y="2946952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653143" y="4304755"/>
            <a:ext cx="3182587" cy="8931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 flipV="1">
            <a:off x="653143" y="3683714"/>
            <a:ext cx="3265714" cy="11715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V="1">
            <a:off x="621231" y="2946952"/>
            <a:ext cx="3297626" cy="41709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082166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375E-6 -7.40741E-7 L 0.37123 0.00509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555" y="2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500"/>
                            </p:stCondLst>
                            <p:childTnLst>
                              <p:par>
                                <p:cTn id="23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3600000">
                                      <p:cBhvr>
                                        <p:cTn id="24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500"/>
                            </p:stCondLst>
                            <p:childTnLst>
                              <p:par>
                                <p:cTn id="26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556E-17 -2.96296E-6 L 0.43477 -0.10833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732" y="-54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500"/>
                            </p:stCondLst>
                            <p:childTnLst>
                              <p:par>
                                <p:cTn id="29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3600000">
                                      <p:cBhvr>
                                        <p:cTn id="30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9500"/>
                            </p:stCondLst>
                            <p:childTnLst>
                              <p:par>
                                <p:cTn id="32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6 1.11111E-6 L 0.30469 -0.00556 " pathEditMode="relative" rAng="0" ptsTypes="AA">
                                      <p:cBhvr>
                                        <p:cTn id="33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234" y="-2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15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20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2500"/>
                            </p:stCondLst>
                            <p:childTnLst>
                              <p:par>
                                <p:cTn id="4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3026DDD7-A94A-423F-BDB3-0F47D92C8319}"/>
              </a:ext>
            </a:extLst>
          </p:cNvPr>
          <p:cNvSpPr txBox="1"/>
          <p:nvPr/>
        </p:nvSpPr>
        <p:spPr>
          <a:xfrm>
            <a:off x="3929910" y="129257"/>
            <a:ext cx="389416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ত্রি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ভু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জের </a:t>
            </a:r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কোণ</a:t>
            </a:r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পরিচিতি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xmlns="" id="{AABCFCCC-88E6-4EC5-8CBA-D86C974AF485}"/>
                  </a:ext>
                </a:extLst>
              </p:cNvPr>
              <p:cNvSpPr txBox="1"/>
              <p:nvPr/>
            </p:nvSpPr>
            <p:spPr>
              <a:xfrm>
                <a:off x="1569793" y="5998096"/>
                <a:ext cx="8688766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bn-BD" sz="3600" dirty="0">
                    <a:latin typeface="Times New Roman" panose="02020603050405020304" pitchFamily="18" charset="0"/>
                    <a:cs typeface="NikoshBAN" panose="02000000000000000000" pitchFamily="2" charset="0"/>
                  </a:rPr>
                  <a:t>⸫∆ABC এর </a:t>
                </a:r>
                <a:r>
                  <a:rPr lang="bn-IN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তিনটি কোণ</a:t>
                </a:r>
                <a:r>
                  <a:rPr lang="bn-BD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যথাক্রমে </a:t>
                </a:r>
                <a14:m>
                  <m:oMath xmlns:m="http://schemas.openxmlformats.org/officeDocument/2006/math">
                    <m:r>
                      <a:rPr lang="en-US" sz="3600" i="1" smtClean="0">
                        <a:latin typeface="Cambria Math" panose="02040503050406030204" pitchFamily="18" charset="0"/>
                      </a:rPr>
                      <m:t>∠</m:t>
                    </m:r>
                    <m:r>
                      <a:rPr lang="en-US" sz="360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bn-BD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A,</a:t>
                </a:r>
                <a:r>
                  <a:rPr lang="en-US" sz="3600" dirty="0"/>
                  <a:t> </a:t>
                </a:r>
                <a14:m>
                  <m:oMath xmlns:m="http://schemas.openxmlformats.org/officeDocument/2006/math">
                    <m:r>
                      <a:rPr lang="en-US" sz="3600" i="1" smtClean="0">
                        <a:latin typeface="Cambria Math" panose="02040503050406030204" pitchFamily="18" charset="0"/>
                      </a:rPr>
                      <m:t>∠</m:t>
                    </m:r>
                    <m:r>
                      <a:rPr lang="en-US" sz="360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bn-BD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B ও</a:t>
                </a:r>
                <a:r>
                  <a:rPr lang="en-US" sz="3600" dirty="0"/>
                  <a:t> </a:t>
                </a:r>
                <a14:m>
                  <m:oMath xmlns:m="http://schemas.openxmlformats.org/officeDocument/2006/math">
                    <m:r>
                      <a:rPr lang="en-US" sz="3600" i="1" smtClean="0">
                        <a:latin typeface="Cambria Math" panose="02040503050406030204" pitchFamily="18" charset="0"/>
                      </a:rPr>
                      <m:t>∠</m:t>
                    </m:r>
                    <m:r>
                      <a:rPr lang="en-US" sz="360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bn-BD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C ।</a:t>
                </a:r>
                <a:endParaRPr lang="en-US" sz="36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AABCFCCC-88E6-4EC5-8CBA-D86C974AF48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69793" y="5998096"/>
                <a:ext cx="8688766" cy="646331"/>
              </a:xfrm>
              <a:prstGeom prst="rect">
                <a:avLst/>
              </a:prstGeom>
              <a:blipFill rotWithShape="0">
                <a:blip r:embed="rId2"/>
                <a:stretch>
                  <a:fillRect l="-2175" t="-19811" r="-421" b="-367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03470F43-B969-4BBA-8732-178201A253D1}"/>
              </a:ext>
            </a:extLst>
          </p:cNvPr>
          <p:cNvSpPr txBox="1"/>
          <p:nvPr/>
        </p:nvSpPr>
        <p:spPr>
          <a:xfrm>
            <a:off x="5552729" y="2333388"/>
            <a:ext cx="6485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A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E3C46537-0DCC-45FB-8971-9064CB8D5BD8}"/>
              </a:ext>
            </a:extLst>
          </p:cNvPr>
          <p:cNvSpPr txBox="1"/>
          <p:nvPr/>
        </p:nvSpPr>
        <p:spPr>
          <a:xfrm>
            <a:off x="3576829" y="5331555"/>
            <a:ext cx="5367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B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A409BC2C-C452-4264-B4C9-D2547A2FFB1C}"/>
              </a:ext>
            </a:extLst>
          </p:cNvPr>
          <p:cNvSpPr txBox="1"/>
          <p:nvPr/>
        </p:nvSpPr>
        <p:spPr>
          <a:xfrm>
            <a:off x="7731607" y="5316322"/>
            <a:ext cx="3876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C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204302EF-8A22-42D7-A4B7-B4E092AC4957}"/>
              </a:ext>
            </a:extLst>
          </p:cNvPr>
          <p:cNvSpPr txBox="1"/>
          <p:nvPr/>
        </p:nvSpPr>
        <p:spPr>
          <a:xfrm>
            <a:off x="5640456" y="2946952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US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xmlns="" id="{13C0CD29-B0C0-480E-9A74-9B9A34075582}"/>
              </a:ext>
            </a:extLst>
          </p:cNvPr>
          <p:cNvGrpSpPr/>
          <p:nvPr/>
        </p:nvGrpSpPr>
        <p:grpSpPr>
          <a:xfrm>
            <a:off x="3988305" y="2813782"/>
            <a:ext cx="3743302" cy="2721508"/>
            <a:chOff x="4630395" y="1821345"/>
            <a:chExt cx="2012673" cy="1595229"/>
          </a:xfrm>
        </p:grpSpPr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xmlns="" id="{D40B492E-7E5F-488E-8241-B0B6B65EA703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630395" y="1821345"/>
              <a:ext cx="944218" cy="1595229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xmlns="" id="{B6263149-4062-43B6-826E-29B6A155242E}"/>
                </a:ext>
              </a:extLst>
            </p:cNvPr>
            <p:cNvCxnSpPr>
              <a:cxnSpLocks/>
            </p:cNvCxnSpPr>
            <p:nvPr/>
          </p:nvCxnSpPr>
          <p:spPr>
            <a:xfrm>
              <a:off x="5574613" y="1821345"/>
              <a:ext cx="1068455" cy="1595229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xmlns="" id="{AF79CA36-CFAC-4D4E-AE2A-56642408E04D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630395" y="3416574"/>
              <a:ext cx="2012673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2" name="Group 11"/>
          <p:cNvGrpSpPr/>
          <p:nvPr/>
        </p:nvGrpSpPr>
        <p:grpSpPr>
          <a:xfrm>
            <a:off x="726345" y="4359929"/>
            <a:ext cx="1576770" cy="1175361"/>
            <a:chOff x="3958225" y="3915733"/>
            <a:chExt cx="1576770" cy="1175361"/>
          </a:xfrm>
        </p:grpSpPr>
        <p:cxnSp>
          <p:nvCxnSpPr>
            <p:cNvPr id="13" name="Straight Connector 12"/>
            <p:cNvCxnSpPr/>
            <p:nvPr/>
          </p:nvCxnSpPr>
          <p:spPr>
            <a:xfrm>
              <a:off x="3958225" y="5091094"/>
              <a:ext cx="1576770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flipV="1">
              <a:off x="3975777" y="3915733"/>
              <a:ext cx="745708" cy="1158529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 14"/>
          <p:cNvGrpSpPr/>
          <p:nvPr/>
        </p:nvGrpSpPr>
        <p:grpSpPr>
          <a:xfrm>
            <a:off x="10060775" y="4390615"/>
            <a:ext cx="1576770" cy="1144675"/>
            <a:chOff x="6168718" y="3937308"/>
            <a:chExt cx="1576770" cy="1144675"/>
          </a:xfrm>
        </p:grpSpPr>
        <p:cxnSp>
          <p:nvCxnSpPr>
            <p:cNvPr id="16" name="Straight Connector 15"/>
            <p:cNvCxnSpPr/>
            <p:nvPr/>
          </p:nvCxnSpPr>
          <p:spPr>
            <a:xfrm flipH="1">
              <a:off x="6168718" y="5081983"/>
              <a:ext cx="1576770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flipH="1" flipV="1">
              <a:off x="6879948" y="3937308"/>
              <a:ext cx="847988" cy="1127844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>
            <a:off x="4955405" y="922548"/>
            <a:ext cx="1652690" cy="1231243"/>
            <a:chOff x="4971150" y="2361548"/>
            <a:chExt cx="1652690" cy="1231243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5736843" y="2361548"/>
              <a:ext cx="886997" cy="1231243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4971150" y="2385194"/>
              <a:ext cx="760017" cy="1207597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5877155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25E-6 3.7037E-6 L 0.26758 0.00046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372" y="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75E-6 -1.11111E-6 L -0.32148 -0.00185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081" y="-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25E-6 4.44444E-6 L 0.00312 0.27384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6" y="136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"/>
                            </p:stCondLst>
                            <p:childTnLst>
                              <p:par>
                                <p:cTn id="4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: Rounded Corners 1">
            <a:extLst>
              <a:ext uri="{FF2B5EF4-FFF2-40B4-BE49-F238E27FC236}">
                <a16:creationId xmlns:a16="http://schemas.microsoft.com/office/drawing/2014/main" xmlns="" id="{ED4C64A0-1F58-4E09-A012-ADF773D2E4E9}"/>
              </a:ext>
            </a:extLst>
          </p:cNvPr>
          <p:cNvSpPr/>
          <p:nvPr/>
        </p:nvSpPr>
        <p:spPr>
          <a:xfrm>
            <a:off x="10012017" y="208254"/>
            <a:ext cx="1771273" cy="1225691"/>
          </a:xfrm>
          <a:prstGeom prst="roundRect">
            <a:avLst/>
          </a:prstGeom>
          <a:solidFill>
            <a:schemeClr val="accent6">
              <a:lumMod val="60000"/>
              <a:lumOff val="40000"/>
              <a:alpha val="32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25690" y="4051861"/>
            <a:ext cx="10453510" cy="2088094"/>
          </a:xfrm>
          <a:prstGeom prst="rect">
            <a:avLst/>
          </a:prstGeom>
          <a:solidFill>
            <a:schemeClr val="accent6">
              <a:lumMod val="60000"/>
              <a:lumOff val="40000"/>
              <a:alpha val="46000"/>
            </a:schemeClr>
          </a:solidFill>
          <a:ln w="38100"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 w="317500" h="571500"/>
            <a:bevelB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439334" y="4741965"/>
            <a:ext cx="94262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latin typeface="NikoshBAN" pitchFamily="2" charset="0"/>
                <a:cs typeface="NikoshBAN" pitchFamily="2" charset="0"/>
                <a:sym typeface="Wingdings 2"/>
              </a:rPr>
              <a:t>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ত্রি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ভু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জ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অংকন করে এর বাহু এবং কোণগুলো চিহ্নিত কর।  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Rectangle: Rounded Corners 1">
            <a:extLst>
              <a:ext uri="{FF2B5EF4-FFF2-40B4-BE49-F238E27FC236}">
                <a16:creationId xmlns:a16="http://schemas.microsoft.com/office/drawing/2014/main" xmlns="" id="{ED4C64A0-1F58-4E09-A012-ADF773D2E4E9}"/>
              </a:ext>
            </a:extLst>
          </p:cNvPr>
          <p:cNvSpPr/>
          <p:nvPr/>
        </p:nvSpPr>
        <p:spPr>
          <a:xfrm>
            <a:off x="381000" y="595213"/>
            <a:ext cx="2362200" cy="700187"/>
          </a:xfrm>
          <a:prstGeom prst="roundRect">
            <a:avLst/>
          </a:prstGeom>
          <a:solidFill>
            <a:schemeClr val="accent6">
              <a:lumMod val="60000"/>
              <a:lumOff val="40000"/>
              <a:alpha val="32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 descr="1978677_66833.jp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>
          <a:xfrm>
            <a:off x="5099768" y="346163"/>
            <a:ext cx="2838885" cy="230226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2" name="TextBox 11"/>
          <p:cNvSpPr txBox="1"/>
          <p:nvPr/>
        </p:nvSpPr>
        <p:spPr>
          <a:xfrm>
            <a:off x="685800" y="675500"/>
            <a:ext cx="16620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200" b="1" dirty="0" smtClean="0">
                <a:ln w="19050">
                  <a:noFill/>
                </a:ln>
                <a:latin typeface="NikoshBAN" pitchFamily="2" charset="0"/>
                <a:cs typeface="NikoshBAN" pitchFamily="2" charset="0"/>
              </a:rPr>
              <a:t>একক কাজ </a:t>
            </a:r>
            <a:endParaRPr lang="en-US" sz="3200" b="1" dirty="0">
              <a:ln w="19050">
                <a:noFill/>
              </a:ln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0012018" y="208254"/>
            <a:ext cx="167640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200" b="1" dirty="0">
                <a:latin typeface="NikoshBAN" pitchFamily="2" charset="0"/>
                <a:cs typeface="NikoshBAN" pitchFamily="2" charset="0"/>
              </a:rPr>
              <a:t>সময়</a:t>
            </a:r>
          </a:p>
          <a:p>
            <a:pPr algn="ctr"/>
            <a:r>
              <a:rPr lang="bn-BD" sz="3200" b="1" dirty="0">
                <a:latin typeface="NikoshBAN" pitchFamily="2" charset="0"/>
                <a:cs typeface="NikoshBAN" pitchFamily="2" charset="0"/>
              </a:rPr>
              <a:t>৫</a:t>
            </a:r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 মিনিট  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12182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4725" y="2399089"/>
            <a:ext cx="11692986" cy="1463725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pPr algn="ctr"/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কোন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ত্রি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ভু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দুইটি বাহু ও এদের অন্তর্ভুক্ত কোণ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দেওয়া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আছে</a:t>
            </a:r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BD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ত্রি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ভু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জটি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অংকন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হবে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 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Isosceles Triangle 1"/>
          <p:cNvSpPr/>
          <p:nvPr/>
        </p:nvSpPr>
        <p:spPr>
          <a:xfrm>
            <a:off x="0" y="2777924"/>
            <a:ext cx="590309" cy="682906"/>
          </a:xfrm>
          <a:prstGeom prst="triangl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Isosceles Triangle 3"/>
          <p:cNvSpPr/>
          <p:nvPr/>
        </p:nvSpPr>
        <p:spPr>
          <a:xfrm>
            <a:off x="11601691" y="2777924"/>
            <a:ext cx="590309" cy="682906"/>
          </a:xfrm>
          <a:prstGeom prst="triangl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8790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900"/>
                            </p:stCondLst>
                            <p:childTnLst>
                              <p:par>
                                <p:cTn id="13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 tmFilter="0,0; .5, 1; 1, 1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1586</TotalTime>
  <Words>470</Words>
  <Application>Microsoft Office PowerPoint</Application>
  <PresentationFormat>Widescreen</PresentationFormat>
  <Paragraphs>99</Paragraphs>
  <Slides>18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7" baseType="lpstr">
      <vt:lpstr>Arial</vt:lpstr>
      <vt:lpstr>Calibri</vt:lpstr>
      <vt:lpstr>Calibri Light</vt:lpstr>
      <vt:lpstr>Cambria Math</vt:lpstr>
      <vt:lpstr>NikoshBAN</vt:lpstr>
      <vt:lpstr>Times New Roman</vt:lpstr>
      <vt:lpstr>Vrinda</vt:lpstr>
      <vt:lpstr>Wingdings 2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Pallab Paroi</dc:creator>
  <cp:lastModifiedBy>Faruk Chowdhury</cp:lastModifiedBy>
  <cp:revision>181</cp:revision>
  <dcterms:created xsi:type="dcterms:W3CDTF">2019-11-18T13:53:55Z</dcterms:created>
  <dcterms:modified xsi:type="dcterms:W3CDTF">2020-04-13T13:42:19Z</dcterms:modified>
</cp:coreProperties>
</file>