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77" r:id="rId2"/>
    <p:sldId id="274" r:id="rId3"/>
    <p:sldId id="276" r:id="rId4"/>
    <p:sldId id="257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9" r:id="rId13"/>
    <p:sldId id="266" r:id="rId14"/>
    <p:sldId id="267" r:id="rId15"/>
    <p:sldId id="270" r:id="rId16"/>
    <p:sldId id="268" r:id="rId17"/>
    <p:sldId id="271" r:id="rId18"/>
    <p:sldId id="272" r:id="rId19"/>
    <p:sldId id="275" r:id="rId20"/>
  </p:sldIdLst>
  <p:sldSz cx="100584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1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1086" y="-30"/>
      </p:cViewPr>
      <p:guideLst>
        <p:guide orient="horz" pos="2160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641FC-9822-8640-ADBB-90026B87CF56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143000"/>
            <a:ext cx="4527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6A602-EE32-3A47-9536-ED9F34F06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842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143000"/>
            <a:ext cx="4527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চিত্র</a:t>
            </a:r>
            <a:r>
              <a:rPr lang="bn-BD" baseline="0" dirty="0"/>
              <a:t> দুইটিতে কি দেখতে  পাচ্ছ ? সাহারা মরুভূমি , এন্টারটিকা , </a:t>
            </a:r>
            <a:r>
              <a:rPr lang="bn-BD" baseline="0" dirty="0">
                <a:solidFill>
                  <a:srgbClr val="FFFF00"/>
                </a:solidFill>
              </a:rPr>
              <a:t>থার্মমিটার</a:t>
            </a:r>
            <a:r>
              <a:rPr lang="bn-BD" baseline="0" dirty="0">
                <a:solidFill>
                  <a:srgbClr val="FF0000"/>
                </a:solidFill>
              </a:rPr>
              <a:t> </a:t>
            </a:r>
            <a:r>
              <a:rPr lang="bn-BD" baseline="0" dirty="0"/>
              <a:t>। থার্মমিটার দিয়ে কি করা হয় ? তাপমাত্রা মাপা হয়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505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593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280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7069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0791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941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567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323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12-May-20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427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12-May-20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502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12-May-20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998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950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146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187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22726" y="2283959"/>
            <a:ext cx="5309847" cy="20880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75438" tIns="37719" rIns="75438" bIns="37719" numCol="1" rtlCol="0" anchor="b">
            <a:prstTxWarp prst="textWave4">
              <a:avLst>
                <a:gd name="adj1" fmla="val 0"/>
                <a:gd name="adj2" fmla="val 275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950" baseline="-25000" dirty="0">
              <a:solidFill>
                <a:srgbClr val="00B050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9C2F6897-4E7E-774E-ADA3-047EC75C4D74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6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6" y="0"/>
            <a:ext cx="9289879" cy="695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8232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12B0FE9-C472-4FE1-AD3F-C03447775FE6}"/>
              </a:ext>
            </a:extLst>
          </p:cNvPr>
          <p:cNvSpPr/>
          <p:nvPr/>
        </p:nvSpPr>
        <p:spPr>
          <a:xfrm>
            <a:off x="2645408" y="419100"/>
            <a:ext cx="4786888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>
                <a:latin typeface="Nikosh" pitchFamily="2" charset="0"/>
                <a:cs typeface="Nikosh" pitchFamily="2" charset="0"/>
              </a:rPr>
              <a:t>মাটি দূষণের কারণ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ও 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atin typeface="Nikosh" pitchFamily="2" charset="0"/>
                <a:cs typeface="Nikosh" pitchFamily="2" charset="0"/>
              </a:rPr>
              <a:t>উৎস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সমূহ</a:t>
            </a:r>
            <a:endParaRPr lang="en-US" sz="3600" dirty="0"/>
          </a:p>
        </p:txBody>
      </p:sp>
      <p:pic>
        <p:nvPicPr>
          <p:cNvPr id="20" name="Picture 2" descr="L:\MY FOLDER\Soil polution\p5.jpg">
            <a:extLst>
              <a:ext uri="{FF2B5EF4-FFF2-40B4-BE49-F238E27FC236}">
                <a16:creationId xmlns:a16="http://schemas.microsoft.com/office/drawing/2014/main" xmlns="" id="{32C7C6E8-438B-408E-B9AD-8F4D993F3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81505" y="1804104"/>
            <a:ext cx="2405332" cy="34997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" descr="J:\MY FOLDER\Soil polution\p2.jpg">
            <a:extLst>
              <a:ext uri="{FF2B5EF4-FFF2-40B4-BE49-F238E27FC236}">
                <a16:creationId xmlns:a16="http://schemas.microsoft.com/office/drawing/2014/main" xmlns="" id="{FCC9352A-BA39-43EB-81FB-DDD12B03F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 bwMode="auto">
          <a:xfrm>
            <a:off x="6825342" y="1966123"/>
            <a:ext cx="2678834" cy="34997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47701AC-3968-476D-A006-070D35ACFD70}"/>
              </a:ext>
            </a:extLst>
          </p:cNvPr>
          <p:cNvGrpSpPr/>
          <p:nvPr/>
        </p:nvGrpSpPr>
        <p:grpSpPr>
          <a:xfrm>
            <a:off x="3229019" y="1637850"/>
            <a:ext cx="3600361" cy="3582300"/>
            <a:chOff x="2978084" y="962908"/>
            <a:chExt cx="4058300" cy="248578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1101B8D-53C5-465D-BDBC-8C6FC81906D2}"/>
                </a:ext>
              </a:extLst>
            </p:cNvPr>
            <p:cNvSpPr txBox="1"/>
            <p:nvPr/>
          </p:nvSpPr>
          <p:spPr>
            <a:xfrm>
              <a:off x="3519419" y="962908"/>
              <a:ext cx="3019562" cy="248578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" pitchFamily="2" charset="0"/>
                  <a:cs typeface="Nikosh" pitchFamily="2" charset="0"/>
                </a:rPr>
                <a:t>বিভিন্ন আর্বজনা মাটিতে মিশে মাটিতে নাইট্রোজেনের চলাচল বাধাগ্রস্থ করে ফলে মাটি অনুর্বর হয়ে পড়ে।</a:t>
              </a:r>
              <a:endParaRPr lang="en-US" sz="2800" b="1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3" name="Arrow: Left 22">
              <a:extLst>
                <a:ext uri="{FF2B5EF4-FFF2-40B4-BE49-F238E27FC236}">
                  <a16:creationId xmlns:a16="http://schemas.microsoft.com/office/drawing/2014/main" xmlns="" id="{6E6F8D0E-2D47-4444-8FDB-E4A198942717}"/>
                </a:ext>
              </a:extLst>
            </p:cNvPr>
            <p:cNvSpPr/>
            <p:nvPr/>
          </p:nvSpPr>
          <p:spPr>
            <a:xfrm>
              <a:off x="2978084" y="1776868"/>
              <a:ext cx="541335" cy="857868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Left 23">
              <a:extLst>
                <a:ext uri="{FF2B5EF4-FFF2-40B4-BE49-F238E27FC236}">
                  <a16:creationId xmlns:a16="http://schemas.microsoft.com/office/drawing/2014/main" xmlns="" id="{DB95009F-B56E-459E-AEA0-3F2B51E9F23C}"/>
                </a:ext>
              </a:extLst>
            </p:cNvPr>
            <p:cNvSpPr/>
            <p:nvPr/>
          </p:nvSpPr>
          <p:spPr>
            <a:xfrm flipH="1">
              <a:off x="6534429" y="1776868"/>
              <a:ext cx="501955" cy="857868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2" descr="L:\MY FOLDER\Soil polution\p14.jpg">
            <a:extLst>
              <a:ext uri="{FF2B5EF4-FFF2-40B4-BE49-F238E27FC236}">
                <a16:creationId xmlns:a16="http://schemas.microsoft.com/office/drawing/2014/main" xmlns="" id="{F52D4A61-13BE-45C5-8E49-3CDC40550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481505" y="1713146"/>
            <a:ext cx="2696516" cy="36816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27DF9AD-4DFB-43EF-9E60-8B9EE4BA0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9272" y="1868830"/>
            <a:ext cx="2606923" cy="37723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5CED23E-BA5B-4B11-96A3-20D27B7A3F23}"/>
              </a:ext>
            </a:extLst>
          </p:cNvPr>
          <p:cNvGrpSpPr/>
          <p:nvPr/>
        </p:nvGrpSpPr>
        <p:grpSpPr>
          <a:xfrm>
            <a:off x="2971731" y="1466754"/>
            <a:ext cx="4114937" cy="4174434"/>
            <a:chOff x="2953656" y="3589909"/>
            <a:chExt cx="4070697" cy="2734691"/>
          </a:xfrm>
        </p:grpSpPr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xmlns="" id="{752E794A-D851-4F49-B626-94ECBB0E6133}"/>
                </a:ext>
              </a:extLst>
            </p:cNvPr>
            <p:cNvSpPr txBox="1">
              <a:spLocks/>
            </p:cNvSpPr>
            <p:nvPr/>
          </p:nvSpPr>
          <p:spPr>
            <a:xfrm>
              <a:off x="3484670" y="3589909"/>
              <a:ext cx="3018050" cy="2734691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0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6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প্রাকৃতিক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বিপর্যয়ের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কারণে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বিভিন্ন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অপচণশীল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পদার্থ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এবং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রাসায়নিক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উপাদান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মাটিতে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মিশে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মাটিকে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দূষিত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37" name="Arrow: Left 36">
              <a:extLst>
                <a:ext uri="{FF2B5EF4-FFF2-40B4-BE49-F238E27FC236}">
                  <a16:creationId xmlns:a16="http://schemas.microsoft.com/office/drawing/2014/main" xmlns="" id="{328436B5-67FC-4C9B-A852-8ACC945D4A8B}"/>
                </a:ext>
              </a:extLst>
            </p:cNvPr>
            <p:cNvSpPr/>
            <p:nvPr/>
          </p:nvSpPr>
          <p:spPr>
            <a:xfrm flipH="1">
              <a:off x="6522398" y="4447532"/>
              <a:ext cx="501955" cy="857868"/>
            </a:xfrm>
            <a:prstGeom prst="lef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00B050"/>
                </a:solidFill>
              </a:endParaRPr>
            </a:p>
          </p:txBody>
        </p:sp>
        <p:sp>
          <p:nvSpPr>
            <p:cNvPr id="38" name="Arrow: Left 37">
              <a:extLst>
                <a:ext uri="{FF2B5EF4-FFF2-40B4-BE49-F238E27FC236}">
                  <a16:creationId xmlns:a16="http://schemas.microsoft.com/office/drawing/2014/main" xmlns="" id="{9584D79B-7E5F-454B-8F5E-D756280AC5BB}"/>
                </a:ext>
              </a:extLst>
            </p:cNvPr>
            <p:cNvSpPr/>
            <p:nvPr/>
          </p:nvSpPr>
          <p:spPr>
            <a:xfrm>
              <a:off x="2953656" y="4434447"/>
              <a:ext cx="541335" cy="857868"/>
            </a:xfrm>
            <a:prstGeom prst="lef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00B050"/>
                </a:solidFill>
              </a:endParaRPr>
            </a:p>
          </p:txBody>
        </p: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xmlns="" id="{9C4738EB-B800-B441-89A7-3E5893DC96C7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1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L:\MY FOLDER\Soil polution\p26.jpg">
            <a:extLst>
              <a:ext uri="{FF2B5EF4-FFF2-40B4-BE49-F238E27FC236}">
                <a16:creationId xmlns:a16="http://schemas.microsoft.com/office/drawing/2014/main" xmlns="" id="{78C90307-467A-4240-ACE4-C7059CEA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6849908" y="1947117"/>
            <a:ext cx="2748366" cy="28608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2" descr="J:\MY FOLDER\Soil polution\p40.jpg">
            <a:extLst>
              <a:ext uri="{FF2B5EF4-FFF2-40B4-BE49-F238E27FC236}">
                <a16:creationId xmlns:a16="http://schemas.microsoft.com/office/drawing/2014/main" xmlns="" id="{FFAD90AE-4769-4ADB-A76F-D2F9DD156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67302" y="1947116"/>
            <a:ext cx="2748366" cy="28608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3507529-99D8-413C-A4CB-94E930304970}"/>
              </a:ext>
            </a:extLst>
          </p:cNvPr>
          <p:cNvGrpSpPr/>
          <p:nvPr/>
        </p:nvGrpSpPr>
        <p:grpSpPr>
          <a:xfrm>
            <a:off x="3218005" y="1280490"/>
            <a:ext cx="3627228" cy="4643232"/>
            <a:chOff x="3218005" y="1280490"/>
            <a:chExt cx="3627228" cy="4643232"/>
          </a:xfrm>
        </p:grpSpPr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xmlns="" id="{C035F7CB-7D51-414F-8200-B902FBA11424}"/>
                </a:ext>
              </a:extLst>
            </p:cNvPr>
            <p:cNvSpPr txBox="1">
              <a:spLocks/>
            </p:cNvSpPr>
            <p:nvPr/>
          </p:nvSpPr>
          <p:spPr>
            <a:xfrm>
              <a:off x="3641417" y="1280490"/>
              <a:ext cx="2748366" cy="46432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0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6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/>
                <a:buNone/>
              </a:pPr>
              <a:r>
                <a:rPr lang="bn-BD" sz="28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গাছপালা ও বন জঙ্গল নির্বিচারে কেটে ফেলার ফলে মাটি সহজেই স্থানান্তরিত হচ্ছে । ফলে মাটির উপরি</a:t>
              </a:r>
              <a:r>
                <a:rPr lang="en-US" sz="28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bn-BD" sz="28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তলের  উর্বরতা কমে যাচ্ছে।</a:t>
              </a:r>
              <a:r>
                <a:rPr lang="en-US" sz="28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যা</a:t>
              </a:r>
              <a:r>
                <a:rPr lang="en-US" sz="28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মাটি </a:t>
              </a:r>
              <a:r>
                <a:rPr lang="en-US" sz="28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দূষণের</a:t>
              </a:r>
              <a:r>
                <a:rPr lang="en-US" sz="28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আর</a:t>
              </a:r>
              <a:r>
                <a:rPr lang="en-US" sz="28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একটি</a:t>
              </a:r>
              <a:r>
                <a:rPr lang="en-US" sz="28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কারণ</a:t>
              </a:r>
              <a:r>
                <a:rPr lang="en-US" sz="28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sp>
          <p:nvSpPr>
            <p:cNvPr id="22" name="Arrow: Left 21">
              <a:extLst>
                <a:ext uri="{FF2B5EF4-FFF2-40B4-BE49-F238E27FC236}">
                  <a16:creationId xmlns:a16="http://schemas.microsoft.com/office/drawing/2014/main" xmlns="" id="{844F4A00-AC62-4730-B2CD-D84B0AFC2EBC}"/>
                </a:ext>
              </a:extLst>
            </p:cNvPr>
            <p:cNvSpPr/>
            <p:nvPr/>
          </p:nvSpPr>
          <p:spPr>
            <a:xfrm>
              <a:off x="3218005" y="2832551"/>
              <a:ext cx="423412" cy="805998"/>
            </a:xfrm>
            <a:prstGeom prst="left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3" name="Arrow: Left 22">
              <a:extLst>
                <a:ext uri="{FF2B5EF4-FFF2-40B4-BE49-F238E27FC236}">
                  <a16:creationId xmlns:a16="http://schemas.microsoft.com/office/drawing/2014/main" xmlns="" id="{2491193D-C3F9-40CB-8319-3FAD27926A66}"/>
                </a:ext>
              </a:extLst>
            </p:cNvPr>
            <p:cNvSpPr/>
            <p:nvPr/>
          </p:nvSpPr>
          <p:spPr>
            <a:xfrm flipH="1">
              <a:off x="6408139" y="2832551"/>
              <a:ext cx="437094" cy="805998"/>
            </a:xfrm>
            <a:prstGeom prst="left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5AA92BF-EA13-47C2-8E99-D790E15E9DCA}"/>
              </a:ext>
            </a:extLst>
          </p:cNvPr>
          <p:cNvSpPr/>
          <p:nvPr/>
        </p:nvSpPr>
        <p:spPr>
          <a:xfrm>
            <a:off x="2645408" y="419100"/>
            <a:ext cx="4786888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>
                <a:latin typeface="Nikosh" pitchFamily="2" charset="0"/>
                <a:cs typeface="Nikosh" pitchFamily="2" charset="0"/>
              </a:rPr>
              <a:t>মাটি দূষণের কারণ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ও 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atin typeface="Nikosh" pitchFamily="2" charset="0"/>
                <a:cs typeface="Nikosh" pitchFamily="2" charset="0"/>
              </a:rPr>
              <a:t>উৎস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সমূহ</a:t>
            </a:r>
            <a:endParaRPr lang="en-US" sz="3600" dirty="0"/>
          </a:p>
        </p:txBody>
      </p:sp>
      <p:pic>
        <p:nvPicPr>
          <p:cNvPr id="26" name="Picture 2" descr="I:\MY FOLDER\Soil polution\S 13.jpg">
            <a:extLst>
              <a:ext uri="{FF2B5EF4-FFF2-40B4-BE49-F238E27FC236}">
                <a16:creationId xmlns:a16="http://schemas.microsoft.com/office/drawing/2014/main" xmlns="" id="{B5BE5455-A5B3-4B63-AEC6-7DE5276C1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467302" y="1785731"/>
            <a:ext cx="2875771" cy="32169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" name="Picture 3" descr="I:\MY FOLDER\Soil polution\p36.jpg">
            <a:extLst>
              <a:ext uri="{FF2B5EF4-FFF2-40B4-BE49-F238E27FC236}">
                <a16:creationId xmlns:a16="http://schemas.microsoft.com/office/drawing/2014/main" xmlns="" id="{E2296D83-B226-40F2-93D6-CE1E04F47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6774688" y="1717813"/>
            <a:ext cx="2898805" cy="32169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E77370E-4004-4824-9325-6F14584BAEC4}"/>
              </a:ext>
            </a:extLst>
          </p:cNvPr>
          <p:cNvGrpSpPr/>
          <p:nvPr/>
        </p:nvGrpSpPr>
        <p:grpSpPr>
          <a:xfrm>
            <a:off x="3505832" y="1649896"/>
            <a:ext cx="3046735" cy="3352800"/>
            <a:chOff x="3523833" y="1591917"/>
            <a:chExt cx="3046735" cy="3352800"/>
          </a:xfrm>
          <a:solidFill>
            <a:srgbClr val="FF0000"/>
          </a:solidFill>
        </p:grpSpPr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xmlns="" id="{222724BA-FF9C-4F0C-A5C6-1436461A1007}"/>
                </a:ext>
              </a:extLst>
            </p:cNvPr>
            <p:cNvSpPr txBox="1">
              <a:spLocks/>
            </p:cNvSpPr>
            <p:nvPr/>
          </p:nvSpPr>
          <p:spPr>
            <a:xfrm>
              <a:off x="3947245" y="1591917"/>
              <a:ext cx="2199911" cy="335280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0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6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/>
                <a:buNone/>
              </a:pP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মানুষের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ব্যবহারকৃত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বিভিন্ন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পদার্থের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কারণে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মাটি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দূষিত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হচ্ছে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sp>
          <p:nvSpPr>
            <p:cNvPr id="30" name="Arrow: Left 29">
              <a:extLst>
                <a:ext uri="{FF2B5EF4-FFF2-40B4-BE49-F238E27FC236}">
                  <a16:creationId xmlns:a16="http://schemas.microsoft.com/office/drawing/2014/main" xmlns="" id="{26B342F9-9693-4B13-8161-C04B1EA58ECE}"/>
                </a:ext>
              </a:extLst>
            </p:cNvPr>
            <p:cNvSpPr/>
            <p:nvPr/>
          </p:nvSpPr>
          <p:spPr>
            <a:xfrm>
              <a:off x="3523833" y="2623002"/>
              <a:ext cx="423412" cy="805998"/>
            </a:xfrm>
            <a:prstGeom prst="leftArrow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row: Left 30">
              <a:extLst>
                <a:ext uri="{FF2B5EF4-FFF2-40B4-BE49-F238E27FC236}">
                  <a16:creationId xmlns:a16="http://schemas.microsoft.com/office/drawing/2014/main" xmlns="" id="{FF12030D-C973-4022-A1D3-E578B5B9F500}"/>
                </a:ext>
              </a:extLst>
            </p:cNvPr>
            <p:cNvSpPr/>
            <p:nvPr/>
          </p:nvSpPr>
          <p:spPr>
            <a:xfrm flipH="1">
              <a:off x="6165512" y="2623002"/>
              <a:ext cx="405056" cy="805998"/>
            </a:xfrm>
            <a:prstGeom prst="leftArrow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xmlns="" id="{CB9FE192-615E-2541-9514-05C3EFD03FE3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55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">
            <a:extLst>
              <a:ext uri="{FF2B5EF4-FFF2-40B4-BE49-F238E27FC236}">
                <a16:creationId xmlns:a16="http://schemas.microsoft.com/office/drawing/2014/main" xmlns="" id="{07729647-0F90-4BE9-A2D4-993C3FE75179}"/>
              </a:ext>
            </a:extLst>
          </p:cNvPr>
          <p:cNvSpPr/>
          <p:nvPr/>
        </p:nvSpPr>
        <p:spPr>
          <a:xfrm>
            <a:off x="3507351" y="377162"/>
            <a:ext cx="3434801" cy="52900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C46E0C3-96E4-40B6-8BD1-EE6206D3DE32}"/>
              </a:ext>
            </a:extLst>
          </p:cNvPr>
          <p:cNvSpPr/>
          <p:nvPr/>
        </p:nvSpPr>
        <p:spPr>
          <a:xfrm>
            <a:off x="1777634" y="5305505"/>
            <a:ext cx="6415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F9DA5DC9-EAE9-DA42-A6B1-F1CFDAE57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9059" y="1346981"/>
            <a:ext cx="4531387" cy="35180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65A87E79-1CE6-0E43-B604-F5C2795029B4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086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73FCFC87-B2FC-4292-93FC-4A07DBFD6729}"/>
              </a:ext>
            </a:extLst>
          </p:cNvPr>
          <p:cNvSpPr txBox="1">
            <a:spLocks/>
          </p:cNvSpPr>
          <p:nvPr/>
        </p:nvSpPr>
        <p:spPr>
          <a:xfrm>
            <a:off x="647700" y="5427537"/>
            <a:ext cx="8763000" cy="11731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দূষনের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ফলে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মাটির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ঊর্বরতা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নষ্ট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হয়ে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যায়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ফলে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উদ্ভিদের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বৃদ্ধি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ঘটে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না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33" name="Picture 3" descr="I:\MY FOLDER\Soil polution\S 14.jpg">
            <a:extLst>
              <a:ext uri="{FF2B5EF4-FFF2-40B4-BE49-F238E27FC236}">
                <a16:creationId xmlns:a16="http://schemas.microsoft.com/office/drawing/2014/main" xmlns="" id="{2F9F563F-89AC-4C53-B5C4-56A0992BF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 bwMode="auto">
          <a:xfrm>
            <a:off x="5722233" y="1714730"/>
            <a:ext cx="3236568" cy="3009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xmlns="" id="{FC958DFA-76F2-4155-88F6-C7469A4B414E}"/>
              </a:ext>
            </a:extLst>
          </p:cNvPr>
          <p:cNvSpPr txBox="1">
            <a:spLocks/>
          </p:cNvSpPr>
          <p:nvPr/>
        </p:nvSpPr>
        <p:spPr>
          <a:xfrm>
            <a:off x="2438313" y="514465"/>
            <a:ext cx="5284738" cy="6858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n>
                  <a:solidFill>
                    <a:srgbClr val="C00000"/>
                  </a:solidFill>
                </a:ln>
                <a:latin typeface="Nikosh" pitchFamily="2" charset="0"/>
                <a:cs typeface="Nikosh" pitchFamily="2" charset="0"/>
              </a:rPr>
              <a:t>মাটি দূষণের ফলে সৃষ্ট সমস্যা সমূহ</a:t>
            </a:r>
            <a:endParaRPr lang="en-US" sz="3600" b="1" dirty="0">
              <a:ln>
                <a:solidFill>
                  <a:srgbClr val="C00000"/>
                </a:solidFill>
              </a:ln>
              <a:latin typeface="Nikosh" pitchFamily="2" charset="0"/>
              <a:cs typeface="Nikosh" pitchFamily="2" charset="0"/>
            </a:endParaRPr>
          </a:p>
        </p:txBody>
      </p:sp>
      <p:pic>
        <p:nvPicPr>
          <p:cNvPr id="35" name="Picture 2" descr="I:\MY FOLDER\Soil polution\S 22.jpg">
            <a:extLst>
              <a:ext uri="{FF2B5EF4-FFF2-40B4-BE49-F238E27FC236}">
                <a16:creationId xmlns:a16="http://schemas.microsoft.com/office/drawing/2014/main" xmlns="" id="{443C3CBC-B1CC-4349-B0D9-B8C39390A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 bwMode="auto">
          <a:xfrm>
            <a:off x="939556" y="1714730"/>
            <a:ext cx="3123003" cy="30662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xmlns="" id="{67967F99-FEDF-014B-B7C0-A3472C61C93E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1994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allAtOnce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6CACFF1-3735-41BB-87A9-574460BFE12A}"/>
              </a:ext>
            </a:extLst>
          </p:cNvPr>
          <p:cNvSpPr/>
          <p:nvPr/>
        </p:nvSpPr>
        <p:spPr>
          <a:xfrm>
            <a:off x="2400011" y="363682"/>
            <a:ext cx="4840358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মাটি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দূষণ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রোধে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করনীয়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সমূহ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E24F9E1-3179-47F7-980A-383A0210F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75" r="12725"/>
          <a:stretch/>
        </p:blipFill>
        <p:spPr>
          <a:xfrm>
            <a:off x="6099729" y="1966213"/>
            <a:ext cx="2752725" cy="25000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F9F4CA-576B-4585-A08F-024D9D210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228" y="1905181"/>
            <a:ext cx="2752725" cy="25000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687DEF-FEDC-404B-B1F7-A8B7AC039CAA}"/>
              </a:ext>
            </a:extLst>
          </p:cNvPr>
          <p:cNvSpPr txBox="1"/>
          <p:nvPr/>
        </p:nvSpPr>
        <p:spPr>
          <a:xfrm>
            <a:off x="1598148" y="5192390"/>
            <a:ext cx="7280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B0C86BA-145F-4861-B8A1-D49C298C0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8336" y="1905181"/>
            <a:ext cx="4121727" cy="27491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A600533-92B1-4564-B455-253B9C333739}"/>
              </a:ext>
            </a:extLst>
          </p:cNvPr>
          <p:cNvSpPr txBox="1"/>
          <p:nvPr/>
        </p:nvSpPr>
        <p:spPr>
          <a:xfrm>
            <a:off x="1085228" y="5151772"/>
            <a:ext cx="763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4D570E5-A42D-40E6-AC54-B822D6741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3553" y="1537666"/>
            <a:ext cx="4742355" cy="31730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FB8A62F-CE6B-4E37-B80B-F6809CCF6554}"/>
              </a:ext>
            </a:extLst>
          </p:cNvPr>
          <p:cNvSpPr txBox="1"/>
          <p:nvPr/>
        </p:nvSpPr>
        <p:spPr>
          <a:xfrm>
            <a:off x="1260532" y="5152224"/>
            <a:ext cx="7280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4998EE9-3941-4306-AF0B-7EEE6DF49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919" y="1930020"/>
            <a:ext cx="3784373" cy="2518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ECE2AD9-EA33-4780-83AD-681B3B8D9A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9110" y="1930021"/>
            <a:ext cx="3731492" cy="25183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204B026-87DC-4B54-985E-A31F535E2C68}"/>
              </a:ext>
            </a:extLst>
          </p:cNvPr>
          <p:cNvSpPr txBox="1"/>
          <p:nvPr/>
        </p:nvSpPr>
        <p:spPr>
          <a:xfrm>
            <a:off x="532736" y="5151772"/>
            <a:ext cx="8867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বাড়াতে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7" name="Picture 26" descr="p63.jpg">
            <a:extLst>
              <a:ext uri="{FF2B5EF4-FFF2-40B4-BE49-F238E27FC236}">
                <a16:creationId xmlns:a16="http://schemas.microsoft.com/office/drawing/2014/main" xmlns="" id="{2762D174-CF4A-4E62-883C-A12AF70701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contrast="30000"/>
          </a:blip>
          <a:stretch>
            <a:fillRect/>
          </a:stretch>
        </p:blipFill>
        <p:spPr>
          <a:xfrm>
            <a:off x="3131822" y="1782293"/>
            <a:ext cx="4403034" cy="281378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3B65EBBD-5C93-8A4D-AAEE-6C7524AE797F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44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21" grpId="0"/>
      <p:bldP spid="21" grpId="1"/>
      <p:bldP spid="23" grpId="0"/>
      <p:bldP spid="23" grpId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">
            <a:extLst>
              <a:ext uri="{FF2B5EF4-FFF2-40B4-BE49-F238E27FC236}">
                <a16:creationId xmlns:a16="http://schemas.microsoft.com/office/drawing/2014/main" xmlns="" id="{CD5BD25B-01A8-4A91-894A-73C97614794E}"/>
              </a:ext>
            </a:extLst>
          </p:cNvPr>
          <p:cNvSpPr/>
          <p:nvPr/>
        </p:nvSpPr>
        <p:spPr>
          <a:xfrm>
            <a:off x="3608293" y="651413"/>
            <a:ext cx="2836170" cy="45903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46E6B7-4F3B-4D09-A37D-C2DFEBD898FA}"/>
              </a:ext>
            </a:extLst>
          </p:cNvPr>
          <p:cNvSpPr/>
          <p:nvPr/>
        </p:nvSpPr>
        <p:spPr>
          <a:xfrm>
            <a:off x="1396540" y="5560256"/>
            <a:ext cx="7979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রোধে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করনীয়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?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E674B969-6012-5B4A-AE8A-E302A28B07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9992" y="1681711"/>
            <a:ext cx="4992255" cy="34945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xmlns="" id="{F803686C-29C5-8940-B903-A3B67EE111BD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93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03FAFE-B363-4536-A34F-C3678420C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919" y="1960907"/>
            <a:ext cx="3784373" cy="2518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E00B20A-3E37-4E22-9782-ED47F0E54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9110" y="1960908"/>
            <a:ext cx="3731492" cy="25183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EE2B1A-35E7-45C4-99F5-774418108373}"/>
              </a:ext>
            </a:extLst>
          </p:cNvPr>
          <p:cNvSpPr txBox="1"/>
          <p:nvPr/>
        </p:nvSpPr>
        <p:spPr>
          <a:xfrm>
            <a:off x="604919" y="4876800"/>
            <a:ext cx="8867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1" name="Picture 20" descr="p63.jpg">
            <a:extLst>
              <a:ext uri="{FF2B5EF4-FFF2-40B4-BE49-F238E27FC236}">
                <a16:creationId xmlns:a16="http://schemas.microsoft.com/office/drawing/2014/main" xmlns="" id="{519AA1C6-4C56-4298-8601-4DD785C99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2827683" y="1813180"/>
            <a:ext cx="4403034" cy="28137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xmlns="" id="{46522695-594B-644F-9364-09BF9F982768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94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7CDC66-8991-4CD1-B258-EC163233DD41}"/>
              </a:ext>
            </a:extLst>
          </p:cNvPr>
          <p:cNvSpPr txBox="1"/>
          <p:nvPr/>
        </p:nvSpPr>
        <p:spPr>
          <a:xfrm>
            <a:off x="4045226" y="674435"/>
            <a:ext cx="1967948" cy="71508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E08ED03-7EEE-464A-8C5C-187E034165DF}"/>
              </a:ext>
            </a:extLst>
          </p:cNvPr>
          <p:cNvSpPr/>
          <p:nvPr/>
        </p:nvSpPr>
        <p:spPr>
          <a:xfrm>
            <a:off x="2131793" y="2210665"/>
            <a:ext cx="3991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B8D4D9A-E3CC-486A-8E96-7705C1563A31}"/>
              </a:ext>
            </a:extLst>
          </p:cNvPr>
          <p:cNvSpPr/>
          <p:nvPr/>
        </p:nvSpPr>
        <p:spPr>
          <a:xfrm>
            <a:off x="2131793" y="2844225"/>
            <a:ext cx="4188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as-IN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3DD1B8B-34B3-4EE4-84FE-FF3D54A9DDFB}"/>
              </a:ext>
            </a:extLst>
          </p:cNvPr>
          <p:cNvSpPr/>
          <p:nvPr/>
        </p:nvSpPr>
        <p:spPr>
          <a:xfrm>
            <a:off x="2131794" y="3513140"/>
            <a:ext cx="6433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রন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xmlns="" id="{D2C09765-4930-CA4F-A72E-9B4EA8310A23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337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A767F28-EC37-4A18-A9D6-760177552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7319" y="1242050"/>
            <a:ext cx="5579902" cy="36316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15B95C-68DA-473A-B5FA-CD80066F141B}"/>
              </a:ext>
            </a:extLst>
          </p:cNvPr>
          <p:cNvSpPr/>
          <p:nvPr/>
        </p:nvSpPr>
        <p:spPr>
          <a:xfrm>
            <a:off x="1651955" y="5244845"/>
            <a:ext cx="7190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রোধে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করনীয়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বিষয়ে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একটা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পোস্টার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তৈরী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? </a:t>
            </a:r>
            <a:endParaRPr lang="en-US" sz="3600" dirty="0">
              <a:ln w="0">
                <a:solidFill>
                  <a:srgbClr val="C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8686B9D-21A5-4021-8460-5DBEEB4F3FAA}"/>
              </a:ext>
            </a:extLst>
          </p:cNvPr>
          <p:cNvSpPr txBox="1"/>
          <p:nvPr/>
        </p:nvSpPr>
        <p:spPr>
          <a:xfrm>
            <a:off x="3362452" y="228600"/>
            <a:ext cx="3352800" cy="85129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AAF0ECDF-FCEF-CB47-89BE-BAFD63C0DC5D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784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F4241B-3CF3-41A7-B200-5B4C824D4840}"/>
              </a:ext>
            </a:extLst>
          </p:cNvPr>
          <p:cNvSpPr txBox="1"/>
          <p:nvPr/>
        </p:nvSpPr>
        <p:spPr>
          <a:xfrm>
            <a:off x="763857" y="2343777"/>
            <a:ext cx="7542807" cy="2429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89419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16418" b="1" dirty="0" smtClean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418" b="1" dirty="0">
              <a:ln w="0"/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xmlns="" id="{ED20248E-DC56-DC4C-BC4D-9F0CAF2E7664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4" y="19594"/>
            <a:ext cx="7132319" cy="71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16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 flipV="1">
            <a:off x="2638696" y="248194"/>
            <a:ext cx="3618412" cy="1280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5" b="1" dirty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শিক্ষক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/>
              </a:rPr>
              <a:t>পরিচিতি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8275B3-E6BF-C347-9EFF-FC025FF93FB8}"/>
              </a:ext>
            </a:extLst>
          </p:cNvPr>
          <p:cNvSpPr txBox="1"/>
          <p:nvPr/>
        </p:nvSpPr>
        <p:spPr>
          <a:xfrm rot="10800000" flipV="1">
            <a:off x="235130" y="2586363"/>
            <a:ext cx="6230983" cy="1918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err="1" smtClean="0">
                <a:solidFill>
                  <a:schemeClr val="accent6"/>
                </a:solidFill>
              </a:rPr>
              <a:t>আব্দুর</a:t>
            </a:r>
            <a:r>
              <a:rPr lang="en-US" sz="3300" dirty="0" smtClean="0">
                <a:solidFill>
                  <a:schemeClr val="accent6"/>
                </a:solidFill>
              </a:rPr>
              <a:t> </a:t>
            </a:r>
            <a:r>
              <a:rPr lang="en-US" sz="3300" dirty="0" err="1" smtClean="0">
                <a:solidFill>
                  <a:schemeClr val="accent6"/>
                </a:solidFill>
              </a:rPr>
              <a:t>রাজ্জাক</a:t>
            </a:r>
            <a:r>
              <a:rPr lang="en-US" sz="3300" dirty="0" smtClean="0">
                <a:solidFill>
                  <a:schemeClr val="accent6"/>
                </a:solidFill>
              </a:rPr>
              <a:t> </a:t>
            </a:r>
            <a:r>
              <a:rPr lang="en-US" sz="3300" dirty="0" err="1" smtClean="0">
                <a:solidFill>
                  <a:schemeClr val="accent6"/>
                </a:solidFill>
              </a:rPr>
              <a:t>রুবেল</a:t>
            </a:r>
            <a:r>
              <a:rPr lang="bn-BD" sz="3300" dirty="0" smtClean="0">
                <a:solidFill>
                  <a:schemeClr val="accent6"/>
                </a:solidFill>
              </a:rPr>
              <a:t> </a:t>
            </a:r>
            <a:endParaRPr lang="bn-BD" sz="3300" dirty="0">
              <a:solidFill>
                <a:schemeClr val="accent6"/>
              </a:solidFill>
            </a:endParaRPr>
          </a:p>
          <a:p>
            <a:pPr algn="ctr"/>
            <a:r>
              <a:rPr lang="bn-BD" sz="1485" dirty="0"/>
              <a:t>সহকারী শিক্ষক </a:t>
            </a:r>
            <a:r>
              <a:rPr lang="bn-BD" sz="1485" dirty="0" smtClean="0"/>
              <a:t>(</a:t>
            </a:r>
            <a:r>
              <a:rPr lang="en-US" sz="1485" dirty="0" err="1" smtClean="0"/>
              <a:t>গণিত</a:t>
            </a:r>
            <a:r>
              <a:rPr lang="en-US" sz="1485" dirty="0" smtClean="0"/>
              <a:t>)</a:t>
            </a:r>
          </a:p>
          <a:p>
            <a:pPr algn="ctr"/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আলহাজ্ব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সমসের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উদ্দিন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উচ্চ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বিদ্যালয়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হাতীবান্ধা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লালমনিরহাট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।</a:t>
            </a:r>
          </a:p>
          <a:p>
            <a:pPr algn="ctr"/>
            <a:r>
              <a:rPr lang="en-US" sz="1485" dirty="0" smtClean="0">
                <a:solidFill>
                  <a:schemeClr val="accent2"/>
                </a:solidFill>
              </a:rPr>
              <a:t>ফোনঃ০১৭১৪৮৬১৮৩২</a:t>
            </a:r>
            <a:endParaRPr lang="bn-BD" sz="1485" dirty="0">
              <a:solidFill>
                <a:schemeClr val="accent2"/>
              </a:solidFill>
            </a:endParaRPr>
          </a:p>
          <a:p>
            <a:pPr algn="ctr"/>
            <a:r>
              <a:rPr lang="bn-BD" sz="2000" dirty="0"/>
              <a:t>ই </a:t>
            </a:r>
            <a:r>
              <a:rPr lang="bn-BD" sz="2000" dirty="0" smtClean="0"/>
              <a:t>মেইলঃrazzaque832@gmail.com</a:t>
            </a:r>
            <a:endParaRPr lang="en-US" sz="2000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xmlns="" id="{A6AD76B6-C4C6-E14F-BC6E-E463B28401BD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5" descr="Screenshot_2020-03-24-22-21-35-785_com.miui.ga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6926" y="2024742"/>
            <a:ext cx="2246810" cy="44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06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83EBD7-C744-BD40-AC92-2EBF4E9C1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2527598"/>
            <a:ext cx="4370240" cy="2077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300" b="1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en-US" sz="2400" b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বিষয়ঃ বিজ্ঞান</a:t>
            </a:r>
            <a:endParaRPr lang="bn-BD" sz="2400" b="1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সপ্তম</a:t>
            </a:r>
            <a:r>
              <a:rPr lang="bn-BD" sz="2400" b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2400" b="1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ত্রয়োদশ অধ্যায়</a:t>
            </a:r>
          </a:p>
          <a:p>
            <a:pPr algn="ctr"/>
            <a:r>
              <a:rPr lang="en-US" sz="2400" b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মাটি দূষণ</a:t>
            </a:r>
            <a:endParaRPr lang="bn-BD" sz="2400" b="1">
              <a:ln w="3175"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98601C8-DAA2-CA40-954E-6F4512E884FD}"/>
              </a:ext>
            </a:extLst>
          </p:cNvPr>
          <p:cNvSpPr/>
          <p:nvPr/>
        </p:nvSpPr>
        <p:spPr>
          <a:xfrm>
            <a:off x="2574128" y="305295"/>
            <a:ext cx="4910144" cy="8228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75438" tIns="37719" rIns="75438" bIns="37719">
            <a:prstTxWarp prst="textTriangle">
              <a:avLst/>
            </a:prstTxWarp>
            <a:spAutoFit/>
          </a:bodyPr>
          <a:lstStyle/>
          <a:p>
            <a:pPr algn="ctr"/>
            <a:r>
              <a:rPr lang="bn-BD" sz="6600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b="1" cap="none" spc="0" dirty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7.jpg">
            <a:extLst>
              <a:ext uri="{FF2B5EF4-FFF2-40B4-BE49-F238E27FC236}">
                <a16:creationId xmlns:a16="http://schemas.microsoft.com/office/drawing/2014/main" xmlns="" id="{CA3742AE-FD09-7242-A8DE-F635899B3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43" y="1926113"/>
            <a:ext cx="3271770" cy="42759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xmlns="" id="{7B390BFE-CF01-AA4E-8C3E-028131575431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95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36D8E6BB-CEC6-415E-9EEA-EB414E6FAA4B}"/>
              </a:ext>
            </a:extLst>
          </p:cNvPr>
          <p:cNvSpPr txBox="1">
            <a:spLocks/>
          </p:cNvSpPr>
          <p:nvPr/>
        </p:nvSpPr>
        <p:spPr>
          <a:xfrm>
            <a:off x="743558" y="5386624"/>
            <a:ext cx="8842190" cy="8917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পদার্থ,প্লাস্টিক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অপচনশীল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মাটিতে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মিশে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যাচ্ছে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FD955D4-0A80-461F-A1F0-191BC0FDBC47}"/>
              </a:ext>
            </a:extLst>
          </p:cNvPr>
          <p:cNvSpPr/>
          <p:nvPr/>
        </p:nvSpPr>
        <p:spPr>
          <a:xfrm>
            <a:off x="2405725" y="385931"/>
            <a:ext cx="551785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ছবিগুলোতে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দেখছি</a:t>
            </a:r>
            <a:endParaRPr lang="en-US" sz="3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88BDB59-B02F-4357-B47D-CFD5ED13B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2544" y="1471376"/>
            <a:ext cx="4570988" cy="33078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0A193B8-B743-4DF2-9C26-6C0AFB703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5628" y="1683472"/>
            <a:ext cx="4255346" cy="31143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E57F730-35A2-4874-BA1F-5AF09C221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5628" y="1683472"/>
            <a:ext cx="4255345" cy="30794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" name="Picture 2" descr="J:\MY FOLDER\Soil polution\p24.jpg">
            <a:extLst>
              <a:ext uri="{FF2B5EF4-FFF2-40B4-BE49-F238E27FC236}">
                <a16:creationId xmlns:a16="http://schemas.microsoft.com/office/drawing/2014/main" xmlns="" id="{2272F342-EC48-40C9-BD78-020C8EE01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2621832" y="1599694"/>
            <a:ext cx="4602936" cy="33078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" name="Picture 3" descr="J:\MY FOLDER\Soil polution\p2.jpg">
            <a:extLst>
              <a:ext uri="{FF2B5EF4-FFF2-40B4-BE49-F238E27FC236}">
                <a16:creationId xmlns:a16="http://schemas.microsoft.com/office/drawing/2014/main" xmlns="" id="{FF5B7790-F755-462A-8650-23326C200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tretch>
            <a:fillRect/>
          </a:stretch>
        </p:blipFill>
        <p:spPr bwMode="auto">
          <a:xfrm>
            <a:off x="2261382" y="1276136"/>
            <a:ext cx="5053312" cy="36983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xmlns="" id="{2FBEA7FB-B189-D247-B185-66562ACD9DF9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750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DC187B-421D-40D4-BBB2-AF52118FE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5701" y="1514104"/>
            <a:ext cx="3843804" cy="31606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76FEA69-1DA3-4E58-B34B-AA8979968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919" y="1514105"/>
            <a:ext cx="3857782" cy="31606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D1981A5-070C-4BC9-BB7D-B61FE0A08E0B}"/>
              </a:ext>
            </a:extLst>
          </p:cNvPr>
          <p:cNvSpPr/>
          <p:nvPr/>
        </p:nvSpPr>
        <p:spPr>
          <a:xfrm>
            <a:off x="2377858" y="537376"/>
            <a:ext cx="600517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ছবি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গুলোতে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বুঝতে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পারছি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7639CF1-7995-4FD3-8E89-7E2F7F75B771}"/>
              </a:ext>
            </a:extLst>
          </p:cNvPr>
          <p:cNvSpPr txBox="1"/>
          <p:nvPr/>
        </p:nvSpPr>
        <p:spPr>
          <a:xfrm>
            <a:off x="2889236" y="5153426"/>
            <a:ext cx="4279927" cy="90886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xmlns="" id="{6C67889A-04E8-1046-AFBC-4565B1DC8918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506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AC456AE-ECC7-4236-9D4D-1645134007CA}"/>
              </a:ext>
            </a:extLst>
          </p:cNvPr>
          <p:cNvSpPr/>
          <p:nvPr/>
        </p:nvSpPr>
        <p:spPr>
          <a:xfrm>
            <a:off x="1919528" y="296565"/>
            <a:ext cx="5688119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xmlns="" id="{DA4DA386-65B1-4069-AE58-D7106E43BEF0}"/>
              </a:ext>
            </a:extLst>
          </p:cNvPr>
          <p:cNvSpPr/>
          <p:nvPr/>
        </p:nvSpPr>
        <p:spPr>
          <a:xfrm>
            <a:off x="2505891" y="5447805"/>
            <a:ext cx="4515395" cy="108198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/>
              <a:buNone/>
            </a:pPr>
            <a:r>
              <a:rPr lang="en-US" sz="4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44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দূষণ</a:t>
            </a:r>
            <a:endParaRPr lang="en-US" sz="44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B394E91-FA86-964A-BB75-480258BC3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9763" y="1289978"/>
            <a:ext cx="5487884" cy="35061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B9E530C6-D43D-B247-BF94-656F6EA3DCE2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725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7930E67-C2C1-4F17-9BEB-376FDC780879}"/>
              </a:ext>
            </a:extLst>
          </p:cNvPr>
          <p:cNvSpPr/>
          <p:nvPr/>
        </p:nvSpPr>
        <p:spPr>
          <a:xfrm>
            <a:off x="752885" y="2204347"/>
            <a:ext cx="5793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পরিবেশ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সম্পর্কে বলতে পারবে 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C03FE2-98D8-4E15-B3C8-E7F8AE56AAD2}"/>
              </a:ext>
            </a:extLst>
          </p:cNvPr>
          <p:cNvSpPr/>
          <p:nvPr/>
        </p:nvSpPr>
        <p:spPr>
          <a:xfrm>
            <a:off x="752885" y="2918180"/>
            <a:ext cx="5108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তা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পারবে 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C11D9A8-9D8A-446E-9E86-09D237397740}"/>
              </a:ext>
            </a:extLst>
          </p:cNvPr>
          <p:cNvSpPr/>
          <p:nvPr/>
        </p:nvSpPr>
        <p:spPr>
          <a:xfrm>
            <a:off x="770476" y="3618549"/>
            <a:ext cx="8174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2400" dirty="0" err="1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দূষণের</a:t>
            </a:r>
            <a:r>
              <a:rPr lang="en-US" sz="2400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2400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সমূহ</a:t>
            </a:r>
            <a:r>
              <a:rPr lang="en-US" sz="2400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400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পারবে।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5C3EE5F-7BAA-4EAF-A020-51EDCEB22382}"/>
              </a:ext>
            </a:extLst>
          </p:cNvPr>
          <p:cNvSpPr/>
          <p:nvPr/>
        </p:nvSpPr>
        <p:spPr>
          <a:xfrm>
            <a:off x="752885" y="4332382"/>
            <a:ext cx="8326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2400" dirty="0" err="1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2400" dirty="0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প্রতিরোধে</a:t>
            </a:r>
            <a:r>
              <a:rPr lang="en-US" sz="2400" dirty="0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করণীয়</a:t>
            </a:r>
            <a:r>
              <a:rPr lang="en-US" sz="2400" dirty="0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400" dirty="0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sz="2400" dirty="0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400" dirty="0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8DB4457-160B-46A2-B80E-15EE833BB39D}"/>
              </a:ext>
            </a:extLst>
          </p:cNvPr>
          <p:cNvSpPr/>
          <p:nvPr/>
        </p:nvSpPr>
        <p:spPr>
          <a:xfrm>
            <a:off x="770476" y="1582847"/>
            <a:ext cx="4554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BD" sz="28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এই পাঠ শেষে শিক্ষার্থীরা ..................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49A0C99-0B71-9240-8676-38CDDDFDCEBF}"/>
              </a:ext>
            </a:extLst>
          </p:cNvPr>
          <p:cNvSpPr/>
          <p:nvPr/>
        </p:nvSpPr>
        <p:spPr>
          <a:xfrm>
            <a:off x="2883783" y="340323"/>
            <a:ext cx="3948125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75438" tIns="37719" rIns="75438" bIns="37719">
            <a:prstTxWarp prst="textTriangle">
              <a:avLst/>
            </a:prstTxWarp>
            <a:spAutoFit/>
          </a:bodyPr>
          <a:lstStyle/>
          <a:p>
            <a:pPr algn="ctr"/>
            <a:r>
              <a:rPr lang="en-GB" sz="6600" b="1" cap="none" spc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cap="none" spc="0" dirty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11DB527F-B647-044F-B94A-F5B720EFD162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292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8AFCCD4D-1F1C-41BE-8ED0-01B943195156}"/>
              </a:ext>
            </a:extLst>
          </p:cNvPr>
          <p:cNvSpPr txBox="1">
            <a:spLocks/>
          </p:cNvSpPr>
          <p:nvPr/>
        </p:nvSpPr>
        <p:spPr>
          <a:xfrm>
            <a:off x="705312" y="4572000"/>
            <a:ext cx="8892962" cy="160152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u="sng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পরিবেশ </a:t>
            </a:r>
            <a:r>
              <a:rPr lang="en-US" sz="3600" b="1" u="sng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b="1" u="sng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600" b="1" u="sng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b="1" u="sng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বুঝ</a:t>
            </a:r>
            <a:r>
              <a:rPr lang="en-US" sz="3600" b="1" u="sng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চার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পাশে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কিছু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আছে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নিয়ে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পরিবেশ।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যেমন-নদী-নালা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,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খাল-বিল,মানুষ,পশুপাখি,গাছপালা,বাতাস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প্রাকৃতিক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পরিবেশের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উপাদান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22" name="Picture 3" descr="L:\Environment Pic\Nature 1.jpg">
            <a:extLst>
              <a:ext uri="{FF2B5EF4-FFF2-40B4-BE49-F238E27FC236}">
                <a16:creationId xmlns:a16="http://schemas.microsoft.com/office/drawing/2014/main" xmlns="" id="{3FCD3ED2-7C0D-4BF7-A5B6-E6C3C2147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305077" y="1143000"/>
            <a:ext cx="3886200" cy="3429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C51419A-5BA1-4EF0-881E-4E7D677749DA}"/>
              </a:ext>
            </a:extLst>
          </p:cNvPr>
          <p:cNvSpPr/>
          <p:nvPr/>
        </p:nvSpPr>
        <p:spPr>
          <a:xfrm>
            <a:off x="3776963" y="283452"/>
            <a:ext cx="2798998" cy="6665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পরিবেশ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দূষণ</a:t>
            </a:r>
            <a:endParaRPr lang="en-US" sz="36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xmlns="" id="{C0255866-0899-154A-BD05-D6DEB3E7C669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356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31275B0-1EC5-4E47-92EC-86F5E120163F}"/>
              </a:ext>
            </a:extLst>
          </p:cNvPr>
          <p:cNvSpPr/>
          <p:nvPr/>
        </p:nvSpPr>
        <p:spPr>
          <a:xfrm>
            <a:off x="2674450" y="372883"/>
            <a:ext cx="4812463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মাটি দূষণ বলতে কী বুঝায় ?</a:t>
            </a:r>
            <a:endParaRPr kumimoji="0" lang="en-US" sz="4000" b="1" i="0" u="none" strike="noStrike" kern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pic>
        <p:nvPicPr>
          <p:cNvPr id="20" name="Picture 2" descr="L:\MY FOLDER\Soil polution\p3.jpg">
            <a:extLst>
              <a:ext uri="{FF2B5EF4-FFF2-40B4-BE49-F238E27FC236}">
                <a16:creationId xmlns:a16="http://schemas.microsoft.com/office/drawing/2014/main" xmlns="" id="{A5D3B890-2A44-4140-97B2-7BFA4C4AE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734917" y="1226184"/>
            <a:ext cx="2743200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4" descr="L:\MY FOLDER\Soil polution\p6.jpg">
            <a:extLst>
              <a:ext uri="{FF2B5EF4-FFF2-40B4-BE49-F238E27FC236}">
                <a16:creationId xmlns:a16="http://schemas.microsoft.com/office/drawing/2014/main" xmlns="" id="{31AD5E36-1017-4FC5-96E4-5D3DED0F0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 bwMode="auto">
          <a:xfrm>
            <a:off x="5839508" y="1226184"/>
            <a:ext cx="2857500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B4770EA-C6D1-4581-A76B-A429FF18595F}"/>
              </a:ext>
            </a:extLst>
          </p:cNvPr>
          <p:cNvSpPr/>
          <p:nvPr/>
        </p:nvSpPr>
        <p:spPr>
          <a:xfrm>
            <a:off x="450575" y="4595403"/>
            <a:ext cx="9117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বিভিন্ন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,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প্লাস্টিক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,বিভিন্ন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অপচনশীল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ব্যবহার্য</a:t>
            </a:r>
            <a:r>
              <a:rPr lang="bn-BD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্য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আবর্জনা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মাটিতে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মিশে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মাটির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ঊর্বরাশক্তি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নষ্ট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।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ফলে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মাটি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চাষাবাদ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বসবাসের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অনুপযোগী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হয়ে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পড়ে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প্রক্রিয়াকে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মাটি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xmlns="" id="{784C15C7-90ED-4E48-BD7D-B2ECC5D3A2A8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72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210</TotalTime>
  <Words>602</Words>
  <Application>Microsoft Office PowerPoint</Application>
  <PresentationFormat>Custom</PresentationFormat>
  <Paragraphs>57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Atlas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Taiyeba</cp:lastModifiedBy>
  <cp:revision>34</cp:revision>
  <dcterms:created xsi:type="dcterms:W3CDTF">2019-11-24T04:26:57Z</dcterms:created>
  <dcterms:modified xsi:type="dcterms:W3CDTF">2020-05-12T13:43:17Z</dcterms:modified>
</cp:coreProperties>
</file>