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3" r:id="rId2"/>
    <p:sldId id="257" r:id="rId3"/>
    <p:sldId id="278" r:id="rId4"/>
    <p:sldId id="275" r:id="rId5"/>
    <p:sldId id="263" r:id="rId6"/>
    <p:sldId id="260" r:id="rId7"/>
    <p:sldId id="274" r:id="rId8"/>
    <p:sldId id="262" r:id="rId9"/>
    <p:sldId id="271" r:id="rId10"/>
    <p:sldId id="280" r:id="rId11"/>
    <p:sldId id="272" r:id="rId12"/>
    <p:sldId id="266" r:id="rId13"/>
    <p:sldId id="265" r:id="rId14"/>
    <p:sldId id="269" r:id="rId15"/>
    <p:sldId id="277" r:id="rId16"/>
    <p:sldId id="268" r:id="rId17"/>
    <p:sldId id="273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FF33"/>
    <a:srgbClr val="FEDEF5"/>
    <a:srgbClr val="CCFF33"/>
    <a:srgbClr val="FF99FF"/>
    <a:srgbClr val="61FFBF"/>
    <a:srgbClr val="00FF99"/>
    <a:srgbClr val="DAFF71"/>
    <a:srgbClr val="0000CC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75" autoAdjust="0"/>
  </p:normalViewPr>
  <p:slideViewPr>
    <p:cSldViewPr>
      <p:cViewPr varScale="1">
        <p:scale>
          <a:sx n="67" d="100"/>
          <a:sy n="67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49290-2C48-48C8-A676-052770D643E9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B0F749-1C41-4682-97D6-71168B5215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2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979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56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83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baseline="0" dirty="0" smtClean="0"/>
              <a:t>                                                  </a:t>
            </a:r>
            <a:r>
              <a:rPr lang="bn-IN" baseline="0" dirty="0" smtClean="0"/>
              <a:t> </a:t>
            </a:r>
            <a:r>
              <a:rPr lang="bn-IN" baseline="0" dirty="0" smtClean="0"/>
              <a:t>উত্তরঃ১৯৩৬৮ বর্গফুট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24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332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                                                      </a:t>
            </a:r>
            <a:r>
              <a:rPr lang="bn-IN" dirty="0" smtClean="0"/>
              <a:t>সময়-</a:t>
            </a:r>
            <a:r>
              <a:rPr lang="bn-IN" dirty="0" smtClean="0"/>
              <a:t>---৮ মিনিট। </a:t>
            </a:r>
            <a:r>
              <a:rPr lang="bn-IN" baseline="0" dirty="0" smtClean="0"/>
              <a:t> 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20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996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SG" dirty="0" smtClean="0"/>
              <a:t>                                       </a:t>
            </a:r>
            <a:r>
              <a:rPr lang="bn-IN" dirty="0" smtClean="0"/>
              <a:t>সময়-</a:t>
            </a:r>
            <a:r>
              <a:rPr lang="bn-IN" dirty="0" smtClean="0"/>
              <a:t>----৫ মিনিট। শিক্ষক</a:t>
            </a:r>
            <a:r>
              <a:rPr lang="bn-IN" baseline="0" dirty="0" smtClean="0"/>
              <a:t> সঠিক </a:t>
            </a:r>
            <a:r>
              <a:rPr lang="bn-IN" baseline="0" dirty="0" smtClean="0"/>
              <a:t>উত্তর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47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8865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                                              </a:t>
            </a:r>
            <a:r>
              <a:rPr lang="bn-IN" dirty="0" smtClean="0"/>
              <a:t>ধন্যবাদ</a:t>
            </a:r>
            <a:r>
              <a:rPr lang="bn-IN" baseline="0" dirty="0" smtClean="0"/>
              <a:t> </a:t>
            </a:r>
            <a:r>
              <a:rPr lang="bn-IN" baseline="0" dirty="0" smtClean="0"/>
              <a:t>জ্ঞাপনের মাধ্যমে শ্রেণীর কার্যক্রম শেষ করা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7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চিত্র দ্বারা শুভেচ্ছা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বিনিময়ের মাধ্যমে শ্রেণিতে পাঠের পরিবেশ সৃষ্টি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3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/>
              <a:t>                                        </a:t>
            </a:r>
            <a:r>
              <a:rPr lang="bn-IN" dirty="0" smtClean="0"/>
              <a:t>স্টেডিয়ামটি</a:t>
            </a:r>
            <a:r>
              <a:rPr lang="bn-IN" baseline="0" dirty="0" smtClean="0"/>
              <a:t>র </a:t>
            </a:r>
            <a:r>
              <a:rPr lang="bn-IN" baseline="0" dirty="0" smtClean="0"/>
              <a:t>আকার কেমন? </a:t>
            </a:r>
            <a:r>
              <a:rPr lang="bn-IN" dirty="0" smtClean="0"/>
              <a:t>খেলার</a:t>
            </a:r>
            <a:r>
              <a:rPr lang="bn-IN" baseline="0" dirty="0" smtClean="0"/>
              <a:t> মাঠটি কেমন</a:t>
            </a:r>
            <a:r>
              <a:rPr lang="en-US" baseline="0" dirty="0" smtClean="0"/>
              <a:t>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6192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SG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টেবিলে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চিত্রটি দেখিয়ে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নির্ধারিত প্রশ্ন করে 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আজকের পাঠ ঘোষ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ণা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499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স্লাইডটি হাইড করে</a:t>
            </a:r>
            <a:r>
              <a:rPr lang="bn-IN" baseline="0" dirty="0" smtClean="0"/>
              <a:t> রাখা হতে পারে অথবা দেখানো যেতে পারে।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5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প্রদত্ত চিত্র দেখিয়ে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ক্ষেত্রগুলো কী ধর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ণে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র? বর্গক্ষেত্র,আয়তক্ষেত্র ও ত্রিভুজ ক্ষেত্রের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ক্ষেত্রফল পরিমাপ করতে কী কী জানা প্রয়োজন? প্রশ্ন করে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পাঠ উপাস্থাপন করা যেতে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442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চারটি কাঠি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দিয়ে কী তৈরি হল? বর্গটির প্রতি বাহুর দৈর্ঘ্য কত? ক্ষেত্রফল কত? আয়তক্ষেত্রটির দৈর্ঘ্য ও প্রস্থ কত? ক্ষেত্রফল কত? কোনো ক্ষেত্রের ক্ষেত্রফল কাকে বলে?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বিভিন্ন ক্ষেত্রের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ক্ষেত্রফল দে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খিয়ে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আবদ্ধ স্থানকে কী বলে প্রশ্ন করে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ক্ষেত্রফলের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সূ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ত্র গঠন করা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যেতে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31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B0F749-1C41-4682-97D6-71168B5215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885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/>
          <p:cNvSpPr txBox="1"/>
          <p:nvPr/>
        </p:nvSpPr>
        <p:spPr>
          <a:xfrm>
            <a:off x="304801" y="443823"/>
            <a:ext cx="8458198" cy="1200329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SG" sz="72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51820"/>
            <a:ext cx="8991600" cy="5420480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304801" y="443824"/>
            <a:ext cx="1295399" cy="1107996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304801"/>
            <a:ext cx="1676400" cy="1247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157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8495">
            <a:off x="1052375" y="2814612"/>
            <a:ext cx="2674952" cy="27816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61" y="1140583"/>
            <a:ext cx="6248400" cy="191262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810000" y="3962400"/>
            <a:ext cx="3664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ইঞ্চি = ২.৫৪সেঃমিঃ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59489" y="5358825"/>
            <a:ext cx="42020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বর্গইঞ্চি = ৬.৪৫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বর্গ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সেঃমিঃ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41957" y="3149025"/>
            <a:ext cx="37961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ইঞ্চি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সেঃমিঃ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4648200"/>
            <a:ext cx="4299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 বর্গইঞ্চি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 বর্গ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সেঃমিঃ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022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4029" y="1143000"/>
            <a:ext cx="7848600" cy="18288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বর্গইঞ্চি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৬.৪৫ বর্গসেন্টিমিটার(প্রায়)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১ বর্গফুট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৯২৯ বর্গসেন্টিমিটার(প্রায়)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১ বর্গগজ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০.৮৪ বর্গমিটার(প্রায়)</a:t>
            </a: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4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১ বর্গমাইল   =   ৬৪০ একর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64029" y="3048000"/>
            <a:ext cx="7848599" cy="1676400"/>
          </a:xfrm>
          <a:prstGeom prst="rect">
            <a:avLst/>
          </a:prstGeom>
          <a:solidFill>
            <a:srgbClr val="85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মাইল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১৯৩৬  বিঘা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১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বিঘা 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১৬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০০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বর্গ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গজ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১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একর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৪৮৪০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বর্গগজ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১ কাঠা                =   ৭২০ বর্গফুট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029" y="482025"/>
            <a:ext cx="7848599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ক্ষেত্রফল পরিমাপে মেট্রিক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ব্রিটিশ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পদ্ধতির সম্পর্ক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1" y="4800600"/>
            <a:ext cx="7848599" cy="152400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১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বর্গসেন্টিমিটার   =   ০.১৫৫  বর্গইঞ্চি(প্রায়)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১ বর্গমিটার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১০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৭৬ বর্গফুট(প্রায়)</a:t>
            </a:r>
          </a:p>
          <a:p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১ হেক্টর    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=   ২.৪৭ একর(প্রায়)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6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  <p:bldP spid="6" grpId="0" animBg="1"/>
      <p:bldP spid="7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2" y="5018782"/>
            <a:ext cx="7239000" cy="1077218"/>
          </a:xfrm>
          <a:prstGeom prst="rect">
            <a:avLst/>
          </a:prstGeom>
          <a:solidFill>
            <a:srgbClr val="93FFD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আয়তকার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জমির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দৈর্ঘ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৬০মি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এবং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৩০মি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টার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হলে ক্ষেত্রফল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কত বর্গফুট?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                                            </a:t>
            </a:r>
            <a:endParaRPr lang="bn-BD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1" y="609600"/>
            <a:ext cx="7239000" cy="707886"/>
          </a:xfrm>
          <a:prstGeom prst="rect">
            <a:avLst/>
          </a:prstGeom>
          <a:solidFill>
            <a:srgbClr val="DAFF7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0"/>
          <a:stretch/>
        </p:blipFill>
        <p:spPr>
          <a:xfrm>
            <a:off x="1051564" y="1524000"/>
            <a:ext cx="7178037" cy="32302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cxnSp>
        <p:nvCxnSpPr>
          <p:cNvPr id="17" name="Straight Arrow Connector 16"/>
          <p:cNvCxnSpPr/>
          <p:nvPr/>
        </p:nvCxnSpPr>
        <p:spPr>
          <a:xfrm flipV="1">
            <a:off x="990600" y="1467862"/>
            <a:ext cx="0" cy="337185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1021083" y="4800600"/>
            <a:ext cx="7239000" cy="0"/>
          </a:xfrm>
          <a:prstGeom prst="straightConnector1">
            <a:avLst/>
          </a:prstGeom>
          <a:ln w="762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383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4876800"/>
            <a:ext cx="7620000" cy="156966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cs typeface="NikoshBAN" panose="02000000000000000000" pitchFamily="2" charset="0"/>
              </a:rPr>
              <a:t>পাড়সহ একটি পুকুরের  দৈর্ঘ্য ৮০ মিটার ও প্রস্থ ৫০ মিটার।</a:t>
            </a:r>
          </a:p>
          <a:p>
            <a:pPr algn="ctr"/>
            <a:r>
              <a:rPr lang="bn-BD" sz="3200" dirty="0" smtClean="0">
                <a:cs typeface="NikoshBAN" panose="02000000000000000000" pitchFamily="2" charset="0"/>
              </a:rPr>
              <a:t>যদি পুকুরের প্রত্যেক পাড়ের বিস্তার ৪ মিটার হয়, তবে</a:t>
            </a:r>
          </a:p>
          <a:p>
            <a:pPr algn="ctr"/>
            <a:r>
              <a:rPr lang="bn-BD" sz="3200" dirty="0" smtClean="0">
                <a:cs typeface="NikoshBAN" panose="02000000000000000000" pitchFamily="2" charset="0"/>
              </a:rPr>
              <a:t>পুকুরের পরিসীমা এবং পুকুর পাড়ের ক্ষেত্রফল কত ? </a:t>
            </a:r>
            <a:endParaRPr lang="en-US" sz="3200" dirty="0"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57200"/>
            <a:ext cx="7620000" cy="42672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96956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0575" y="457200"/>
            <a:ext cx="8066225" cy="584775"/>
          </a:xfrm>
          <a:prstGeom prst="rect">
            <a:avLst/>
          </a:prstGeom>
          <a:solidFill>
            <a:srgbClr val="DAFF7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168914"/>
            <a:ext cx="8077200" cy="2246769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একটি গম ক্ষেতের দৈর্ঘ্য ১০০গজ, প্রস্থ ৮০ গজ। ক্ষেতের ঠিক মাঝে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আড়াআড়িভাবে ২ গজ প্রশস্থ রাস্তা আছে। 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গম ক্ষেতের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পরিসীমা কত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মিটার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গম ক্ষেতের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ক্ষেত্রফল কত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বর্গমিটার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৩। রাস্তা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দুটির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ক্ষেত্রফল কত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বর্গমিটার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09600" y="1066800"/>
            <a:ext cx="8077200" cy="3025914"/>
            <a:chOff x="674914" y="1241286"/>
            <a:chExt cx="8011886" cy="310211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775"/>
            <a:stretch/>
          </p:blipFill>
          <p:spPr>
            <a:xfrm>
              <a:off x="685800" y="1241286"/>
              <a:ext cx="8001000" cy="3102114"/>
            </a:xfrm>
            <a:prstGeom prst="rect">
              <a:avLst/>
            </a:prstGeom>
            <a:ln w="38100">
              <a:solidFill>
                <a:schemeClr val="tx1"/>
              </a:solidFill>
            </a:ln>
          </p:spPr>
        </p:pic>
        <p:sp>
          <p:nvSpPr>
            <p:cNvPr id="8" name="Rectangle 7"/>
            <p:cNvSpPr/>
            <p:nvPr/>
          </p:nvSpPr>
          <p:spPr>
            <a:xfrm>
              <a:off x="685800" y="2590800"/>
              <a:ext cx="8001000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3135243" y="2601843"/>
              <a:ext cx="3102114" cy="381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4914" y="2628900"/>
              <a:ext cx="8001000" cy="3048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468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533400"/>
            <a:ext cx="7191375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গণিত বইটির দৈর্ঘ্য, প্রস্থ মেপে ক্ষেত্রফল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22" t="22401" r="35435" b="14204"/>
          <a:stretch/>
        </p:blipFill>
        <p:spPr bwMode="auto">
          <a:xfrm>
            <a:off x="791027" y="1262743"/>
            <a:ext cx="3204029" cy="374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09600" y="5181600"/>
            <a:ext cx="768431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  টেবিলটির উপরি পৃষ্ঠের দৈর্ঘ্য, প্রস্থ মেপে ক্ষেত্রফল নির্ণয়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2" t="13623" r="9670" b="8910"/>
          <a:stretch/>
        </p:blipFill>
        <p:spPr>
          <a:xfrm>
            <a:off x="4038600" y="1262742"/>
            <a:ext cx="4067175" cy="37432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7929" y="5867400"/>
            <a:ext cx="7684315" cy="46166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উভয়ক্ষেত্রে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ক্ষেত্রফল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সেন্টিমিটার ও ইঞ্চিতে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নির্ণয় কর।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6280" y="1523166"/>
            <a:ext cx="7772400" cy="4572834"/>
          </a:xfrm>
          <a:prstGeom prst="rect">
            <a:avLst/>
          </a:prstGeom>
          <a:gradFill flip="none" rotWithShape="1">
            <a:gsLst>
              <a:gs pos="0">
                <a:srgbClr val="7DFFCA">
                  <a:tint val="66000"/>
                  <a:satMod val="160000"/>
                </a:srgbClr>
              </a:gs>
              <a:gs pos="50000">
                <a:srgbClr val="7DFFCA">
                  <a:tint val="44500"/>
                  <a:satMod val="160000"/>
                </a:srgbClr>
              </a:gs>
              <a:gs pos="100000">
                <a:srgbClr val="7DFFCA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685800" y="1523166"/>
            <a:ext cx="7772400" cy="2895600"/>
          </a:xfrm>
          <a:prstGeom prst="rect">
            <a:avLst/>
          </a:prstGeom>
          <a:ln>
            <a:noFill/>
          </a:ln>
        </p:spPr>
        <p:txBody>
          <a:bodyPr>
            <a:normAutofit fontScale="92500"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bn-IN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১। আয়তকার ক্ষেত্রের ক্ষেত্রফল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?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(ক) দৈর্ঘ্য+প্রস্থ  (খ) দৈর্ঘ্য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÷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(ঘ)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–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প্রস্থ </a:t>
            </a: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ক্ষেত্রফলের একক কী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?</a:t>
            </a: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(ক)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গজ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(খ)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মিটার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  বর্গ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গজ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ঘনমিটার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×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=? </a:t>
            </a: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দ্বিগুণ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(খ) বর্গমিটার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ঘনমিটার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(ঘ)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 পূর্ণমিটার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 ।</a:t>
            </a:r>
            <a:endParaRPr lang="bn-IN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4203918"/>
            <a:ext cx="7772400" cy="181588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আয়তক্ষেত্রের ক্ষেত্রে-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ক্ষেত্রফল=(দৈর্ঘ্য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প্রস্থ)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বর্গএকক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(ii)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ক্ষেত্রফল =(দৈর্ঘ্য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×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প্রস্থ) একক।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পরিসীমা=২(দৈর্ঘ্য+প্রস্থ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একক।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কোনটি সঠিক? 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iii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i,ii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iii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609600"/>
            <a:ext cx="7772400" cy="707886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514600" y="1981200"/>
            <a:ext cx="1676400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3733800" y="2819400"/>
            <a:ext cx="1752600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BD" dirty="0" smtClean="0"/>
              <a:t>   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2819400" y="3733800"/>
            <a:ext cx="1752600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4953000" y="5486400"/>
            <a:ext cx="1752600" cy="457200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                             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408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4" grpId="0" uiExpand="1" build="p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685800" y="3048000"/>
            <a:ext cx="7776210" cy="1447800"/>
          </a:xfrm>
          <a:prstGeom prst="rect">
            <a:avLst/>
          </a:prstGeom>
          <a:gradFill flip="none" rotWithShape="1">
            <a:gsLst>
              <a:gs pos="0">
                <a:srgbClr val="7DFFCA">
                  <a:tint val="66000"/>
                  <a:satMod val="160000"/>
                </a:srgbClr>
              </a:gs>
              <a:gs pos="50000">
                <a:srgbClr val="7DFFCA">
                  <a:tint val="44500"/>
                  <a:satMod val="160000"/>
                </a:srgbClr>
              </a:gs>
              <a:gs pos="100000">
                <a:srgbClr val="7DFFCA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>
            <a:lvl1pPr marL="265176" indent="-265176" algn="l" rtl="0" eaLnBrk="1" latinLnBrk="0" hangingPunct="1">
              <a:spcBef>
                <a:spcPts val="25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548640" indent="-201168" algn="l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Char char="◦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86384" indent="-182880" algn="l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Char char="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4128" indent="-182880" algn="l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Char char="◦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182880" algn="l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00784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Char char="◦"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48840" indent="-182880" algn="l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Char char="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১। তোমার বাসার একটি দরজা ও একটি জানালার দৈর্ঘ্য ও প্রস্থ পরিমাপ</a:t>
            </a: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    করে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ক্ষেত্রফল নির্ণয় কর ।</a:t>
            </a:r>
          </a:p>
          <a:p>
            <a:pPr marL="0" indent="0">
              <a:buFont typeface="Wingdings 2"/>
              <a:buNone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২।দৈর্ঘ্য ও প্রস্থ মেপে একটি ইটের ছয়টি তলের ক্ষেত্রফল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নির্ণয়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কর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044714"/>
            <a:ext cx="7696200" cy="646331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8574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42" y="609600"/>
            <a:ext cx="7813516" cy="563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53288" y="2743200"/>
            <a:ext cx="3518912" cy="1862048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dirty="0" smtClean="0">
                <a:ln w="11430"/>
                <a:solidFill>
                  <a:srgbClr val="00FF99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ln w="11430"/>
              <a:solidFill>
                <a:srgbClr val="00FF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439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0" b="2417"/>
          <a:stretch/>
        </p:blipFill>
        <p:spPr>
          <a:xfrm>
            <a:off x="507417" y="685800"/>
            <a:ext cx="783206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74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" y="2286001"/>
            <a:ext cx="5181600" cy="4401205"/>
          </a:xfrm>
          <a:prstGeom prst="rect">
            <a:avLst/>
          </a:prstGeom>
          <a:solidFill>
            <a:srgbClr val="C2FF85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r>
              <a:rPr lang="en-SG" sz="4800" dirty="0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SG" sz="4800" dirty="0" smtClean="0">
                <a:latin typeface="NikoshBAN" pitchFamily="2" charset="0"/>
                <a:cs typeface="NikoshBAN" pitchFamily="2" charset="0"/>
              </a:rPr>
              <a:t>সাইফুল ইসলাম</a:t>
            </a:r>
            <a:endParaRPr lang="bn-IN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    গিধাউষা এইচ এ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উচ্চ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বিদ্যা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লয়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গৌরিপুর ময়মনসিংহ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SG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বাইলঃ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০ ১ ৭ ১ </a:t>
            </a:r>
            <a:r>
              <a:rPr lang="en-SG" sz="3200" dirty="0" smtClean="0">
                <a:latin typeface="NikoshBAN" pitchFamily="2" charset="0"/>
                <a:cs typeface="NikoshBAN" pitchFamily="2" charset="0"/>
              </a:rPr>
              <a:t>৮১৯৩৮৬৫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Email:sflislm69@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gmail</a:t>
            </a:r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.com</a:t>
            </a:r>
            <a:endParaRPr lang="bn-BD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0650" y="2132112"/>
            <a:ext cx="3886200" cy="4708981"/>
          </a:xfrm>
          <a:prstGeom prst="rect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3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পরিমাপ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ক্ষেত্রফল পরিমাপ</a:t>
            </a:r>
            <a:endParaRPr lang="bn-BD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২২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bn-BD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2286000" cy="2286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5156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" y="696687"/>
            <a:ext cx="7559039" cy="53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09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" t="11500" r="1878" b="36333"/>
          <a:stretch/>
        </p:blipFill>
        <p:spPr>
          <a:xfrm>
            <a:off x="921299" y="1535918"/>
            <a:ext cx="7819292" cy="4644390"/>
          </a:xfrm>
          <a:prstGeom prst="rect">
            <a:avLst/>
          </a:prstGeom>
          <a:ln w="12700"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66" r="1314" b="39867"/>
          <a:stretch/>
        </p:blipFill>
        <p:spPr>
          <a:xfrm rot="5400000">
            <a:off x="3643583" y="1842811"/>
            <a:ext cx="1704493" cy="914471"/>
          </a:xfrm>
          <a:prstGeom prst="rect">
            <a:avLst/>
          </a:prstGeom>
          <a:scene3d>
            <a:camera prst="isometricOffAxis1Right"/>
            <a:lightRig rig="threePt" dir="t"/>
          </a:scene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8" r="7181" b="41648"/>
          <a:stretch/>
        </p:blipFill>
        <p:spPr>
          <a:xfrm>
            <a:off x="838200" y="2907030"/>
            <a:ext cx="7819292" cy="9029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88877" y="5181600"/>
            <a:ext cx="284244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দৈর্ঘ্য =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 সেঃ মিঃ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2129879"/>
            <a:ext cx="2488182" cy="76944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প্রস্থ =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সেঃ মিঃ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301036"/>
            <a:ext cx="25587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প্রস্থ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8877" y="4059918"/>
            <a:ext cx="273985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99161" y="1542031"/>
            <a:ext cx="7743091" cy="1352062"/>
            <a:chOff x="715109" y="1535918"/>
            <a:chExt cx="7743091" cy="1352062"/>
          </a:xfrm>
        </p:grpSpPr>
        <p:sp>
          <p:nvSpPr>
            <p:cNvPr id="12" name="Flowchart: Data 11"/>
            <p:cNvSpPr/>
            <p:nvPr/>
          </p:nvSpPr>
          <p:spPr>
            <a:xfrm>
              <a:off x="715109" y="1535918"/>
              <a:ext cx="7209692" cy="1352062"/>
            </a:xfrm>
            <a:prstGeom prst="flowChartInputOutpu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এই অংশের ক্ষেত্রফল কত?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6477000" y="1535918"/>
              <a:ext cx="1981200" cy="1352062"/>
            </a:xfrm>
            <a:prstGeom prst="triangle">
              <a:avLst>
                <a:gd name="adj" fmla="val 72773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Isosceles Triangle 13"/>
            <p:cNvSpPr/>
            <p:nvPr/>
          </p:nvSpPr>
          <p:spPr>
            <a:xfrm flipV="1">
              <a:off x="1219200" y="1535918"/>
              <a:ext cx="1219199" cy="1352062"/>
            </a:xfrm>
            <a:prstGeom prst="triangle">
              <a:avLst>
                <a:gd name="adj" fmla="val 0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>
              <a:off x="768096" y="1535918"/>
              <a:ext cx="1060704" cy="1352062"/>
            </a:xfrm>
            <a:prstGeom prst="triangle">
              <a:avLst>
                <a:gd name="adj" fmla="val 42816"/>
              </a:avLst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371600" y="622013"/>
            <a:ext cx="6705600" cy="707886"/>
          </a:xfrm>
          <a:prstGeom prst="rect">
            <a:avLst/>
          </a:prstGeom>
          <a:solidFill>
            <a:srgbClr val="61FFB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ক্ষেত্রফল পরিমাপ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67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 animBg="1"/>
      <p:bldP spid="11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38200" y="1020663"/>
            <a:ext cx="7620000" cy="4770537"/>
          </a:xfrm>
          <a:prstGeom prst="rect">
            <a:avLst/>
          </a:prstGeom>
          <a:solidFill>
            <a:srgbClr val="E5FFE5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নিয়ম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ব্যাখ্যা করতে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পরিমাপের এককগুলো উল্লেখ করতে 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ক্ষেত্রফল পরিমাপে আন্তঃসম্পর্ক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ক্ষেত্রের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 নির্ণয় করতে পারবে।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149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399" y="4863405"/>
            <a:ext cx="7920991" cy="138499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বর্গক্ষেত্র অথবা আয়তক্ষেত্রের ক্ষেত্রফল পরিমাপ 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জন্য ক্ষেত্রটির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দৈর্ঘ্য ও প্রস্থের মান জানা প্রয়োজন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ত্রিভুজক্ষেত্রের ক্ষেত্রফল পরিমাপ</a:t>
            </a: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করার জন্য ক্ষেত্রটির ভুমি ও উচ্চতার মান জানা প্রয়োজন।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18" t="4028" r="9265" b="4456"/>
          <a:stretch/>
        </p:blipFill>
        <p:spPr>
          <a:xfrm>
            <a:off x="457200" y="457200"/>
            <a:ext cx="4211475" cy="434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7" t="8889" r="22539" b="6349"/>
          <a:stretch/>
        </p:blipFill>
        <p:spPr>
          <a:xfrm>
            <a:off x="4724400" y="511629"/>
            <a:ext cx="3657600" cy="33745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7" name="Parallelogram 6"/>
          <p:cNvSpPr/>
          <p:nvPr/>
        </p:nvSpPr>
        <p:spPr>
          <a:xfrm>
            <a:off x="4191000" y="1273624"/>
            <a:ext cx="3581400" cy="2209803"/>
          </a:xfrm>
          <a:prstGeom prst="parallelogram">
            <a:avLst>
              <a:gd name="adj" fmla="val 12808"/>
            </a:avLst>
          </a:prstGeom>
          <a:solidFill>
            <a:srgbClr val="61FFBF"/>
          </a:solidFill>
          <a:ln>
            <a:solidFill>
              <a:srgbClr val="61FFBF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96037" y="511629"/>
            <a:ext cx="3733800" cy="3222171"/>
          </a:xfrm>
          <a:prstGeom prst="rect">
            <a:avLst/>
          </a:prstGeom>
          <a:solidFill>
            <a:srgbClr val="00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/>
          <p:nvPr/>
        </p:nvSpPr>
        <p:spPr>
          <a:xfrm rot="1779169">
            <a:off x="5307559" y="-296606"/>
            <a:ext cx="2691920" cy="1934063"/>
          </a:xfrm>
          <a:prstGeom prst="triangle">
            <a:avLst>
              <a:gd name="adj" fmla="val 100000"/>
            </a:avLst>
          </a:prstGeom>
          <a:solidFill>
            <a:srgbClr val="FF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3400" y="4277380"/>
            <a:ext cx="7920991" cy="523220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ক্ষেত্রগুলোর ক্ষেত্রফল পরিমাপ কীভাবে করা যায়?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9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/>
          <p:cNvCxnSpPr/>
          <p:nvPr/>
        </p:nvCxnSpPr>
        <p:spPr>
          <a:xfrm>
            <a:off x="4057650" y="4075334"/>
            <a:ext cx="4400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4057650" y="1255934"/>
            <a:ext cx="440055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4114800" y="1280104"/>
            <a:ext cx="4313873" cy="27952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3409950" y="1255934"/>
            <a:ext cx="9525" cy="281940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412480" y="1255934"/>
            <a:ext cx="0" cy="2819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93845" y="1255934"/>
            <a:ext cx="0" cy="281940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63880" y="1255934"/>
            <a:ext cx="2865120" cy="1524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8640" y="1255934"/>
            <a:ext cx="15240" cy="2819400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3400" y="4060095"/>
            <a:ext cx="2895600" cy="15239"/>
          </a:xfrm>
          <a:prstGeom prst="line">
            <a:avLst/>
          </a:prstGeom>
          <a:ln w="762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/>
          <p:cNvSpPr/>
          <p:nvPr/>
        </p:nvSpPr>
        <p:spPr>
          <a:xfrm>
            <a:off x="563880" y="1271174"/>
            <a:ext cx="2865120" cy="2804160"/>
          </a:xfrm>
          <a:prstGeom prst="rect">
            <a:avLst/>
          </a:prstGeom>
          <a:solidFill>
            <a:srgbClr val="FEDEF5"/>
          </a:solidFill>
          <a:ln w="762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33400" y="5206425"/>
            <a:ext cx="7924800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র্গাকার </a:t>
            </a:r>
            <a:r>
              <a:rPr lang="bn-BD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ক্ষেত্রের ক্ষেত্রফল = দৈর্ঘ্য</a:t>
            </a:r>
            <a:r>
              <a:rPr lang="bn-BD" sz="3200" dirty="0" smtClean="0">
                <a:solidFill>
                  <a:srgbClr val="0000CC"/>
                </a:solidFill>
                <a:latin typeface="Times New Roman"/>
                <a:cs typeface="NikoshBAN" pitchFamily="2" charset="0"/>
              </a:rPr>
              <a:t>×প্রস্থ (দৈর্ঘ্য=প্রস্থ)</a:t>
            </a:r>
            <a:r>
              <a:rPr lang="bn-IN" sz="3200" dirty="0" smtClean="0">
                <a:solidFill>
                  <a:srgbClr val="0000CC"/>
                </a:solidFill>
                <a:latin typeface="Times New Roman"/>
                <a:cs typeface="NikoshBAN" pitchFamily="2" charset="0"/>
              </a:rPr>
              <a:t> =</a:t>
            </a:r>
            <a:r>
              <a:rPr lang="bn-IN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(বাহু)</a:t>
            </a:r>
            <a:r>
              <a:rPr lang="bn-IN" sz="3200" baseline="300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32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176236" y="457200"/>
            <a:ext cx="419100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আয়তক্ষেত্র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63880" y="457203"/>
            <a:ext cx="2855595" cy="646331"/>
          </a:xfrm>
          <a:prstGeom prst="rect">
            <a:avLst/>
          </a:prstGeom>
          <a:solidFill>
            <a:srgbClr val="E5FFE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বর্গক্ষেত্র</a:t>
            </a:r>
            <a:endParaRPr lang="en-US" sz="3600" dirty="0"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192151" y="1255934"/>
            <a:ext cx="160857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563880" y="5892225"/>
            <a:ext cx="7894320" cy="584775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আয়ত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কার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ক্ষেত্রের ক্ষেত্রফল = দৈর্ঘ্য </a:t>
            </a:r>
            <a:r>
              <a:rPr lang="bn-BD" sz="3200" dirty="0" smtClean="0">
                <a:latin typeface="Times New Roman"/>
                <a:cs typeface="NikoshBAN" pitchFamily="2" charset="0"/>
              </a:rPr>
              <a:t>× প্রস্থ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142621" y="2475134"/>
            <a:ext cx="1608578" cy="52322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বর্গমিটার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53447" y="2404024"/>
            <a:ext cx="1250663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৩৫বর্গগজ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12502" y="1271174"/>
            <a:ext cx="718466" cy="52322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গজ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969087" y="2373247"/>
            <a:ext cx="814647" cy="584775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গজ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439301" y="2496356"/>
            <a:ext cx="1608578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 মিটার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3400" y="4191000"/>
            <a:ext cx="7924800" cy="954107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নির্দিষ্ট সীমারেখা দ্বারা আবদ্ধ স্থান হলো ক্ষেত্র এবং এই ক্ষেত্রের</a:t>
            </a:r>
          </a:p>
          <a:p>
            <a:pPr algn="ctr"/>
            <a:r>
              <a:rPr lang="bn-IN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পরিমাপকে ক্ষেত্রফল বলে।</a:t>
            </a:r>
            <a:r>
              <a:rPr lang="bn-BD" sz="2800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9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20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68" grpId="0" animBg="1"/>
      <p:bldP spid="71" grpId="0" animBg="1"/>
      <p:bldP spid="72" grpId="0" animBg="1"/>
      <p:bldP spid="73" grpId="0" animBg="1"/>
      <p:bldP spid="74" grpId="0"/>
      <p:bldP spid="79" grpId="0" animBg="1"/>
      <p:bldP spid="22" grpId="0"/>
      <p:bldP spid="24" grpId="0"/>
      <p:bldP spid="29" grpId="0"/>
      <p:bldP spid="30" grpId="0"/>
      <p:bldP spid="25" grpId="0"/>
      <p:bldP spid="27" grpId="0" uiExpand="1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90600" y="533400"/>
            <a:ext cx="7315200" cy="584775"/>
          </a:xfrm>
          <a:prstGeom prst="rect">
            <a:avLst/>
          </a:prstGeom>
          <a:solidFill>
            <a:srgbClr val="CCFF3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ত্রিভুজক্ষেত্র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66801" y="4953701"/>
                <a:ext cx="7315200" cy="761299"/>
              </a:xfrm>
              <a:prstGeom prst="rect">
                <a:avLst/>
              </a:prstGeom>
              <a:gradFill flip="none" rotWithShape="1">
                <a:gsLst>
                  <a:gs pos="0">
                    <a:srgbClr val="FFCC00">
                      <a:tint val="66000"/>
                      <a:satMod val="160000"/>
                    </a:srgbClr>
                  </a:gs>
                  <a:gs pos="50000">
                    <a:srgbClr val="FFCC00">
                      <a:tint val="44500"/>
                      <a:satMod val="160000"/>
                    </a:srgbClr>
                  </a:gs>
                  <a:gs pos="100000">
                    <a:srgbClr val="FFCC00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ত্রিভুজক্ষেত্রের ক্ষেত্রফল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BD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 smtClean="0">
                    <a:latin typeface="Times New Roman"/>
                    <a:cs typeface="NikoshBAN" pitchFamily="2" charset="0"/>
                  </a:rPr>
                  <a:t>× ভূমি × উচ্চতা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1" y="4953701"/>
                <a:ext cx="7315200" cy="761299"/>
              </a:xfrm>
              <a:prstGeom prst="rect">
                <a:avLst/>
              </a:prstGeom>
              <a:blipFill rotWithShape="1">
                <a:blip r:embed="rId3"/>
                <a:stretch>
                  <a:fillRect b="-781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ight Triangle 17"/>
          <p:cNvSpPr/>
          <p:nvPr/>
        </p:nvSpPr>
        <p:spPr>
          <a:xfrm>
            <a:off x="1676400" y="1396247"/>
            <a:ext cx="3048001" cy="3069772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Triangle 20"/>
          <p:cNvSpPr/>
          <p:nvPr/>
        </p:nvSpPr>
        <p:spPr>
          <a:xfrm rot="16200000" flipH="1">
            <a:off x="1665515" y="1407134"/>
            <a:ext cx="3069773" cy="3048001"/>
          </a:xfrm>
          <a:prstGeom prst="rtTriangle">
            <a:avLst/>
          </a:prstGeom>
          <a:solidFill>
            <a:srgbClr val="76FF4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581400" y="3805046"/>
            <a:ext cx="7008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ভূমি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2484821"/>
            <a:ext cx="94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উচ্চতা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33333 -1.1111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18" grpId="0" animBg="1"/>
      <p:bldP spid="18" grpId="1" animBg="1"/>
      <p:bldP spid="21" grpId="0" animBg="1"/>
      <p:bldP spid="21" grpId="1" animBg="1"/>
      <p:bldP spid="12" grpId="0"/>
      <p:bldP spid="1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2152</TotalTime>
  <Words>830</Words>
  <Application>Microsoft Office PowerPoint</Application>
  <PresentationFormat>On-screen Show (4:3)</PresentationFormat>
  <Paragraphs>129</Paragraphs>
  <Slides>18</Slides>
  <Notes>18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Saiful Islam</cp:lastModifiedBy>
  <cp:revision>278</cp:revision>
  <dcterms:created xsi:type="dcterms:W3CDTF">2006-08-16T00:00:00Z</dcterms:created>
  <dcterms:modified xsi:type="dcterms:W3CDTF">2020-05-12T10:49:17Z</dcterms:modified>
</cp:coreProperties>
</file>