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82" r:id="rId3"/>
    <p:sldId id="283" r:id="rId4"/>
    <p:sldId id="256" r:id="rId5"/>
    <p:sldId id="284" r:id="rId6"/>
    <p:sldId id="285" r:id="rId7"/>
    <p:sldId id="28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30" y="5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0E238-771F-4F8C-9A9D-FFB7B10D6630}" type="doc">
      <dgm:prSet loTypeId="urn:microsoft.com/office/officeart/2008/layout/RadialCluster" loCatId="cycle" qsTypeId="urn:microsoft.com/office/officeart/2005/8/quickstyle/3d3" qsCatId="3D" csTypeId="urn:microsoft.com/office/officeart/2005/8/colors/accent1_2" csCatId="accent1" phldr="1"/>
      <dgm:spPr/>
      <dgm:t>
        <a:bodyPr/>
        <a:lstStyle/>
        <a:p>
          <a:endParaRPr lang="en-US"/>
        </a:p>
      </dgm:t>
    </dgm:pt>
    <dgm:pt modelId="{EC2F34A7-D5C7-49E3-ACBB-E686E0BF30C4}">
      <dgm:prSet phldrT="[Text]" custT="1"/>
      <dgm:spPr>
        <a:solidFill>
          <a:srgbClr val="FF0000"/>
        </a:solidFill>
      </dgm:spPr>
      <dgm:t>
        <a:bodyPr/>
        <a:lstStyle/>
        <a:p>
          <a:r>
            <a:rPr lang="en-US" sz="3200" b="1" dirty="0">
              <a:latin typeface="NikoshBAN" panose="02000000000000000000" pitchFamily="2" charset="0"/>
              <a:cs typeface="NikoshBAN" panose="02000000000000000000" pitchFamily="2" charset="0"/>
            </a:rPr>
            <a:t>৪ </a:t>
          </a:r>
          <a:r>
            <a:rPr lang="en-US" sz="3200" b="1" dirty="0" err="1">
              <a:latin typeface="NikoshBAN" panose="02000000000000000000" pitchFamily="2" charset="0"/>
              <a:cs typeface="NikoshBAN" panose="02000000000000000000" pitchFamily="2" charset="0"/>
            </a:rPr>
            <a:t>টি</a:t>
          </a:r>
          <a:endParaRPr lang="en-US" sz="3200" b="1" dirty="0">
            <a:latin typeface="NikoshBAN" panose="02000000000000000000" pitchFamily="2" charset="0"/>
            <a:cs typeface="NikoshBAN" panose="02000000000000000000" pitchFamily="2" charset="0"/>
          </a:endParaRPr>
        </a:p>
      </dgm:t>
    </dgm:pt>
    <dgm:pt modelId="{2E4ECE48-1ACD-4B18-88B8-EE5650864C98}" type="parTrans" cxnId="{88516FA3-B57E-49DE-90E6-D35281971D64}">
      <dgm:prSet/>
      <dgm:spPr/>
      <dgm:t>
        <a:bodyPr/>
        <a:lstStyle/>
        <a:p>
          <a:endParaRPr lang="en-US" sz="3200">
            <a:latin typeface="NikoshBAN" panose="02000000000000000000" pitchFamily="2" charset="0"/>
            <a:cs typeface="NikoshBAN" panose="02000000000000000000" pitchFamily="2" charset="0"/>
          </a:endParaRPr>
        </a:p>
      </dgm:t>
    </dgm:pt>
    <dgm:pt modelId="{475A23DE-B049-49C4-87BD-57101BE48B40}" type="sibTrans" cxnId="{88516FA3-B57E-49DE-90E6-D35281971D64}">
      <dgm:prSet/>
      <dgm:spPr/>
      <dgm:t>
        <a:bodyPr/>
        <a:lstStyle/>
        <a:p>
          <a:endParaRPr lang="en-US" sz="3200">
            <a:latin typeface="NikoshBAN" panose="02000000000000000000" pitchFamily="2" charset="0"/>
            <a:cs typeface="NikoshBAN" panose="02000000000000000000" pitchFamily="2" charset="0"/>
          </a:endParaRPr>
        </a:p>
      </dgm:t>
    </dgm:pt>
    <dgm:pt modelId="{5CD7B2BC-C8F9-4C66-9D42-2A62ED82D0D5}">
      <dgm:prSet phldrT="[Text]" custT="1"/>
      <dgm:spPr>
        <a:solidFill>
          <a:schemeClr val="accent2"/>
        </a:solidFill>
      </dgm:spPr>
      <dgm:t>
        <a:bodyPr/>
        <a:lstStyle/>
        <a:p>
          <a:r>
            <a:rPr lang="en-US" sz="3200" b="1" dirty="0" err="1">
              <a:latin typeface="NikoshBAN" panose="02000000000000000000" pitchFamily="2" charset="0"/>
              <a:cs typeface="NikoshBAN" panose="02000000000000000000" pitchFamily="2" charset="0"/>
            </a:rPr>
            <a:t>ক্রোমোজোম</a:t>
          </a:r>
          <a:endParaRPr lang="en-US" sz="3200" b="1" dirty="0">
            <a:latin typeface="NikoshBAN" panose="02000000000000000000" pitchFamily="2" charset="0"/>
            <a:cs typeface="NikoshBAN" panose="02000000000000000000" pitchFamily="2" charset="0"/>
          </a:endParaRPr>
        </a:p>
      </dgm:t>
    </dgm:pt>
    <dgm:pt modelId="{3DC4A938-4407-4594-B7E2-916C045F4079}" type="parTrans" cxnId="{99E72A84-6B6D-4989-B2C3-F1CA6AD2AF75}">
      <dgm:prSet custT="1"/>
      <dgm:spPr/>
      <dgm:t>
        <a:bodyPr/>
        <a:lstStyle/>
        <a:p>
          <a:endParaRPr lang="en-US" sz="3200">
            <a:latin typeface="NikoshBAN" panose="02000000000000000000" pitchFamily="2" charset="0"/>
            <a:cs typeface="NikoshBAN" panose="02000000000000000000" pitchFamily="2" charset="0"/>
          </a:endParaRPr>
        </a:p>
      </dgm:t>
    </dgm:pt>
    <dgm:pt modelId="{B7CF4AC0-2ED8-4918-A795-7BEEF5B1CABC}" type="sibTrans" cxnId="{99E72A84-6B6D-4989-B2C3-F1CA6AD2AF75}">
      <dgm:prSet/>
      <dgm:spPr/>
      <dgm:t>
        <a:bodyPr/>
        <a:lstStyle/>
        <a:p>
          <a:endParaRPr lang="en-US" sz="3200">
            <a:latin typeface="NikoshBAN" panose="02000000000000000000" pitchFamily="2" charset="0"/>
            <a:cs typeface="NikoshBAN" panose="02000000000000000000" pitchFamily="2" charset="0"/>
          </a:endParaRPr>
        </a:p>
      </dgm:t>
    </dgm:pt>
    <dgm:pt modelId="{E1F552C3-1AC7-4715-8095-CB2D80D5B881}">
      <dgm:prSet phldrT="[Text]" custT="1"/>
      <dgm:spPr>
        <a:solidFill>
          <a:srgbClr val="00B050"/>
        </a:solidFill>
      </dgm:spPr>
      <dgm:t>
        <a:bodyPr/>
        <a:lstStyle/>
        <a:p>
          <a:r>
            <a:rPr lang="en-US" sz="3200" b="1" dirty="0" err="1">
              <a:latin typeface="NikoshBAN" panose="02000000000000000000" pitchFamily="2" charset="0"/>
              <a:cs typeface="NikoshBAN" panose="02000000000000000000" pitchFamily="2" charset="0"/>
            </a:rPr>
            <a:t>ডিএনএ</a:t>
          </a:r>
          <a:r>
            <a:rPr lang="en-US" sz="3200" b="1" dirty="0">
              <a:latin typeface="NikoshBAN" panose="02000000000000000000" pitchFamily="2" charset="0"/>
              <a:cs typeface="NikoshBAN" panose="02000000000000000000" pitchFamily="2" charset="0"/>
            </a:rPr>
            <a:t> (DNA)</a:t>
          </a:r>
        </a:p>
      </dgm:t>
    </dgm:pt>
    <dgm:pt modelId="{301362E5-B95C-475D-A53A-766C314B2797}" type="parTrans" cxnId="{D54207D9-9A23-458E-BDBF-988F02B39851}">
      <dgm:prSet custT="1"/>
      <dgm:spPr/>
      <dgm:t>
        <a:bodyPr/>
        <a:lstStyle/>
        <a:p>
          <a:endParaRPr lang="en-US" sz="3200">
            <a:latin typeface="NikoshBAN" panose="02000000000000000000" pitchFamily="2" charset="0"/>
            <a:cs typeface="NikoshBAN" panose="02000000000000000000" pitchFamily="2" charset="0"/>
          </a:endParaRPr>
        </a:p>
      </dgm:t>
    </dgm:pt>
    <dgm:pt modelId="{5132E93D-542C-47E5-8EA4-409260FA7723}" type="sibTrans" cxnId="{D54207D9-9A23-458E-BDBF-988F02B39851}">
      <dgm:prSet/>
      <dgm:spPr/>
      <dgm:t>
        <a:bodyPr/>
        <a:lstStyle/>
        <a:p>
          <a:endParaRPr lang="en-US" sz="3200">
            <a:latin typeface="NikoshBAN" panose="02000000000000000000" pitchFamily="2" charset="0"/>
            <a:cs typeface="NikoshBAN" panose="02000000000000000000" pitchFamily="2" charset="0"/>
          </a:endParaRPr>
        </a:p>
      </dgm:t>
    </dgm:pt>
    <dgm:pt modelId="{7380CAA0-9E8F-4341-886C-EDA0E29B730C}">
      <dgm:prSet phldrT="[Text]" custT="1"/>
      <dgm:spPr>
        <a:solidFill>
          <a:schemeClr val="accent6">
            <a:lumMod val="75000"/>
          </a:schemeClr>
        </a:solidFill>
      </dgm:spPr>
      <dgm:t>
        <a:bodyPr/>
        <a:lstStyle/>
        <a:p>
          <a:r>
            <a:rPr lang="en-US" sz="3200" b="1" dirty="0" err="1">
              <a:latin typeface="NikoshBAN" panose="02000000000000000000" pitchFamily="2" charset="0"/>
              <a:cs typeface="NikoshBAN" panose="02000000000000000000" pitchFamily="2" charset="0"/>
            </a:rPr>
            <a:t>আরএনএ</a:t>
          </a:r>
          <a:r>
            <a:rPr lang="en-US" sz="3200" b="1" dirty="0">
              <a:latin typeface="NikoshBAN" panose="02000000000000000000" pitchFamily="2" charset="0"/>
              <a:cs typeface="NikoshBAN" panose="02000000000000000000" pitchFamily="2" charset="0"/>
            </a:rPr>
            <a:t> (RNA)</a:t>
          </a:r>
        </a:p>
      </dgm:t>
    </dgm:pt>
    <dgm:pt modelId="{C444C2BB-909F-4AC8-BF68-E533595AAB55}" type="parTrans" cxnId="{F758C6C4-E764-476F-AE00-46C76F9FB071}">
      <dgm:prSet custT="1"/>
      <dgm:spPr/>
      <dgm:t>
        <a:bodyPr/>
        <a:lstStyle/>
        <a:p>
          <a:endParaRPr lang="en-US" sz="3200">
            <a:latin typeface="NikoshBAN" panose="02000000000000000000" pitchFamily="2" charset="0"/>
            <a:cs typeface="NikoshBAN" panose="02000000000000000000" pitchFamily="2" charset="0"/>
          </a:endParaRPr>
        </a:p>
      </dgm:t>
    </dgm:pt>
    <dgm:pt modelId="{A962D627-4068-49C7-8BF6-5A947BB61997}" type="sibTrans" cxnId="{F758C6C4-E764-476F-AE00-46C76F9FB071}">
      <dgm:prSet/>
      <dgm:spPr/>
      <dgm:t>
        <a:bodyPr/>
        <a:lstStyle/>
        <a:p>
          <a:endParaRPr lang="en-US" sz="3200">
            <a:latin typeface="NikoshBAN" panose="02000000000000000000" pitchFamily="2" charset="0"/>
            <a:cs typeface="NikoshBAN" panose="02000000000000000000" pitchFamily="2" charset="0"/>
          </a:endParaRPr>
        </a:p>
      </dgm:t>
    </dgm:pt>
    <dgm:pt modelId="{884C2780-7D86-4739-8135-AED26F1958A1}">
      <dgm:prSet phldrT="[Text]" custT="1"/>
      <dgm:spPr>
        <a:solidFill>
          <a:schemeClr val="accent5"/>
        </a:solidFill>
      </dgm:spPr>
      <dgm:t>
        <a:bodyPr/>
        <a:lstStyle/>
        <a:p>
          <a:r>
            <a:rPr lang="en-US" sz="3200" b="1" dirty="0" err="1">
              <a:latin typeface="NikoshBAN" panose="02000000000000000000" pitchFamily="2" charset="0"/>
              <a:cs typeface="NikoshBAN" panose="02000000000000000000" pitchFamily="2" charset="0"/>
            </a:rPr>
            <a:t>জিন</a:t>
          </a:r>
          <a:endParaRPr lang="en-US" sz="3200" b="1" dirty="0">
            <a:latin typeface="NikoshBAN" panose="02000000000000000000" pitchFamily="2" charset="0"/>
            <a:cs typeface="NikoshBAN" panose="02000000000000000000" pitchFamily="2" charset="0"/>
          </a:endParaRPr>
        </a:p>
      </dgm:t>
    </dgm:pt>
    <dgm:pt modelId="{52E26363-E415-49E6-9DBC-B049379F0E38}" type="parTrans" cxnId="{8AC21ABF-F708-4FD5-859C-88C79F1FC8E8}">
      <dgm:prSet custT="1"/>
      <dgm:spPr/>
      <dgm:t>
        <a:bodyPr/>
        <a:lstStyle/>
        <a:p>
          <a:endParaRPr lang="en-US" sz="3200">
            <a:latin typeface="NikoshBAN" panose="02000000000000000000" pitchFamily="2" charset="0"/>
            <a:cs typeface="NikoshBAN" panose="02000000000000000000" pitchFamily="2" charset="0"/>
          </a:endParaRPr>
        </a:p>
      </dgm:t>
    </dgm:pt>
    <dgm:pt modelId="{B83CE454-A4F4-41EA-A2A2-F250B3308D0F}" type="sibTrans" cxnId="{8AC21ABF-F708-4FD5-859C-88C79F1FC8E8}">
      <dgm:prSet/>
      <dgm:spPr/>
      <dgm:t>
        <a:bodyPr/>
        <a:lstStyle/>
        <a:p>
          <a:endParaRPr lang="en-US" sz="3200">
            <a:latin typeface="NikoshBAN" panose="02000000000000000000" pitchFamily="2" charset="0"/>
            <a:cs typeface="NikoshBAN" panose="02000000000000000000" pitchFamily="2" charset="0"/>
          </a:endParaRPr>
        </a:p>
      </dgm:t>
    </dgm:pt>
    <dgm:pt modelId="{CB3C641D-D70D-4532-95B4-9B9778170DBA}" type="pres">
      <dgm:prSet presAssocID="{BD60E238-771F-4F8C-9A9D-FFB7B10D6630}" presName="Name0" presStyleCnt="0">
        <dgm:presLayoutVars>
          <dgm:chMax val="1"/>
          <dgm:chPref val="1"/>
          <dgm:dir/>
          <dgm:animOne val="branch"/>
          <dgm:animLvl val="lvl"/>
        </dgm:presLayoutVars>
      </dgm:prSet>
      <dgm:spPr/>
      <dgm:t>
        <a:bodyPr/>
        <a:lstStyle/>
        <a:p>
          <a:endParaRPr lang="en-US"/>
        </a:p>
      </dgm:t>
    </dgm:pt>
    <dgm:pt modelId="{39BC0A87-2537-4D48-9728-EE3C1190EE2D}" type="pres">
      <dgm:prSet presAssocID="{EC2F34A7-D5C7-49E3-ACBB-E686E0BF30C4}" presName="singleCycle" presStyleCnt="0"/>
      <dgm:spPr/>
    </dgm:pt>
    <dgm:pt modelId="{5B323B26-2D98-44E7-808A-87079B1A8F0B}" type="pres">
      <dgm:prSet presAssocID="{EC2F34A7-D5C7-49E3-ACBB-E686E0BF30C4}" presName="singleCenter" presStyleLbl="node1" presStyleIdx="0" presStyleCnt="5" custScaleY="60148">
        <dgm:presLayoutVars>
          <dgm:chMax val="7"/>
          <dgm:chPref val="7"/>
        </dgm:presLayoutVars>
      </dgm:prSet>
      <dgm:spPr/>
      <dgm:t>
        <a:bodyPr/>
        <a:lstStyle/>
        <a:p>
          <a:endParaRPr lang="en-US"/>
        </a:p>
      </dgm:t>
    </dgm:pt>
    <dgm:pt modelId="{0BC2B855-9920-423F-B0FB-7C7F79E4B9DF}" type="pres">
      <dgm:prSet presAssocID="{3DC4A938-4407-4594-B7E2-916C045F4079}" presName="Name56" presStyleLbl="parChTrans1D2" presStyleIdx="0" presStyleCnt="4"/>
      <dgm:spPr/>
      <dgm:t>
        <a:bodyPr/>
        <a:lstStyle/>
        <a:p>
          <a:endParaRPr lang="en-US"/>
        </a:p>
      </dgm:t>
    </dgm:pt>
    <dgm:pt modelId="{7CB89C1E-A898-4F97-A4CE-D0BD3A4A9970}" type="pres">
      <dgm:prSet presAssocID="{5CD7B2BC-C8F9-4C66-9D42-2A62ED82D0D5}" presName="text0" presStyleLbl="node1" presStyleIdx="1" presStyleCnt="5" custScaleX="196399" custScaleY="85115" custRadScaleRad="80694" custRadScaleInc="2540">
        <dgm:presLayoutVars>
          <dgm:bulletEnabled val="1"/>
        </dgm:presLayoutVars>
      </dgm:prSet>
      <dgm:spPr/>
      <dgm:t>
        <a:bodyPr/>
        <a:lstStyle/>
        <a:p>
          <a:endParaRPr lang="en-US"/>
        </a:p>
      </dgm:t>
    </dgm:pt>
    <dgm:pt modelId="{84E52898-120C-46FA-B8A0-56CB7EFDFC5A}" type="pres">
      <dgm:prSet presAssocID="{301362E5-B95C-475D-A53A-766C314B2797}" presName="Name56" presStyleLbl="parChTrans1D2" presStyleIdx="1" presStyleCnt="4"/>
      <dgm:spPr/>
      <dgm:t>
        <a:bodyPr/>
        <a:lstStyle/>
        <a:p>
          <a:endParaRPr lang="en-US"/>
        </a:p>
      </dgm:t>
    </dgm:pt>
    <dgm:pt modelId="{70EF81EC-5AFA-4F76-B3DE-37839E8C5EC7}" type="pres">
      <dgm:prSet presAssocID="{E1F552C3-1AC7-4715-8095-CB2D80D5B881}" presName="text0" presStyleLbl="node1" presStyleIdx="2" presStyleCnt="5" custScaleX="154524" custScaleY="90244" custRadScaleRad="135010">
        <dgm:presLayoutVars>
          <dgm:bulletEnabled val="1"/>
        </dgm:presLayoutVars>
      </dgm:prSet>
      <dgm:spPr/>
      <dgm:t>
        <a:bodyPr/>
        <a:lstStyle/>
        <a:p>
          <a:endParaRPr lang="en-US"/>
        </a:p>
      </dgm:t>
    </dgm:pt>
    <dgm:pt modelId="{CAE9DFB8-CC5F-4C9D-9494-194C9B8D163D}" type="pres">
      <dgm:prSet presAssocID="{C444C2BB-909F-4AC8-BF68-E533595AAB55}" presName="Name56" presStyleLbl="parChTrans1D2" presStyleIdx="2" presStyleCnt="4"/>
      <dgm:spPr/>
      <dgm:t>
        <a:bodyPr/>
        <a:lstStyle/>
        <a:p>
          <a:endParaRPr lang="en-US"/>
        </a:p>
      </dgm:t>
    </dgm:pt>
    <dgm:pt modelId="{494EE3E7-EC18-49AA-8830-E9433935A17A}" type="pres">
      <dgm:prSet presAssocID="{7380CAA0-9E8F-4341-886C-EDA0E29B730C}" presName="text0" presStyleLbl="node1" presStyleIdx="3" presStyleCnt="5" custScaleX="169801" custRadScaleRad="87942" custRadScaleInc="7797">
        <dgm:presLayoutVars>
          <dgm:bulletEnabled val="1"/>
        </dgm:presLayoutVars>
      </dgm:prSet>
      <dgm:spPr/>
      <dgm:t>
        <a:bodyPr/>
        <a:lstStyle/>
        <a:p>
          <a:endParaRPr lang="en-US"/>
        </a:p>
      </dgm:t>
    </dgm:pt>
    <dgm:pt modelId="{83C2291F-9135-41F3-9AA6-ABC30DD0C7AA}" type="pres">
      <dgm:prSet presAssocID="{52E26363-E415-49E6-9DBC-B049379F0E38}" presName="Name56" presStyleLbl="parChTrans1D2" presStyleIdx="3" presStyleCnt="4"/>
      <dgm:spPr/>
      <dgm:t>
        <a:bodyPr/>
        <a:lstStyle/>
        <a:p>
          <a:endParaRPr lang="en-US"/>
        </a:p>
      </dgm:t>
    </dgm:pt>
    <dgm:pt modelId="{6C001CC8-D616-4CD4-AE5F-B41A6C4E5BA4}" type="pres">
      <dgm:prSet presAssocID="{884C2780-7D86-4739-8135-AED26F1958A1}" presName="text0" presStyleLbl="node1" presStyleIdx="4" presStyleCnt="5" custScaleX="167344" custScaleY="92799" custRadScaleRad="121006">
        <dgm:presLayoutVars>
          <dgm:bulletEnabled val="1"/>
        </dgm:presLayoutVars>
      </dgm:prSet>
      <dgm:spPr/>
      <dgm:t>
        <a:bodyPr/>
        <a:lstStyle/>
        <a:p>
          <a:endParaRPr lang="en-US"/>
        </a:p>
      </dgm:t>
    </dgm:pt>
  </dgm:ptLst>
  <dgm:cxnLst>
    <dgm:cxn modelId="{15FE8BCE-852D-4E2C-971F-DFD55E3E6F56}" type="presOf" srcId="{7380CAA0-9E8F-4341-886C-EDA0E29B730C}" destId="{494EE3E7-EC18-49AA-8830-E9433935A17A}" srcOrd="0" destOrd="0" presId="urn:microsoft.com/office/officeart/2008/layout/RadialCluster"/>
    <dgm:cxn modelId="{2611C5CB-556D-47D6-AE5C-102EFB11D227}" type="presOf" srcId="{884C2780-7D86-4739-8135-AED26F1958A1}" destId="{6C001CC8-D616-4CD4-AE5F-B41A6C4E5BA4}" srcOrd="0" destOrd="0" presId="urn:microsoft.com/office/officeart/2008/layout/RadialCluster"/>
    <dgm:cxn modelId="{4EEFF54C-59F2-4EC1-B27F-3289B34C2645}" type="presOf" srcId="{EC2F34A7-D5C7-49E3-ACBB-E686E0BF30C4}" destId="{5B323B26-2D98-44E7-808A-87079B1A8F0B}" srcOrd="0" destOrd="0" presId="urn:microsoft.com/office/officeart/2008/layout/RadialCluster"/>
    <dgm:cxn modelId="{99E72A84-6B6D-4989-B2C3-F1CA6AD2AF75}" srcId="{EC2F34A7-D5C7-49E3-ACBB-E686E0BF30C4}" destId="{5CD7B2BC-C8F9-4C66-9D42-2A62ED82D0D5}" srcOrd="0" destOrd="0" parTransId="{3DC4A938-4407-4594-B7E2-916C045F4079}" sibTransId="{B7CF4AC0-2ED8-4918-A795-7BEEF5B1CABC}"/>
    <dgm:cxn modelId="{4A067800-30D9-403A-B243-0C614FCFE33F}" type="presOf" srcId="{E1F552C3-1AC7-4715-8095-CB2D80D5B881}" destId="{70EF81EC-5AFA-4F76-B3DE-37839E8C5EC7}" srcOrd="0" destOrd="0" presId="urn:microsoft.com/office/officeart/2008/layout/RadialCluster"/>
    <dgm:cxn modelId="{D54207D9-9A23-458E-BDBF-988F02B39851}" srcId="{EC2F34A7-D5C7-49E3-ACBB-E686E0BF30C4}" destId="{E1F552C3-1AC7-4715-8095-CB2D80D5B881}" srcOrd="1" destOrd="0" parTransId="{301362E5-B95C-475D-A53A-766C314B2797}" sibTransId="{5132E93D-542C-47E5-8EA4-409260FA7723}"/>
    <dgm:cxn modelId="{DDDB0C6D-3A70-4309-A4CD-EA1534274F6A}" type="presOf" srcId="{301362E5-B95C-475D-A53A-766C314B2797}" destId="{84E52898-120C-46FA-B8A0-56CB7EFDFC5A}" srcOrd="0" destOrd="0" presId="urn:microsoft.com/office/officeart/2008/layout/RadialCluster"/>
    <dgm:cxn modelId="{10B5579B-023B-452B-ADA5-12D3F26B91EC}" type="presOf" srcId="{5CD7B2BC-C8F9-4C66-9D42-2A62ED82D0D5}" destId="{7CB89C1E-A898-4F97-A4CE-D0BD3A4A9970}" srcOrd="0" destOrd="0" presId="urn:microsoft.com/office/officeart/2008/layout/RadialCluster"/>
    <dgm:cxn modelId="{D6350518-CF3B-4CE0-AB42-14613B648708}" type="presOf" srcId="{C444C2BB-909F-4AC8-BF68-E533595AAB55}" destId="{CAE9DFB8-CC5F-4C9D-9494-194C9B8D163D}" srcOrd="0" destOrd="0" presId="urn:microsoft.com/office/officeart/2008/layout/RadialCluster"/>
    <dgm:cxn modelId="{F758C6C4-E764-476F-AE00-46C76F9FB071}" srcId="{EC2F34A7-D5C7-49E3-ACBB-E686E0BF30C4}" destId="{7380CAA0-9E8F-4341-886C-EDA0E29B730C}" srcOrd="2" destOrd="0" parTransId="{C444C2BB-909F-4AC8-BF68-E533595AAB55}" sibTransId="{A962D627-4068-49C7-8BF6-5A947BB61997}"/>
    <dgm:cxn modelId="{8AC21ABF-F708-4FD5-859C-88C79F1FC8E8}" srcId="{EC2F34A7-D5C7-49E3-ACBB-E686E0BF30C4}" destId="{884C2780-7D86-4739-8135-AED26F1958A1}" srcOrd="3" destOrd="0" parTransId="{52E26363-E415-49E6-9DBC-B049379F0E38}" sibTransId="{B83CE454-A4F4-41EA-A2A2-F250B3308D0F}"/>
    <dgm:cxn modelId="{C31BBF8C-CCA6-4EE0-9AB6-FCE5A19B5E41}" type="presOf" srcId="{BD60E238-771F-4F8C-9A9D-FFB7B10D6630}" destId="{CB3C641D-D70D-4532-95B4-9B9778170DBA}" srcOrd="0" destOrd="0" presId="urn:microsoft.com/office/officeart/2008/layout/RadialCluster"/>
    <dgm:cxn modelId="{02C1A956-F74B-4620-B079-BA2DF19730D4}" type="presOf" srcId="{3DC4A938-4407-4594-B7E2-916C045F4079}" destId="{0BC2B855-9920-423F-B0FB-7C7F79E4B9DF}" srcOrd="0" destOrd="0" presId="urn:microsoft.com/office/officeart/2008/layout/RadialCluster"/>
    <dgm:cxn modelId="{88516FA3-B57E-49DE-90E6-D35281971D64}" srcId="{BD60E238-771F-4F8C-9A9D-FFB7B10D6630}" destId="{EC2F34A7-D5C7-49E3-ACBB-E686E0BF30C4}" srcOrd="0" destOrd="0" parTransId="{2E4ECE48-1ACD-4B18-88B8-EE5650864C98}" sibTransId="{475A23DE-B049-49C4-87BD-57101BE48B40}"/>
    <dgm:cxn modelId="{6A369542-FBF9-4EBE-A2DF-8579E884E70E}" type="presOf" srcId="{52E26363-E415-49E6-9DBC-B049379F0E38}" destId="{83C2291F-9135-41F3-9AA6-ABC30DD0C7AA}" srcOrd="0" destOrd="0" presId="urn:microsoft.com/office/officeart/2008/layout/RadialCluster"/>
    <dgm:cxn modelId="{F7766A71-B07F-4DED-961C-B496E9CE02A0}" type="presParOf" srcId="{CB3C641D-D70D-4532-95B4-9B9778170DBA}" destId="{39BC0A87-2537-4D48-9728-EE3C1190EE2D}" srcOrd="0" destOrd="0" presId="urn:microsoft.com/office/officeart/2008/layout/RadialCluster"/>
    <dgm:cxn modelId="{E4F3554E-0677-4460-8620-DE6F3228A916}" type="presParOf" srcId="{39BC0A87-2537-4D48-9728-EE3C1190EE2D}" destId="{5B323B26-2D98-44E7-808A-87079B1A8F0B}" srcOrd="0" destOrd="0" presId="urn:microsoft.com/office/officeart/2008/layout/RadialCluster"/>
    <dgm:cxn modelId="{A5F290B8-4A87-420B-9D1C-538722FFE96C}" type="presParOf" srcId="{39BC0A87-2537-4D48-9728-EE3C1190EE2D}" destId="{0BC2B855-9920-423F-B0FB-7C7F79E4B9DF}" srcOrd="1" destOrd="0" presId="urn:microsoft.com/office/officeart/2008/layout/RadialCluster"/>
    <dgm:cxn modelId="{55E0F324-C30F-4944-83D5-1C48521A9481}" type="presParOf" srcId="{39BC0A87-2537-4D48-9728-EE3C1190EE2D}" destId="{7CB89C1E-A898-4F97-A4CE-D0BD3A4A9970}" srcOrd="2" destOrd="0" presId="urn:microsoft.com/office/officeart/2008/layout/RadialCluster"/>
    <dgm:cxn modelId="{4DEBFD69-DC0B-402E-A5A2-D1A431A0B5D4}" type="presParOf" srcId="{39BC0A87-2537-4D48-9728-EE3C1190EE2D}" destId="{84E52898-120C-46FA-B8A0-56CB7EFDFC5A}" srcOrd="3" destOrd="0" presId="urn:microsoft.com/office/officeart/2008/layout/RadialCluster"/>
    <dgm:cxn modelId="{05192678-BE19-4CDF-A097-B252441C060C}" type="presParOf" srcId="{39BC0A87-2537-4D48-9728-EE3C1190EE2D}" destId="{70EF81EC-5AFA-4F76-B3DE-37839E8C5EC7}" srcOrd="4" destOrd="0" presId="urn:microsoft.com/office/officeart/2008/layout/RadialCluster"/>
    <dgm:cxn modelId="{E5046A70-100E-4A03-ABA0-DCEC57BA926B}" type="presParOf" srcId="{39BC0A87-2537-4D48-9728-EE3C1190EE2D}" destId="{CAE9DFB8-CC5F-4C9D-9494-194C9B8D163D}" srcOrd="5" destOrd="0" presId="urn:microsoft.com/office/officeart/2008/layout/RadialCluster"/>
    <dgm:cxn modelId="{DDEF1E21-E898-4831-A4E4-D1FC3C519108}" type="presParOf" srcId="{39BC0A87-2537-4D48-9728-EE3C1190EE2D}" destId="{494EE3E7-EC18-49AA-8830-E9433935A17A}" srcOrd="6" destOrd="0" presId="urn:microsoft.com/office/officeart/2008/layout/RadialCluster"/>
    <dgm:cxn modelId="{C58F177F-8335-4451-A050-6124E4B9B931}" type="presParOf" srcId="{39BC0A87-2537-4D48-9728-EE3C1190EE2D}" destId="{83C2291F-9135-41F3-9AA6-ABC30DD0C7AA}" srcOrd="7" destOrd="0" presId="urn:microsoft.com/office/officeart/2008/layout/RadialCluster"/>
    <dgm:cxn modelId="{2B236146-81B3-4E95-BDB7-8EBD3FC3F3D4}" type="presParOf" srcId="{39BC0A87-2537-4D48-9728-EE3C1190EE2D}" destId="{6C001CC8-D616-4CD4-AE5F-B41A6C4E5BA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23B26-2D98-44E7-808A-87079B1A8F0B}">
      <dsp:nvSpPr>
        <dsp:cNvPr id="0" name=""/>
        <dsp:cNvSpPr/>
      </dsp:nvSpPr>
      <dsp:spPr>
        <a:xfrm>
          <a:off x="2273301" y="1909209"/>
          <a:ext cx="1423726" cy="856343"/>
        </a:xfrm>
        <a:prstGeom prst="roundRect">
          <a:avLst/>
        </a:prstGeom>
        <a:solidFill>
          <a:srgbClr val="FF000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a:latin typeface="NikoshBAN" panose="02000000000000000000" pitchFamily="2" charset="0"/>
              <a:cs typeface="NikoshBAN" panose="02000000000000000000" pitchFamily="2" charset="0"/>
            </a:rPr>
            <a:t>৪ </a:t>
          </a:r>
          <a:r>
            <a:rPr lang="en-US" sz="3200" b="1" kern="1200" dirty="0" err="1">
              <a:latin typeface="NikoshBAN" panose="02000000000000000000" pitchFamily="2" charset="0"/>
              <a:cs typeface="NikoshBAN" panose="02000000000000000000" pitchFamily="2" charset="0"/>
            </a:rPr>
            <a:t>টি</a:t>
          </a:r>
          <a:endParaRPr lang="en-US" sz="3200" b="1" kern="1200" dirty="0">
            <a:latin typeface="NikoshBAN" panose="02000000000000000000" pitchFamily="2" charset="0"/>
            <a:cs typeface="NikoshBAN" panose="02000000000000000000" pitchFamily="2" charset="0"/>
          </a:endParaRPr>
        </a:p>
      </dsp:txBody>
      <dsp:txXfrm>
        <a:off x="2315104" y="1951012"/>
        <a:ext cx="1340120" cy="772737"/>
      </dsp:txXfrm>
    </dsp:sp>
    <dsp:sp modelId="{0BC2B855-9920-423F-B0FB-7C7F79E4B9DF}">
      <dsp:nvSpPr>
        <dsp:cNvPr id="0" name=""/>
        <dsp:cNvSpPr/>
      </dsp:nvSpPr>
      <dsp:spPr>
        <a:xfrm rot="16268580">
          <a:off x="2653001" y="1561638"/>
          <a:ext cx="695279" cy="0"/>
        </a:xfrm>
        <a:custGeom>
          <a:avLst/>
          <a:gdLst/>
          <a:ahLst/>
          <a:cxnLst/>
          <a:rect l="0" t="0" r="0" b="0"/>
          <a:pathLst>
            <a:path>
              <a:moveTo>
                <a:pt x="0" y="0"/>
              </a:moveTo>
              <a:lnTo>
                <a:pt x="695279"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B89C1E-A898-4F97-A4CE-D0BD3A4A9970}">
      <dsp:nvSpPr>
        <dsp:cNvPr id="0" name=""/>
        <dsp:cNvSpPr/>
      </dsp:nvSpPr>
      <dsp:spPr>
        <a:xfrm>
          <a:off x="2078954" y="402158"/>
          <a:ext cx="1873443" cy="811909"/>
        </a:xfrm>
        <a:prstGeom prst="roundRect">
          <a:avLst/>
        </a:prstGeom>
        <a:solidFill>
          <a:schemeClr val="accent2"/>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err="1">
              <a:latin typeface="NikoshBAN" panose="02000000000000000000" pitchFamily="2" charset="0"/>
              <a:cs typeface="NikoshBAN" panose="02000000000000000000" pitchFamily="2" charset="0"/>
            </a:rPr>
            <a:t>ক্রোমোজোম</a:t>
          </a:r>
          <a:endParaRPr lang="en-US" sz="3200" b="1" kern="1200" dirty="0">
            <a:latin typeface="NikoshBAN" panose="02000000000000000000" pitchFamily="2" charset="0"/>
            <a:cs typeface="NikoshBAN" panose="02000000000000000000" pitchFamily="2" charset="0"/>
          </a:endParaRPr>
        </a:p>
      </dsp:txBody>
      <dsp:txXfrm>
        <a:off x="2118588" y="441792"/>
        <a:ext cx="1794175" cy="732641"/>
      </dsp:txXfrm>
    </dsp:sp>
    <dsp:sp modelId="{84E52898-120C-46FA-B8A0-56CB7EFDFC5A}">
      <dsp:nvSpPr>
        <dsp:cNvPr id="0" name=""/>
        <dsp:cNvSpPr/>
      </dsp:nvSpPr>
      <dsp:spPr>
        <a:xfrm>
          <a:off x="3697027" y="2337380"/>
          <a:ext cx="738156" cy="0"/>
        </a:xfrm>
        <a:custGeom>
          <a:avLst/>
          <a:gdLst/>
          <a:ahLst/>
          <a:cxnLst/>
          <a:rect l="0" t="0" r="0" b="0"/>
          <a:pathLst>
            <a:path>
              <a:moveTo>
                <a:pt x="0" y="0"/>
              </a:moveTo>
              <a:lnTo>
                <a:pt x="738156"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EF81EC-5AFA-4F76-B3DE-37839E8C5EC7}">
      <dsp:nvSpPr>
        <dsp:cNvPr id="0" name=""/>
        <dsp:cNvSpPr/>
      </dsp:nvSpPr>
      <dsp:spPr>
        <a:xfrm>
          <a:off x="4435184" y="1906963"/>
          <a:ext cx="1473999" cy="860834"/>
        </a:xfrm>
        <a:prstGeom prst="roundRect">
          <a:avLst/>
        </a:prstGeom>
        <a:solidFill>
          <a:srgbClr val="00B05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err="1">
              <a:latin typeface="NikoshBAN" panose="02000000000000000000" pitchFamily="2" charset="0"/>
              <a:cs typeface="NikoshBAN" panose="02000000000000000000" pitchFamily="2" charset="0"/>
            </a:rPr>
            <a:t>ডিএনএ</a:t>
          </a:r>
          <a:r>
            <a:rPr lang="en-US" sz="3200" b="1" kern="1200" dirty="0">
              <a:latin typeface="NikoshBAN" panose="02000000000000000000" pitchFamily="2" charset="0"/>
              <a:cs typeface="NikoshBAN" panose="02000000000000000000" pitchFamily="2" charset="0"/>
            </a:rPr>
            <a:t> (DNA)</a:t>
          </a:r>
        </a:p>
      </dsp:txBody>
      <dsp:txXfrm>
        <a:off x="4477206" y="1948985"/>
        <a:ext cx="1389955" cy="776790"/>
      </dsp:txXfrm>
    </dsp:sp>
    <dsp:sp modelId="{CAE9DFB8-CC5F-4C9D-9494-194C9B8D163D}">
      <dsp:nvSpPr>
        <dsp:cNvPr id="0" name=""/>
        <dsp:cNvSpPr/>
      </dsp:nvSpPr>
      <dsp:spPr>
        <a:xfrm rot="5610519">
          <a:off x="2555581" y="3144909"/>
          <a:ext cx="760139" cy="0"/>
        </a:xfrm>
        <a:custGeom>
          <a:avLst/>
          <a:gdLst/>
          <a:ahLst/>
          <a:cxnLst/>
          <a:rect l="0" t="0" r="0" b="0"/>
          <a:pathLst>
            <a:path>
              <a:moveTo>
                <a:pt x="0" y="0"/>
              </a:moveTo>
              <a:lnTo>
                <a:pt x="760139"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4EE3E7-EC18-49AA-8830-E9433935A17A}">
      <dsp:nvSpPr>
        <dsp:cNvPr id="0" name=""/>
        <dsp:cNvSpPr/>
      </dsp:nvSpPr>
      <dsp:spPr>
        <a:xfrm>
          <a:off x="2073284" y="3524266"/>
          <a:ext cx="1619726" cy="953896"/>
        </a:xfrm>
        <a:prstGeom prst="roundRect">
          <a:avLst/>
        </a:prstGeom>
        <a:solidFill>
          <a:schemeClr val="accent6">
            <a:lumMod val="7500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err="1">
              <a:latin typeface="NikoshBAN" panose="02000000000000000000" pitchFamily="2" charset="0"/>
              <a:cs typeface="NikoshBAN" panose="02000000000000000000" pitchFamily="2" charset="0"/>
            </a:rPr>
            <a:t>আরএনএ</a:t>
          </a:r>
          <a:r>
            <a:rPr lang="en-US" sz="3200" b="1" kern="1200" dirty="0">
              <a:latin typeface="NikoshBAN" panose="02000000000000000000" pitchFamily="2" charset="0"/>
              <a:cs typeface="NikoshBAN" panose="02000000000000000000" pitchFamily="2" charset="0"/>
            </a:rPr>
            <a:t> (RNA)</a:t>
          </a:r>
        </a:p>
      </dsp:txBody>
      <dsp:txXfrm>
        <a:off x="2119849" y="3570831"/>
        <a:ext cx="1526596" cy="860766"/>
      </dsp:txXfrm>
    </dsp:sp>
    <dsp:sp modelId="{83C2291F-9135-41F3-9AA6-ABC30DD0C7AA}">
      <dsp:nvSpPr>
        <dsp:cNvPr id="0" name=""/>
        <dsp:cNvSpPr/>
      </dsp:nvSpPr>
      <dsp:spPr>
        <a:xfrm rot="10800000">
          <a:off x="1596288" y="2337380"/>
          <a:ext cx="677012" cy="0"/>
        </a:xfrm>
        <a:custGeom>
          <a:avLst/>
          <a:gdLst/>
          <a:ahLst/>
          <a:cxnLst/>
          <a:rect l="0" t="0" r="0" b="0"/>
          <a:pathLst>
            <a:path>
              <a:moveTo>
                <a:pt x="0" y="0"/>
              </a:moveTo>
              <a:lnTo>
                <a:pt x="677012"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C001CC8-D616-4CD4-AE5F-B41A6C4E5BA4}">
      <dsp:nvSpPr>
        <dsp:cNvPr id="0" name=""/>
        <dsp:cNvSpPr/>
      </dsp:nvSpPr>
      <dsp:spPr>
        <a:xfrm>
          <a:off x="0" y="1894777"/>
          <a:ext cx="1596288" cy="885206"/>
        </a:xfrm>
        <a:prstGeom prst="roundRect">
          <a:avLst/>
        </a:prstGeom>
        <a:solidFill>
          <a:schemeClr val="accent5"/>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err="1">
              <a:latin typeface="NikoshBAN" panose="02000000000000000000" pitchFamily="2" charset="0"/>
              <a:cs typeface="NikoshBAN" panose="02000000000000000000" pitchFamily="2" charset="0"/>
            </a:rPr>
            <a:t>জিন</a:t>
          </a:r>
          <a:endParaRPr lang="en-US" sz="3200" b="1" kern="1200" dirty="0">
            <a:latin typeface="NikoshBAN" panose="02000000000000000000" pitchFamily="2" charset="0"/>
            <a:cs typeface="NikoshBAN" panose="02000000000000000000" pitchFamily="2" charset="0"/>
          </a:endParaRPr>
        </a:p>
      </dsp:txBody>
      <dsp:txXfrm>
        <a:off x="43212" y="1937989"/>
        <a:ext cx="1509864" cy="7987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5/11/2020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5/11/2020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bn.wikipedia.org/w/index.php?title=%E0%A6%A8%E0%A6%BF%E0%A6%89%E0%A6%95%E0%A7%8D%E0%A6%B2%E0%A6%BF%E0%A6%AF%E0%A6%BC%E0%A6%BE%E0%A6%B8%E0%A7%87&amp;action=edit&amp;redlink=1" TargetMode="External"/><Relationship Id="rId2" Type="http://schemas.openxmlformats.org/officeDocument/2006/relationships/hyperlink" Target="https://bn.wikipedia.org/wiki/%E0%A6%95%E0%A7%8D%E0%A6%B0%E0%A7%8B%E0%A6%AE%E0%A7%8B%E0%A6%9C%E0%A7%8B%E0%A6%AE" TargetMode="Externa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hyperlink" Target="https://bn.wikipedia.org/w/index.php?title=%E0%A6%A8%E0%A6%BF%E0%A6%89%E0%A6%95%E0%A7%8D%E0%A6%B2%E0%A6%BF%E0%A6%93%E0%A6%AA%E0%A7%8D%E0%A6%B2%E0%A6%BE%E0%A6%9C%E0%A6%AE%E0%A7%87&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bn.wikipedia.org/wiki/%E0%A6%A1%E0%A6%BF%E0%A6%8F%E0%A6%A8%E0%A6%8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bn.wikipedia.org/wiki/%E0%A6%86%E0%A6%B0%E0%A6%8F%E0%A6%A8%E0%A6%8F" TargetMode="Externa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bn.wikipedia.org/wiki/%E0%A6%9C%E0%A6%BF%E0%A6%A8"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bn.wikipedia.org/wiki/%E0%A6%95%E0%A7%8D%E0%A6%B0%E0%A7%8B%E0%A6%AE%E0%A7%8B%E0%A6%9C%E0%A7%8B%E0%A6%AE" TargetMode="External"/><Relationship Id="rId5" Type="http://schemas.openxmlformats.org/officeDocument/2006/relationships/image" Target="../media/image29.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hyperlink" Target="https://bn.wikipedia.org/wiki/%E0%A6%86%E0%A6%B0%E0%A6%8F%E0%A6%A8%E0%A6%8F" TargetMode="Externa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xmlns="" id="{C11C6C2B-2216-481A-A161-146A5A513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10" y="308192"/>
            <a:ext cx="8557910" cy="6206995"/>
          </a:xfrm>
          <a:prstGeom prst="rect">
            <a:avLst/>
          </a:prstGeom>
        </p:spPr>
      </p:pic>
      <p:sp>
        <p:nvSpPr>
          <p:cNvPr id="4" name="TextBox 3">
            <a:extLst>
              <a:ext uri="{FF2B5EF4-FFF2-40B4-BE49-F238E27FC236}">
                <a16:creationId xmlns:a16="http://schemas.microsoft.com/office/drawing/2014/main" xmlns="" id="{610EF732-E9F1-44EF-A790-92C551A0F75F}"/>
              </a:ext>
            </a:extLst>
          </p:cNvPr>
          <p:cNvSpPr txBox="1"/>
          <p:nvPr/>
        </p:nvSpPr>
        <p:spPr>
          <a:xfrm>
            <a:off x="324880" y="3741372"/>
            <a:ext cx="2800820" cy="4247317"/>
          </a:xfrm>
          <a:prstGeom prst="rect">
            <a:avLst/>
          </a:prstGeom>
          <a:noFill/>
        </p:spPr>
        <p:txBody>
          <a:bodyPr wrap="square" rtlCol="0">
            <a:spAutoFit/>
          </a:bodyPr>
          <a:lstStyle/>
          <a:p>
            <a:pPr algn="ctr"/>
            <a:r>
              <a:rPr lang="en-US" sz="5400" b="1" dirty="0" err="1">
                <a:latin typeface="NikoshBAN" panose="02000000000000000000" pitchFamily="2" charset="0"/>
                <a:cs typeface="NikoshBAN" panose="02000000000000000000" pitchFamily="2" charset="0"/>
              </a:rPr>
              <a:t>মুজিব</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শতব</a:t>
            </a:r>
            <a:r>
              <a:rPr lang="as-IN" sz="5400" b="1" dirty="0">
                <a:latin typeface="NikoshBAN" panose="02000000000000000000" pitchFamily="2" charset="0"/>
                <a:cs typeface="NikoshBAN" panose="02000000000000000000" pitchFamily="2" charset="0"/>
              </a:rPr>
              <a:t>র</a:t>
            </a:r>
            <a:r>
              <a:rPr lang="en-US" sz="5400" b="1" dirty="0" err="1">
                <a:latin typeface="NikoshBAN" panose="02000000000000000000" pitchFamily="2" charset="0"/>
                <a:cs typeface="NikoshBAN" panose="02000000000000000000" pitchFamily="2" charset="0"/>
              </a:rPr>
              <a:t>্ষে</a:t>
            </a:r>
            <a:r>
              <a:rPr lang="en-US" sz="5400" b="1" dirty="0">
                <a:latin typeface="NikoshBAN" panose="02000000000000000000" pitchFamily="2" charset="0"/>
                <a:cs typeface="NikoshBAN" panose="02000000000000000000" pitchFamily="2" charset="0"/>
              </a:rPr>
              <a:t> </a:t>
            </a:r>
            <a:r>
              <a:rPr lang="as-IN" sz="5400" b="1" dirty="0">
                <a:latin typeface="NikoshBAN" panose="02000000000000000000" pitchFamily="2" charset="0"/>
                <a:cs typeface="NikoshBAN" panose="02000000000000000000" pitchFamily="2" charset="0"/>
              </a:rPr>
              <a:t>আ</a:t>
            </a:r>
            <a:r>
              <a:rPr lang="en-US" sz="5400" b="1" dirty="0">
                <a:latin typeface="NikoshBAN" panose="02000000000000000000" pitchFamily="2" charset="0"/>
                <a:cs typeface="NikoshBAN" panose="02000000000000000000" pitchFamily="2" charset="0"/>
              </a:rPr>
              <a:t>জ</a:t>
            </a:r>
            <a:r>
              <a:rPr lang="as-IN" sz="5400" b="1" dirty="0">
                <a:latin typeface="NikoshBAN" panose="02000000000000000000" pitchFamily="2" charset="0"/>
                <a:cs typeface="NikoshBAN" panose="02000000000000000000" pitchFamily="2" charset="0"/>
              </a:rPr>
              <a:t>ক</a:t>
            </a:r>
            <a:r>
              <a:rPr lang="en-US" sz="5400" b="1" dirty="0">
                <a:latin typeface="NikoshBAN" panose="02000000000000000000" pitchFamily="2" charset="0"/>
                <a:cs typeface="NikoshBAN" panose="02000000000000000000" pitchFamily="2" charset="0"/>
              </a:rPr>
              <a:t>ে</a:t>
            </a:r>
            <a:r>
              <a:rPr lang="as-IN" sz="5400" b="1" dirty="0">
                <a:latin typeface="NikoshBAN" panose="02000000000000000000" pitchFamily="2" charset="0"/>
                <a:cs typeface="NikoshBAN" panose="02000000000000000000" pitchFamily="2" charset="0"/>
              </a:rPr>
              <a:t>র</a:t>
            </a:r>
            <a:r>
              <a:rPr lang="en-US" sz="5400" b="1" dirty="0">
                <a:latin typeface="NikoshBAN" panose="02000000000000000000" pitchFamily="2" charset="0"/>
                <a:cs typeface="NikoshBAN" panose="02000000000000000000" pitchFamily="2" charset="0"/>
              </a:rPr>
              <a:t> </a:t>
            </a:r>
            <a:r>
              <a:rPr lang="as-IN" sz="5400" b="1" dirty="0">
                <a:latin typeface="NikoshBAN" panose="02000000000000000000" pitchFamily="2" charset="0"/>
                <a:cs typeface="NikoshBAN" panose="02000000000000000000" pitchFamily="2" charset="0"/>
              </a:rPr>
              <a:t>ক</a:t>
            </a:r>
            <a:r>
              <a:rPr lang="en-US" sz="5400" b="1" dirty="0">
                <a:latin typeface="NikoshBAN" panose="02000000000000000000" pitchFamily="2" charset="0"/>
                <a:cs typeface="NikoshBAN" panose="02000000000000000000" pitchFamily="2" charset="0"/>
              </a:rPr>
              <a:t>্</a:t>
            </a:r>
            <a:r>
              <a:rPr lang="as-IN" sz="5400" b="1" dirty="0">
                <a:latin typeface="NikoshBAN" panose="02000000000000000000" pitchFamily="2" charset="0"/>
                <a:cs typeface="NikoshBAN" panose="02000000000000000000" pitchFamily="2" charset="0"/>
              </a:rPr>
              <a:t>ল</a:t>
            </a:r>
            <a:r>
              <a:rPr lang="en-US" sz="5400" b="1" dirty="0" err="1">
                <a:latin typeface="NikoshBAN" panose="02000000000000000000" pitchFamily="2" charset="0"/>
                <a:cs typeface="NikoshBAN" panose="02000000000000000000" pitchFamily="2" charset="0"/>
              </a:rPr>
              <a:t>াসে</a:t>
            </a:r>
            <a:r>
              <a:rPr lang="en-US" sz="5400" b="1" dirty="0">
                <a:latin typeface="NikoshBAN" panose="02000000000000000000" pitchFamily="2" charset="0"/>
                <a:cs typeface="NikoshBAN" panose="02000000000000000000" pitchFamily="2" charset="0"/>
              </a:rPr>
              <a:t> </a:t>
            </a:r>
            <a:r>
              <a:rPr lang="as-IN" sz="5400" b="1" dirty="0">
                <a:latin typeface="NikoshBAN" panose="02000000000000000000" pitchFamily="2" charset="0"/>
                <a:cs typeface="NikoshBAN" panose="02000000000000000000" pitchFamily="2" charset="0"/>
              </a:rPr>
              <a:t>স</a:t>
            </a:r>
            <a:r>
              <a:rPr lang="en-US" sz="5400" b="1" dirty="0">
                <a:latin typeface="NikoshBAN" panose="02000000000000000000" pitchFamily="2" charset="0"/>
                <a:cs typeface="NikoshBAN" panose="02000000000000000000" pitchFamily="2" charset="0"/>
              </a:rPr>
              <a:t>ব</a:t>
            </a:r>
            <a:r>
              <a:rPr lang="as-IN" sz="5400" b="1" dirty="0">
                <a:latin typeface="NikoshBAN" panose="02000000000000000000" pitchFamily="2" charset="0"/>
                <a:cs typeface="NikoshBAN" panose="02000000000000000000" pitchFamily="2" charset="0"/>
              </a:rPr>
              <a:t>া</a:t>
            </a:r>
            <a:r>
              <a:rPr lang="en-US" sz="5400" b="1" dirty="0" err="1">
                <a:latin typeface="NikoshBAN" panose="02000000000000000000" pitchFamily="2" charset="0"/>
                <a:cs typeface="NikoshBAN" panose="02000000000000000000" pitchFamily="2" charset="0"/>
              </a:rPr>
              <a:t>ইকে</a:t>
            </a:r>
            <a:r>
              <a:rPr lang="en-US" sz="5400" b="1" dirty="0">
                <a:latin typeface="NikoshBAN" panose="02000000000000000000" pitchFamily="2" charset="0"/>
                <a:cs typeface="NikoshBAN" panose="02000000000000000000" pitchFamily="2" charset="0"/>
              </a:rPr>
              <a:t> </a:t>
            </a:r>
            <a:endParaRPr lang="en-US" sz="5400" b="1" dirty="0"/>
          </a:p>
        </p:txBody>
      </p:sp>
      <p:sp>
        <p:nvSpPr>
          <p:cNvPr id="7" name="TextBox 6">
            <a:extLst>
              <a:ext uri="{FF2B5EF4-FFF2-40B4-BE49-F238E27FC236}">
                <a16:creationId xmlns:a16="http://schemas.microsoft.com/office/drawing/2014/main" xmlns="" id="{06438C70-6F8B-44D1-A4E2-BF792F5B0494}"/>
              </a:ext>
            </a:extLst>
          </p:cNvPr>
          <p:cNvSpPr txBox="1"/>
          <p:nvPr/>
        </p:nvSpPr>
        <p:spPr>
          <a:xfrm>
            <a:off x="4540164" y="4457344"/>
            <a:ext cx="3994779" cy="470898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5000" b="1" dirty="0">
                <a:ln/>
                <a:solidFill>
                  <a:srgbClr val="FF0000"/>
                </a:solidFill>
                <a:latin typeface="NikoshBAN" panose="02000000000000000000" pitchFamily="2" charset="0"/>
                <a:cs typeface="NikoshBAN" panose="02000000000000000000" pitchFamily="2" charset="0"/>
              </a:rPr>
              <a:t>স</a:t>
            </a:r>
            <a:r>
              <a:rPr lang="as-IN" sz="15000" b="1" dirty="0">
                <a:ln/>
                <a:solidFill>
                  <a:srgbClr val="FF0000"/>
                </a:solidFill>
                <a:latin typeface="NikoshBAN" panose="02000000000000000000" pitchFamily="2" charset="0"/>
                <a:cs typeface="NikoshBAN" panose="02000000000000000000" pitchFamily="2" charset="0"/>
              </a:rPr>
              <a:t>্</a:t>
            </a:r>
            <a:r>
              <a:rPr lang="en-US" sz="15000" b="1" dirty="0">
                <a:ln/>
                <a:solidFill>
                  <a:srgbClr val="FF0000"/>
                </a:solidFill>
                <a:latin typeface="NikoshBAN" panose="02000000000000000000" pitchFamily="2" charset="0"/>
                <a:cs typeface="NikoshBAN" panose="02000000000000000000" pitchFamily="2" charset="0"/>
              </a:rPr>
              <a:t>ব</a:t>
            </a:r>
            <a:r>
              <a:rPr lang="as-IN" sz="15000" b="1" dirty="0">
                <a:ln/>
                <a:solidFill>
                  <a:srgbClr val="FF0000"/>
                </a:solidFill>
                <a:latin typeface="NikoshBAN" panose="02000000000000000000" pitchFamily="2" charset="0"/>
                <a:cs typeface="NikoshBAN" panose="02000000000000000000" pitchFamily="2" charset="0"/>
              </a:rPr>
              <a:t>া</a:t>
            </a:r>
            <a:r>
              <a:rPr lang="en-US" sz="15000" b="1" dirty="0">
                <a:ln/>
                <a:solidFill>
                  <a:srgbClr val="FF0000"/>
                </a:solidFill>
                <a:latin typeface="NikoshBAN" panose="02000000000000000000" pitchFamily="2" charset="0"/>
                <a:cs typeface="NikoshBAN" panose="02000000000000000000" pitchFamily="2" charset="0"/>
              </a:rPr>
              <a:t>গ</a:t>
            </a:r>
            <a:r>
              <a:rPr lang="as-IN" sz="15000" b="1" dirty="0">
                <a:ln/>
                <a:solidFill>
                  <a:srgbClr val="FF0000"/>
                </a:solidFill>
                <a:latin typeface="NikoshBAN" panose="02000000000000000000" pitchFamily="2" charset="0"/>
                <a:cs typeface="NikoshBAN" panose="02000000000000000000" pitchFamily="2" charset="0"/>
              </a:rPr>
              <a:t>ত</a:t>
            </a:r>
            <a:r>
              <a:rPr lang="en-US" sz="15000" b="1" dirty="0">
                <a:ln/>
                <a:solidFill>
                  <a:srgbClr val="FF0000"/>
                </a:solidFill>
                <a:latin typeface="NikoshBAN" panose="02000000000000000000" pitchFamily="2" charset="0"/>
                <a:cs typeface="NikoshBAN" panose="02000000000000000000" pitchFamily="2" charset="0"/>
              </a:rPr>
              <a:t>ম </a:t>
            </a:r>
            <a:endParaRPr lang="en-US" sz="15000" b="1" dirty="0">
              <a:ln/>
              <a:solidFill>
                <a:srgbClr val="FF0000"/>
              </a:solidFill>
            </a:endParaRPr>
          </a:p>
        </p:txBody>
      </p:sp>
      <p:grpSp>
        <p:nvGrpSpPr>
          <p:cNvPr id="40" name="Group 39">
            <a:extLst>
              <a:ext uri="{FF2B5EF4-FFF2-40B4-BE49-F238E27FC236}">
                <a16:creationId xmlns:a16="http://schemas.microsoft.com/office/drawing/2014/main" xmlns="" id="{2968A4A6-2B1F-410F-B617-3926980A912F}"/>
              </a:ext>
            </a:extLst>
          </p:cNvPr>
          <p:cNvGrpSpPr/>
          <p:nvPr/>
        </p:nvGrpSpPr>
        <p:grpSpPr>
          <a:xfrm>
            <a:off x="49056" y="54188"/>
            <a:ext cx="9000227" cy="6712373"/>
            <a:chOff x="65407" y="54187"/>
            <a:chExt cx="12000303" cy="6712373"/>
          </a:xfrm>
        </p:grpSpPr>
        <p:cxnSp>
          <p:nvCxnSpPr>
            <p:cNvPr id="11" name="Straight Connector 10">
              <a:extLst>
                <a:ext uri="{FF2B5EF4-FFF2-40B4-BE49-F238E27FC236}">
                  <a16:creationId xmlns:a16="http://schemas.microsoft.com/office/drawing/2014/main" xmlns="" id="{77E43E2B-C0EC-44C2-B2C5-282E65BAC2E3}"/>
                </a:ext>
              </a:extLst>
            </p:cNvPr>
            <p:cNvCxnSpPr/>
            <p:nvPr/>
          </p:nvCxnSpPr>
          <p:spPr>
            <a:xfrm>
              <a:off x="74285" y="92536"/>
              <a:ext cx="11975690" cy="0"/>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xmlns="" id="{F8911CC1-E3CF-4903-941E-0B51039FD968}"/>
                </a:ext>
              </a:extLst>
            </p:cNvPr>
            <p:cNvCxnSpPr>
              <a:cxnSpLocks/>
            </p:cNvCxnSpPr>
            <p:nvPr/>
          </p:nvCxnSpPr>
          <p:spPr>
            <a:xfrm>
              <a:off x="190082" y="200364"/>
              <a:ext cx="11758078" cy="0"/>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04B8BEEF-12FC-4A4F-8FC5-3AB296D19A7D}"/>
                </a:ext>
              </a:extLst>
            </p:cNvPr>
            <p:cNvCxnSpPr>
              <a:cxnSpLocks/>
            </p:cNvCxnSpPr>
            <p:nvPr/>
          </p:nvCxnSpPr>
          <p:spPr>
            <a:xfrm>
              <a:off x="207021" y="191728"/>
              <a:ext cx="0" cy="6415549"/>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0B314CE5-34CC-47AE-B6B9-BF68F9969CFF}"/>
                </a:ext>
              </a:extLst>
            </p:cNvPr>
            <p:cNvCxnSpPr>
              <a:cxnSpLocks/>
            </p:cNvCxnSpPr>
            <p:nvPr/>
          </p:nvCxnSpPr>
          <p:spPr>
            <a:xfrm flipH="1">
              <a:off x="92420" y="83140"/>
              <a:ext cx="9830" cy="6656873"/>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xmlns="" id="{C2B425A8-DD59-4FA8-9CD9-A8ECB3CCF1CC}"/>
                </a:ext>
              </a:extLst>
            </p:cNvPr>
            <p:cNvCxnSpPr>
              <a:cxnSpLocks/>
            </p:cNvCxnSpPr>
            <p:nvPr/>
          </p:nvCxnSpPr>
          <p:spPr>
            <a:xfrm>
              <a:off x="188882" y="6627600"/>
              <a:ext cx="11735571" cy="0"/>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A3F3A827-0F3F-4A1E-955E-B2D64C9A5C0D}"/>
                </a:ext>
              </a:extLst>
            </p:cNvPr>
            <p:cNvCxnSpPr>
              <a:cxnSpLocks/>
            </p:cNvCxnSpPr>
            <p:nvPr/>
          </p:nvCxnSpPr>
          <p:spPr>
            <a:xfrm>
              <a:off x="65407" y="6740013"/>
              <a:ext cx="11989039" cy="0"/>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xmlns="" id="{B55CCA81-D78D-4073-91B8-CA1F23F77E89}"/>
                </a:ext>
              </a:extLst>
            </p:cNvPr>
            <p:cNvCxnSpPr>
              <a:cxnSpLocks/>
            </p:cNvCxnSpPr>
            <p:nvPr/>
          </p:nvCxnSpPr>
          <p:spPr>
            <a:xfrm>
              <a:off x="12065710" y="54187"/>
              <a:ext cx="0" cy="6712373"/>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66B7395B-43CB-4A87-8F8B-9D24CAA2477B}"/>
                </a:ext>
              </a:extLst>
            </p:cNvPr>
            <p:cNvCxnSpPr>
              <a:cxnSpLocks/>
            </p:cNvCxnSpPr>
            <p:nvPr/>
          </p:nvCxnSpPr>
          <p:spPr>
            <a:xfrm flipH="1">
              <a:off x="11900087" y="191728"/>
              <a:ext cx="24366" cy="6439365"/>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grpSp>
      <p:pic>
        <p:nvPicPr>
          <p:cNvPr id="3" name="Picture 2">
            <a:extLst>
              <a:ext uri="{FF2B5EF4-FFF2-40B4-BE49-F238E27FC236}">
                <a16:creationId xmlns:a16="http://schemas.microsoft.com/office/drawing/2014/main" xmlns="" id="{A17F91FF-5502-4CA0-9DB2-36AE17DA5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974" y="304700"/>
            <a:ext cx="1034922" cy="923469"/>
          </a:xfrm>
          <a:prstGeom prst="rect">
            <a:avLst/>
          </a:prstGeom>
        </p:spPr>
      </p:pic>
      <p:pic>
        <p:nvPicPr>
          <p:cNvPr id="5" name="Picture 4">
            <a:extLst>
              <a:ext uri="{FF2B5EF4-FFF2-40B4-BE49-F238E27FC236}">
                <a16:creationId xmlns:a16="http://schemas.microsoft.com/office/drawing/2014/main" xmlns="" id="{27C94C04-DBA4-41EB-A80D-6F56A8996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852" y="-4719"/>
            <a:ext cx="3657600" cy="3905250"/>
          </a:xfrm>
          <a:prstGeom prst="rect">
            <a:avLst/>
          </a:prstGeom>
        </p:spPr>
      </p:pic>
      <p:pic>
        <p:nvPicPr>
          <p:cNvPr id="16" name="Picture 15">
            <a:extLst>
              <a:ext uri="{FF2B5EF4-FFF2-40B4-BE49-F238E27FC236}">
                <a16:creationId xmlns:a16="http://schemas.microsoft.com/office/drawing/2014/main" xmlns="" id="{D281C547-DD39-4CA4-B924-BA80F54C62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266" y="206260"/>
            <a:ext cx="877189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0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par>
                          <p:cTn id="8" fill="hold">
                            <p:stCondLst>
                              <p:cond delay="2000"/>
                            </p:stCondLst>
                            <p:childTnLst>
                              <p:par>
                                <p:cTn id="9" presetID="6" presetClass="emph" presetSubtype="0" repeatCount="3000" fill="hold" grpId="0" nodeType="after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5EA77FA-1E97-4D76-A3A8-7A7435459E5A}"/>
              </a:ext>
            </a:extLst>
          </p:cNvPr>
          <p:cNvSpPr/>
          <p:nvPr/>
        </p:nvSpPr>
        <p:spPr>
          <a:xfrm>
            <a:off x="2716690" y="489231"/>
            <a:ext cx="2728941" cy="707886"/>
          </a:xfrm>
          <a:prstGeom prst="rect">
            <a:avLst/>
          </a:prstGeom>
          <a:solidFill>
            <a:schemeClr val="tx2">
              <a:lumMod val="40000"/>
              <a:lumOff val="60000"/>
            </a:schemeClr>
          </a:solidFill>
          <a:effectLst>
            <a:innerShdw blurRad="114300">
              <a:prstClr val="black"/>
            </a:innerShdw>
          </a:effectLst>
        </p:spPr>
        <p:txBody>
          <a:bodyPr wrap="square">
            <a:spAutoFit/>
          </a:bodyPr>
          <a:lstStyle/>
          <a:p>
            <a:r>
              <a:rPr lang="en-US" sz="4000" b="1" dirty="0" err="1">
                <a:latin typeface="NikoshBAN" panose="02000000000000000000" pitchFamily="2" charset="0"/>
                <a:cs typeface="NikoshBAN" panose="02000000000000000000" pitchFamily="2" charset="0"/>
              </a:rPr>
              <a:t>বংশগতি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 </a:t>
            </a:r>
          </a:p>
        </p:txBody>
      </p:sp>
      <p:sp>
        <p:nvSpPr>
          <p:cNvPr id="14" name="Rectangle 13">
            <a:extLst>
              <a:ext uri="{FF2B5EF4-FFF2-40B4-BE49-F238E27FC236}">
                <a16:creationId xmlns:a16="http://schemas.microsoft.com/office/drawing/2014/main" xmlns="" id="{F6C4334B-AD65-4150-B60A-F576561CB755}"/>
              </a:ext>
            </a:extLst>
          </p:cNvPr>
          <p:cNvSpPr/>
          <p:nvPr/>
        </p:nvSpPr>
        <p:spPr>
          <a:xfrm>
            <a:off x="326470" y="1356829"/>
            <a:ext cx="8479787" cy="954107"/>
          </a:xfrm>
          <a:prstGeom prst="rect">
            <a:avLst/>
          </a:prstGeom>
        </p:spPr>
        <p:txBody>
          <a:bodyPr wrap="square">
            <a:spAutoFit/>
          </a:bodyPr>
          <a:lstStyle/>
          <a:p>
            <a:pPr algn="just"/>
            <a:r>
              <a:rPr lang="bn-IN" sz="2800" b="1" dirty="0">
                <a:solidFill>
                  <a:srgbClr val="222222"/>
                </a:solidFill>
                <a:ea typeface="Calibri" panose="020F0502020204030204" pitchFamily="34" charset="0"/>
                <a:cs typeface="NikoshBAN" panose="02000000000000000000" pitchFamily="2" charset="0"/>
              </a:rPr>
              <a:t>বংশগতি</a:t>
            </a:r>
            <a:r>
              <a:rPr lang="en-US" sz="2800" dirty="0">
                <a:solidFill>
                  <a:srgbClr val="222222"/>
                </a:solidFill>
                <a:latin typeface="NikoshBAN" panose="02000000000000000000" pitchFamily="2" charset="0"/>
                <a:ea typeface="Calibri" panose="020F0502020204030204" pitchFamily="34" charset="0"/>
              </a:rPr>
              <a:t> </a:t>
            </a:r>
            <a:r>
              <a:rPr lang="bn-IN" sz="2800" dirty="0">
                <a:solidFill>
                  <a:srgbClr val="222222"/>
                </a:solidFill>
                <a:ea typeface="Calibri" panose="020F0502020204030204" pitchFamily="34" charset="0"/>
                <a:cs typeface="NikoshBAN" panose="02000000000000000000" pitchFamily="2" charset="0"/>
              </a:rPr>
              <a:t>হল বাবা-মা হতে সন্তান-সন্ততিতে জীনগত বৈশিষ্ট</a:t>
            </a:r>
            <a:r>
              <a:rPr lang="en-US" sz="2800" dirty="0">
                <a:solidFill>
                  <a:srgbClr val="222222"/>
                </a:solidFill>
                <a:ea typeface="Calibri" panose="020F0502020204030204" pitchFamily="34" charset="0"/>
                <a:cs typeface="NikoshBAN" panose="02000000000000000000" pitchFamily="2" charset="0"/>
              </a:rPr>
              <a:t>্</a:t>
            </a:r>
            <a:r>
              <a:rPr lang="as-IN" sz="2800" dirty="0">
                <a:solidFill>
                  <a:srgbClr val="222222"/>
                </a:solidFill>
                <a:ea typeface="Calibri" panose="020F0502020204030204" pitchFamily="34" charset="0"/>
                <a:cs typeface="NikoshBAN" panose="02000000000000000000" pitchFamily="2" charset="0"/>
              </a:rPr>
              <a:t>য</a:t>
            </a:r>
            <a:r>
              <a:rPr lang="bn-IN" sz="2800" dirty="0">
                <a:solidFill>
                  <a:srgbClr val="222222"/>
                </a:solidFill>
                <a:ea typeface="Calibri" panose="020F0502020204030204" pitchFamily="34" charset="0"/>
                <a:cs typeface="NikoshBAN" panose="02000000000000000000" pitchFamily="2" charset="0"/>
              </a:rPr>
              <a:t> স্থানান্তরিত হও</a:t>
            </a:r>
            <a:r>
              <a:rPr lang="en-US" sz="2800" dirty="0">
                <a:solidFill>
                  <a:srgbClr val="222222"/>
                </a:solidFill>
                <a:ea typeface="Calibri" panose="020F0502020204030204" pitchFamily="34" charset="0"/>
                <a:cs typeface="NikoshBAN" panose="02000000000000000000" pitchFamily="2" charset="0"/>
              </a:rPr>
              <a:t>য়</a:t>
            </a:r>
            <a:r>
              <a:rPr lang="as-IN" sz="2800" dirty="0">
                <a:solidFill>
                  <a:srgbClr val="222222"/>
                </a:solidFill>
                <a:ea typeface="Calibri" panose="020F0502020204030204" pitchFamily="34" charset="0"/>
                <a:cs typeface="NikoshBAN" panose="02000000000000000000" pitchFamily="2" charset="0"/>
              </a:rPr>
              <a:t>া</a:t>
            </a:r>
            <a:r>
              <a:rPr lang="bn-IN" sz="2800" dirty="0">
                <a:solidFill>
                  <a:srgbClr val="222222"/>
                </a:solidFill>
                <a:ea typeface="Calibri" panose="020F0502020204030204" pitchFamily="34" charset="0"/>
                <a:cs typeface="NikoshBAN" panose="02000000000000000000" pitchFamily="2" charset="0"/>
              </a:rPr>
              <a:t> যার মাধ্যমে বাবা-মা</a:t>
            </a:r>
            <a:r>
              <a:rPr lang="en-US" sz="2800" dirty="0">
                <a:solidFill>
                  <a:srgbClr val="222222"/>
                </a:solidFill>
                <a:ea typeface="Calibri" panose="020F0502020204030204" pitchFamily="34" charset="0"/>
                <a:cs typeface="NikoshBAN" panose="02000000000000000000" pitchFamily="2" charset="0"/>
              </a:rPr>
              <a:t>য়</a:t>
            </a:r>
            <a:r>
              <a:rPr lang="as-IN" sz="2800" dirty="0">
                <a:solidFill>
                  <a:srgbClr val="222222"/>
                </a:solidFill>
                <a:ea typeface="Calibri" panose="020F0502020204030204" pitchFamily="34" charset="0"/>
                <a:cs typeface="NikoshBAN" panose="02000000000000000000" pitchFamily="2" charset="0"/>
              </a:rPr>
              <a:t>ে</a:t>
            </a:r>
            <a:r>
              <a:rPr lang="bn-IN" sz="2800" dirty="0">
                <a:solidFill>
                  <a:srgbClr val="222222"/>
                </a:solidFill>
                <a:ea typeface="Calibri" panose="020F0502020204030204" pitchFamily="34" charset="0"/>
                <a:cs typeface="NikoshBAN" panose="02000000000000000000" pitchFamily="2" charset="0"/>
              </a:rPr>
              <a:t>র সাথে সন্তানের অনেক সামঞ্জস্যতা দেখা যা</a:t>
            </a:r>
            <a:r>
              <a:rPr lang="en-US" sz="2800" dirty="0">
                <a:solidFill>
                  <a:srgbClr val="222222"/>
                </a:solidFill>
                <a:ea typeface="Calibri" panose="020F0502020204030204" pitchFamily="34" charset="0"/>
                <a:cs typeface="NikoshBAN" panose="02000000000000000000" pitchFamily="2" charset="0"/>
              </a:rPr>
              <a:t>য়</a:t>
            </a:r>
            <a:r>
              <a:rPr lang="bn-IN" sz="2800" dirty="0">
                <a:solidFill>
                  <a:srgbClr val="222222"/>
                </a:solidFill>
                <a:ea typeface="Calibri" panose="020F0502020204030204" pitchFamily="34"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xmlns="" id="{48FD4C1A-CB81-4AD1-89C8-6F3888DC1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26" y="2781713"/>
            <a:ext cx="4454929" cy="3309371"/>
          </a:xfrm>
          <a:prstGeom prst="rect">
            <a:avLst/>
          </a:prstGeom>
        </p:spPr>
      </p:pic>
      <p:pic>
        <p:nvPicPr>
          <p:cNvPr id="18" name="Picture 17">
            <a:extLst>
              <a:ext uri="{FF2B5EF4-FFF2-40B4-BE49-F238E27FC236}">
                <a16:creationId xmlns:a16="http://schemas.microsoft.com/office/drawing/2014/main" xmlns="" id="{3E7D4698-8268-47C4-B863-A0C447354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931" y="2781711"/>
            <a:ext cx="3441522" cy="3337470"/>
          </a:xfrm>
          <a:prstGeom prst="rect">
            <a:avLst/>
          </a:prstGeom>
        </p:spPr>
      </p:pic>
    </p:spTree>
    <p:extLst>
      <p:ext uri="{BB962C8B-B14F-4D97-AF65-F5344CB8AC3E}">
        <p14:creationId xmlns:p14="http://schemas.microsoft.com/office/powerpoint/2010/main" val="11823513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4">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14">
                                            <p:txEl>
                                              <p:pRg st="0" end="0"/>
                                            </p:txEl>
                                          </p:spTgt>
                                        </p:tgtEl>
                                        <p:attrNameLst>
                                          <p:attrName>ppt_w</p:attrName>
                                        </p:attrNameLst>
                                      </p:cBhvr>
                                    </p:anim>
                                    <p:anim by="(#ppt_w*0.50)" calcmode="lin" valueType="num">
                                      <p:cBhvr>
                                        <p:cTn id="15" dur="500" decel="50000" autoRev="1" fill="hold">
                                          <p:stCondLst>
                                            <p:cond delay="0"/>
                                          </p:stCondLst>
                                        </p:cTn>
                                        <p:tgtEl>
                                          <p:spTgt spid="14">
                                            <p:txEl>
                                              <p:pRg st="0" end="0"/>
                                            </p:txEl>
                                          </p:spTgt>
                                        </p:tgtEl>
                                        <p:attrNameLst>
                                          <p:attrName>ppt_x</p:attrName>
                                        </p:attrNameLst>
                                      </p:cBhvr>
                                    </p:anim>
                                    <p:anim from="(-#ppt_h/2)" to="(#ppt_y)" calcmode="lin" valueType="num">
                                      <p:cBhvr>
                                        <p:cTn id="16" dur="1000" fill="hold">
                                          <p:stCondLst>
                                            <p:cond delay="0"/>
                                          </p:stCondLst>
                                        </p:cTn>
                                        <p:tgtEl>
                                          <p:spTgt spid="14">
                                            <p:txEl>
                                              <p:pRg st="0" end="0"/>
                                            </p:txEl>
                                          </p:spTgt>
                                        </p:tgtEl>
                                        <p:attrNameLst>
                                          <p:attrName>ppt_y</p:attrName>
                                        </p:attrNameLst>
                                      </p:cBhvr>
                                    </p:anim>
                                    <p:animRot by="21600000">
                                      <p:cBhvr>
                                        <p:cTn id="17" dur="1000" fill="hold">
                                          <p:stCondLst>
                                            <p:cond delay="0"/>
                                          </p:stCondLst>
                                        </p:cTn>
                                        <p:tgtEl>
                                          <p:spTgt spid="1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000" fill="hold"/>
                                        <p:tgtEl>
                                          <p:spTgt spid="16"/>
                                        </p:tgtEl>
                                        <p:attrNameLst>
                                          <p:attrName>ppt_w</p:attrName>
                                        </p:attrNameLst>
                                      </p:cBhvr>
                                      <p:tavLst>
                                        <p:tav tm="0">
                                          <p:val>
                                            <p:fltVal val="0"/>
                                          </p:val>
                                        </p:tav>
                                        <p:tav tm="100000">
                                          <p:val>
                                            <p:strVal val="#ppt_w"/>
                                          </p:val>
                                        </p:tav>
                                      </p:tavLst>
                                    </p:anim>
                                    <p:anim calcmode="lin" valueType="num">
                                      <p:cBhvr>
                                        <p:cTn id="23" dur="2000" fill="hold"/>
                                        <p:tgtEl>
                                          <p:spTgt spid="16"/>
                                        </p:tgtEl>
                                        <p:attrNameLst>
                                          <p:attrName>ppt_h</p:attrName>
                                        </p:attrNameLst>
                                      </p:cBhvr>
                                      <p:tavLst>
                                        <p:tav tm="0">
                                          <p:val>
                                            <p:fltVal val="0"/>
                                          </p:val>
                                        </p:tav>
                                        <p:tav tm="100000">
                                          <p:val>
                                            <p:strVal val="#ppt_h"/>
                                          </p:val>
                                        </p:tav>
                                      </p:tavLst>
                                    </p:anim>
                                    <p:animEffect transition="in" filter="fade">
                                      <p:cBhvr>
                                        <p:cTn id="24" dur="20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000" fill="hold"/>
                                        <p:tgtEl>
                                          <p:spTgt spid="18"/>
                                        </p:tgtEl>
                                        <p:attrNameLst>
                                          <p:attrName>ppt_w</p:attrName>
                                        </p:attrNameLst>
                                      </p:cBhvr>
                                      <p:tavLst>
                                        <p:tav tm="0">
                                          <p:val>
                                            <p:fltVal val="0"/>
                                          </p:val>
                                        </p:tav>
                                        <p:tav tm="100000">
                                          <p:val>
                                            <p:strVal val="#ppt_w"/>
                                          </p:val>
                                        </p:tav>
                                      </p:tavLst>
                                    </p:anim>
                                    <p:anim calcmode="lin" valueType="num">
                                      <p:cBhvr>
                                        <p:cTn id="28" dur="2000" fill="hold"/>
                                        <p:tgtEl>
                                          <p:spTgt spid="18"/>
                                        </p:tgtEl>
                                        <p:attrNameLst>
                                          <p:attrName>ppt_h</p:attrName>
                                        </p:attrNameLst>
                                      </p:cBhvr>
                                      <p:tavLst>
                                        <p:tav tm="0">
                                          <p:val>
                                            <p:fltVal val="0"/>
                                          </p:val>
                                        </p:tav>
                                        <p:tav tm="100000">
                                          <p:val>
                                            <p:strVal val="#ppt_h"/>
                                          </p:val>
                                        </p:tav>
                                      </p:tavLst>
                                    </p:anim>
                                    <p:animEffect transition="in" filter="fade">
                                      <p:cBhvr>
                                        <p:cTn id="2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210FEBF-253D-44DB-BB39-8D67BA41377B}"/>
              </a:ext>
            </a:extLst>
          </p:cNvPr>
          <p:cNvGrpSpPr/>
          <p:nvPr/>
        </p:nvGrpSpPr>
        <p:grpSpPr>
          <a:xfrm>
            <a:off x="116529" y="122768"/>
            <a:ext cx="8917780" cy="6575213"/>
            <a:chOff x="111127" y="122767"/>
            <a:chExt cx="11890373" cy="6575213"/>
          </a:xfrm>
        </p:grpSpPr>
        <p:grpSp>
          <p:nvGrpSpPr>
            <p:cNvPr id="3" name="Group 2">
              <a:extLst>
                <a:ext uri="{FF2B5EF4-FFF2-40B4-BE49-F238E27FC236}">
                  <a16:creationId xmlns:a16="http://schemas.microsoft.com/office/drawing/2014/main" xmlns="" id="{8D568624-1DD1-44D9-AD4B-A30C397634FD}"/>
                </a:ext>
              </a:extLst>
            </p:cNvPr>
            <p:cNvGrpSpPr/>
            <p:nvPr/>
          </p:nvGrpSpPr>
          <p:grpSpPr>
            <a:xfrm>
              <a:off x="111127" y="122767"/>
              <a:ext cx="11890373" cy="6575213"/>
              <a:chOff x="65407" y="54187"/>
              <a:chExt cx="12000303" cy="6712373"/>
            </a:xfrm>
          </p:grpSpPr>
          <p:cxnSp>
            <p:nvCxnSpPr>
              <p:cNvPr id="5" name="Straight Connector 4">
                <a:extLst>
                  <a:ext uri="{FF2B5EF4-FFF2-40B4-BE49-F238E27FC236}">
                    <a16:creationId xmlns:a16="http://schemas.microsoft.com/office/drawing/2014/main" xmlns="" id="{EF6085D9-0E0B-4CC0-BC1B-8816CE040325}"/>
                  </a:ext>
                </a:extLst>
              </p:cNvPr>
              <p:cNvCxnSpPr/>
              <p:nvPr/>
            </p:nvCxnSpPr>
            <p:spPr>
              <a:xfrm>
                <a:off x="74285" y="92536"/>
                <a:ext cx="11975690" cy="0"/>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xmlns="" id="{62AC1622-93FA-4F61-B7EB-534B6CB1E3BB}"/>
                  </a:ext>
                </a:extLst>
              </p:cNvPr>
              <p:cNvCxnSpPr>
                <a:cxnSpLocks/>
              </p:cNvCxnSpPr>
              <p:nvPr/>
            </p:nvCxnSpPr>
            <p:spPr>
              <a:xfrm>
                <a:off x="190082" y="200364"/>
                <a:ext cx="11758078" cy="0"/>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832B7E61-097C-4B97-A3A2-C8B829502D89}"/>
                  </a:ext>
                </a:extLst>
              </p:cNvPr>
              <p:cNvCxnSpPr>
                <a:cxnSpLocks/>
              </p:cNvCxnSpPr>
              <p:nvPr/>
            </p:nvCxnSpPr>
            <p:spPr>
              <a:xfrm>
                <a:off x="207021" y="191728"/>
                <a:ext cx="0" cy="6415549"/>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411DAAAD-4632-44AA-BEC2-9FDEC50017E6}"/>
                  </a:ext>
                </a:extLst>
              </p:cNvPr>
              <p:cNvCxnSpPr>
                <a:cxnSpLocks/>
              </p:cNvCxnSpPr>
              <p:nvPr/>
            </p:nvCxnSpPr>
            <p:spPr>
              <a:xfrm flipH="1">
                <a:off x="92420" y="83140"/>
                <a:ext cx="9830" cy="6656873"/>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0F5B8AD3-B99A-44A0-84FF-B304C95D3C9A}"/>
                  </a:ext>
                </a:extLst>
              </p:cNvPr>
              <p:cNvCxnSpPr>
                <a:cxnSpLocks/>
              </p:cNvCxnSpPr>
              <p:nvPr/>
            </p:nvCxnSpPr>
            <p:spPr>
              <a:xfrm>
                <a:off x="188882" y="6627600"/>
                <a:ext cx="11735571" cy="0"/>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xmlns="" id="{B5674194-4707-49DF-B442-1D4113E4E569}"/>
                  </a:ext>
                </a:extLst>
              </p:cNvPr>
              <p:cNvCxnSpPr>
                <a:cxnSpLocks/>
              </p:cNvCxnSpPr>
              <p:nvPr/>
            </p:nvCxnSpPr>
            <p:spPr>
              <a:xfrm>
                <a:off x="65407" y="6740013"/>
                <a:ext cx="11989039" cy="0"/>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53647434-B0C8-48E7-B6FD-CB80A4F46423}"/>
                  </a:ext>
                </a:extLst>
              </p:cNvPr>
              <p:cNvCxnSpPr>
                <a:cxnSpLocks/>
              </p:cNvCxnSpPr>
              <p:nvPr/>
            </p:nvCxnSpPr>
            <p:spPr>
              <a:xfrm>
                <a:off x="12065710" y="54187"/>
                <a:ext cx="0" cy="6712373"/>
              </a:xfrm>
              <a:prstGeom prst="line">
                <a:avLst/>
              </a:prstGeom>
              <a:ln w="5715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xmlns="" id="{5F8601D1-0D45-4342-BCF2-2487E38C397E}"/>
                  </a:ext>
                </a:extLst>
              </p:cNvPr>
              <p:cNvCxnSpPr>
                <a:cxnSpLocks/>
              </p:cNvCxnSpPr>
              <p:nvPr/>
            </p:nvCxnSpPr>
            <p:spPr>
              <a:xfrm flipH="1">
                <a:off x="11900087" y="191728"/>
                <a:ext cx="24366" cy="6439365"/>
              </a:xfrm>
              <a:prstGeom prst="line">
                <a:avLst/>
              </a:prstGeom>
              <a:ln w="38100">
                <a:solidFill>
                  <a:srgbClr val="FF0000"/>
                </a:solidFill>
              </a:ln>
              <a:scene3d>
                <a:camera prst="orthographicFront"/>
                <a:lightRig rig="threePt" dir="t"/>
              </a:scene3d>
              <a:sp3d>
                <a:bevelT w="127000" h="127000" prst="slope"/>
              </a:sp3d>
            </p:spPr>
            <p:style>
              <a:lnRef idx="1">
                <a:schemeClr val="dk1"/>
              </a:lnRef>
              <a:fillRef idx="0">
                <a:schemeClr val="dk1"/>
              </a:fillRef>
              <a:effectRef idx="0">
                <a:schemeClr val="dk1"/>
              </a:effectRef>
              <a:fontRef idx="minor">
                <a:schemeClr val="tx1"/>
              </a:fontRef>
            </p:style>
          </p:cxnSp>
        </p:grpSp>
        <p:pic>
          <p:nvPicPr>
            <p:cNvPr id="4" name="Picture 3">
              <a:extLst>
                <a:ext uri="{FF2B5EF4-FFF2-40B4-BE49-F238E27FC236}">
                  <a16:creationId xmlns:a16="http://schemas.microsoft.com/office/drawing/2014/main" xmlns="" id="{262D781D-7FCB-4114-A0D6-2C27FD4CA0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715" y="387281"/>
              <a:ext cx="1448748" cy="969547"/>
            </a:xfrm>
            <a:prstGeom prst="rect">
              <a:avLst/>
            </a:prstGeom>
          </p:spPr>
        </p:pic>
      </p:grpSp>
      <p:sp>
        <p:nvSpPr>
          <p:cNvPr id="13" name="Rectangle 12">
            <a:extLst>
              <a:ext uri="{FF2B5EF4-FFF2-40B4-BE49-F238E27FC236}">
                <a16:creationId xmlns:a16="http://schemas.microsoft.com/office/drawing/2014/main" xmlns="" id="{7FAFD57B-9941-4727-96FB-B80E4E23DCC9}"/>
              </a:ext>
            </a:extLst>
          </p:cNvPr>
          <p:cNvSpPr/>
          <p:nvPr/>
        </p:nvSpPr>
        <p:spPr>
          <a:xfrm>
            <a:off x="299625" y="612648"/>
            <a:ext cx="7315055" cy="2246769"/>
          </a:xfrm>
          <a:prstGeom prst="rect">
            <a:avLst/>
          </a:prstGeom>
        </p:spPr>
        <p:txBody>
          <a:bodyPr wrap="square">
            <a:spAutoFit/>
          </a:bodyPr>
          <a:lstStyle/>
          <a:p>
            <a:pPr algn="just"/>
            <a:r>
              <a:rPr lang="bn-IN" sz="2800" dirty="0">
                <a:latin typeface="NikoshBAN" panose="02000000000000000000" pitchFamily="2" charset="0"/>
                <a:cs typeface="NikoshBAN" panose="02000000000000000000" pitchFamily="2" charset="0"/>
              </a:rPr>
              <a:t>মানবদেহে আমরা সবসম</a:t>
            </a:r>
            <a:r>
              <a:rPr lang="en-US" sz="2800" dirty="0">
                <a:latin typeface="NikoshBAN" panose="02000000000000000000" pitchFamily="2" charset="0"/>
                <a:cs typeface="NikoshBAN" panose="02000000000000000000" pitchFamily="2" charset="0"/>
              </a:rPr>
              <a:t>য়</a:t>
            </a:r>
            <a:r>
              <a:rPr lang="bn-IN" sz="2800" dirty="0">
                <a:latin typeface="NikoshBAN" panose="02000000000000000000" pitchFamily="2" charset="0"/>
                <a:cs typeface="NikoshBAN" panose="02000000000000000000" pitchFamily="2" charset="0"/>
              </a:rPr>
              <a:t> দেখি যে সন্তানের চেহারা বাবা/মা</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র মত হ</a:t>
            </a:r>
            <a:r>
              <a:rPr lang="en-US" sz="2800" dirty="0">
                <a:latin typeface="NikoshBAN" panose="02000000000000000000" pitchFamily="2" charset="0"/>
                <a:cs typeface="NikoshBAN" panose="02000000000000000000" pitchFamily="2" charset="0"/>
              </a:rPr>
              <a:t>য়</a:t>
            </a:r>
            <a:r>
              <a:rPr lang="bn-IN" sz="2800" dirty="0">
                <a:latin typeface="NikoshBAN" panose="02000000000000000000" pitchFamily="2" charset="0"/>
                <a:cs typeface="NikoshBAN" panose="02000000000000000000" pitchFamily="2" charset="0"/>
              </a:rPr>
              <a:t> বা বাবার মত ছেলেমে</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র চুল</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নাক বা শরীরের অন্য যে কোন অংশ বাবা-মা/দাদা-দাদির সাথে মিলে যা</a:t>
            </a:r>
            <a:r>
              <a:rPr lang="en-US" sz="2800" dirty="0">
                <a:latin typeface="NikoshBAN" panose="02000000000000000000" pitchFamily="2" charset="0"/>
                <a:cs typeface="NikoshBAN" panose="02000000000000000000" pitchFamily="2" charset="0"/>
              </a:rPr>
              <a:t>য়</a:t>
            </a:r>
            <a:r>
              <a:rPr lang="bn-IN" sz="2800" dirty="0">
                <a:latin typeface="NikoshBAN" panose="02000000000000000000" pitchFamily="2" charset="0"/>
                <a:cs typeface="NikoshBAN" panose="02000000000000000000" pitchFamily="2" charset="0"/>
              </a:rPr>
              <a:t>। বংশগতির জন্যই এমনটা হ</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 থাকে।</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স্বকী</a:t>
            </a:r>
            <a:r>
              <a:rPr lang="en-US" sz="2800" dirty="0">
                <a:latin typeface="NikoshBAN" panose="02000000000000000000" pitchFamily="2" charset="0"/>
                <a:cs typeface="NikoshBAN" panose="02000000000000000000" pitchFamily="2" charset="0"/>
              </a:rPr>
              <a:t>য়</a:t>
            </a:r>
            <a:r>
              <a:rPr lang="bn-IN" sz="2800" dirty="0">
                <a:latin typeface="NikoshBAN" panose="02000000000000000000" pitchFamily="2" charset="0"/>
                <a:cs typeface="NikoshBAN" panose="02000000000000000000" pitchFamily="2" charset="0"/>
              </a:rPr>
              <a:t> বৈশিস্ট্যগুলি পরবর্তী প্রজন্মে প্রা</a:t>
            </a:r>
            <a:r>
              <a:rPr lang="en-US" sz="2800" dirty="0">
                <a:latin typeface="NikoshBAN" panose="02000000000000000000" pitchFamily="2" charset="0"/>
                <a:cs typeface="NikoshBAN" panose="02000000000000000000" pitchFamily="2" charset="0"/>
              </a:rPr>
              <a:t>য় </a:t>
            </a:r>
            <a:r>
              <a:rPr lang="bn-IN" sz="2800" dirty="0">
                <a:latin typeface="NikoshBAN" panose="02000000000000000000" pitchFamily="2" charset="0"/>
                <a:cs typeface="NikoshBAN" panose="02000000000000000000" pitchFamily="2" charset="0"/>
              </a:rPr>
              <a:t>অবিকলভাবে স্থানান্তরিত হ</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 থাকে</a:t>
            </a:r>
            <a:r>
              <a:rPr lang="hi-IN" sz="2800" dirty="0">
                <a:latin typeface="NikoshBAN" panose="02000000000000000000" pitchFamily="2" charset="0"/>
                <a:cs typeface="NikoshBAN" panose="02000000000000000000" pitchFamily="2" charset="0"/>
              </a:rPr>
              <a:t>। </a:t>
            </a:r>
            <a:endParaRPr lang="en-US" sz="2800" dirty="0"/>
          </a:p>
        </p:txBody>
      </p:sp>
      <p:pic>
        <p:nvPicPr>
          <p:cNvPr id="14" name="Picture 13">
            <a:extLst>
              <a:ext uri="{FF2B5EF4-FFF2-40B4-BE49-F238E27FC236}">
                <a16:creationId xmlns:a16="http://schemas.microsoft.com/office/drawing/2014/main" xmlns="" id="{7F6DC3C3-8234-49A3-967B-ECBA1F7022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00"/>
          <a:stretch/>
        </p:blipFill>
        <p:spPr>
          <a:xfrm>
            <a:off x="5114790" y="2957360"/>
            <a:ext cx="2935582" cy="2883853"/>
          </a:xfrm>
          <a:prstGeom prst="rect">
            <a:avLst/>
          </a:prstGeom>
        </p:spPr>
      </p:pic>
      <p:pic>
        <p:nvPicPr>
          <p:cNvPr id="15" name="Picture 14">
            <a:extLst>
              <a:ext uri="{FF2B5EF4-FFF2-40B4-BE49-F238E27FC236}">
                <a16:creationId xmlns:a16="http://schemas.microsoft.com/office/drawing/2014/main" xmlns="" id="{7F7C1976-BF22-4363-A27A-D1617B4462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666"/>
          <a:stretch/>
        </p:blipFill>
        <p:spPr>
          <a:xfrm>
            <a:off x="1133296" y="2957361"/>
            <a:ext cx="3288899" cy="2883853"/>
          </a:xfrm>
          <a:prstGeom prst="rect">
            <a:avLst/>
          </a:prstGeom>
        </p:spPr>
      </p:pic>
    </p:spTree>
    <p:extLst>
      <p:ext uri="{BB962C8B-B14F-4D97-AF65-F5344CB8AC3E}">
        <p14:creationId xmlns:p14="http://schemas.microsoft.com/office/powerpoint/2010/main" val="14030927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2000" fill="hold"/>
                                        <p:tgtEl>
                                          <p:spTgt spid="15"/>
                                        </p:tgtEl>
                                        <p:attrNameLst>
                                          <p:attrName>ppt_w</p:attrName>
                                        </p:attrNameLst>
                                      </p:cBhvr>
                                      <p:tavLst>
                                        <p:tav tm="0">
                                          <p:val>
                                            <p:fltVal val="0"/>
                                          </p:val>
                                        </p:tav>
                                        <p:tav tm="100000">
                                          <p:val>
                                            <p:strVal val="#ppt_w"/>
                                          </p:val>
                                        </p:tav>
                                      </p:tavLst>
                                    </p:anim>
                                    <p:anim calcmode="lin" valueType="num">
                                      <p:cBhvr>
                                        <p:cTn id="17" dur="2000" fill="hold"/>
                                        <p:tgtEl>
                                          <p:spTgt spid="15"/>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2000" fill="hold"/>
                                        <p:tgtEl>
                                          <p:spTgt spid="14"/>
                                        </p:tgtEl>
                                        <p:attrNameLst>
                                          <p:attrName>ppt_w</p:attrName>
                                        </p:attrNameLst>
                                      </p:cBhvr>
                                      <p:tavLst>
                                        <p:tav tm="0">
                                          <p:val>
                                            <p:fltVal val="0"/>
                                          </p:val>
                                        </p:tav>
                                        <p:tav tm="100000">
                                          <p:val>
                                            <p:strVal val="#ppt_w"/>
                                          </p:val>
                                        </p:tav>
                                      </p:tavLst>
                                    </p:anim>
                                    <p:anim calcmode="lin" valueType="num">
                                      <p:cBhvr>
                                        <p:cTn id="21" dur="2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D1337E7-6482-4C33-8225-7DF79425FC71}"/>
              </a:ext>
            </a:extLst>
          </p:cNvPr>
          <p:cNvSpPr/>
          <p:nvPr/>
        </p:nvSpPr>
        <p:spPr>
          <a:xfrm>
            <a:off x="2791936" y="683246"/>
            <a:ext cx="1895966" cy="1446550"/>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pPr algn="ctr"/>
            <a:r>
              <a:rPr lang="as-IN" sz="4400" b="1" dirty="0">
                <a:latin typeface="NikoshBAN" panose="02000000000000000000" pitchFamily="2" charset="0"/>
                <a:cs typeface="NikoshBAN" panose="02000000000000000000" pitchFamily="2" charset="0"/>
              </a:rPr>
              <a:t>জ</a:t>
            </a:r>
            <a:r>
              <a:rPr lang="en-US" sz="4400" b="1" dirty="0" err="1">
                <a:latin typeface="NikoshBAN" panose="02000000000000000000" pitchFamily="2" charset="0"/>
                <a:cs typeface="NikoshBAN" panose="02000000000000000000" pitchFamily="2" charset="0"/>
              </a:rPr>
              <a:t>োড়ায়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xmlns="" id="{9F21BD56-BBAC-403C-A727-FBC1145CF028}"/>
              </a:ext>
            </a:extLst>
          </p:cNvPr>
          <p:cNvSpPr/>
          <p:nvPr/>
        </p:nvSpPr>
        <p:spPr>
          <a:xfrm>
            <a:off x="5091670" y="3612995"/>
            <a:ext cx="3438269" cy="1569660"/>
          </a:xfrm>
          <a:prstGeom prst="rect">
            <a:avLst/>
          </a:prstGeom>
          <a:solidFill>
            <a:schemeClr val="accent4">
              <a:lumMod val="60000"/>
              <a:lumOff val="40000"/>
            </a:schemeClr>
          </a:solidFill>
          <a:effectLst>
            <a:innerShdw blurRad="114300">
              <a:prstClr val="black"/>
            </a:innerShdw>
          </a:effectLst>
        </p:spPr>
        <p:txBody>
          <a:bodyPr wrap="square">
            <a:spAutoFit/>
          </a:bodyPr>
          <a:lstStyle/>
          <a:p>
            <a:r>
              <a:rPr lang="en-US" sz="4800" b="1" dirty="0" err="1">
                <a:latin typeface="NikoshBAN" panose="02000000000000000000" pitchFamily="2" charset="0"/>
                <a:cs typeface="NikoshBAN" panose="02000000000000000000" pitchFamily="2" charset="0"/>
              </a:rPr>
              <a:t>বংশগতি</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ক</a:t>
            </a:r>
            <a:r>
              <a:rPr lang="en-US" sz="4800" b="1" dirty="0">
                <a:latin typeface="NikoshBAN" panose="02000000000000000000" pitchFamily="2" charset="0"/>
                <a:cs typeface="NikoshBAN" panose="02000000000000000000" pitchFamily="2" charset="0"/>
              </a:rPr>
              <a:t>া</a:t>
            </a:r>
            <a:r>
              <a:rPr lang="as-IN" sz="4800" b="1" dirty="0">
                <a:latin typeface="NikoshBAN" panose="02000000000000000000" pitchFamily="2" charset="0"/>
                <a:cs typeface="NikoshBAN" panose="02000000000000000000" pitchFamily="2" charset="0"/>
              </a:rPr>
              <a:t>ক</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ব</a:t>
            </a:r>
            <a:r>
              <a:rPr lang="en-US" sz="4800" b="1" dirty="0">
                <a:latin typeface="NikoshBAN" panose="02000000000000000000" pitchFamily="2" charset="0"/>
                <a:cs typeface="NikoshBAN" panose="02000000000000000000" pitchFamily="2" charset="0"/>
              </a:rPr>
              <a:t>ল</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 </a:t>
            </a:r>
          </a:p>
        </p:txBody>
      </p:sp>
      <p:pic>
        <p:nvPicPr>
          <p:cNvPr id="20" name="Picture 19">
            <a:extLst>
              <a:ext uri="{FF2B5EF4-FFF2-40B4-BE49-F238E27FC236}">
                <a16:creationId xmlns:a16="http://schemas.microsoft.com/office/drawing/2014/main" xmlns="" id="{3D278BFE-736E-4D2E-92FC-A5CF16A36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112" y="2079224"/>
            <a:ext cx="2575478" cy="3289743"/>
          </a:xfrm>
          <a:prstGeom prst="rect">
            <a:avLst/>
          </a:prstGeom>
        </p:spPr>
      </p:pic>
      <p:pic>
        <p:nvPicPr>
          <p:cNvPr id="17" name="Picture 16">
            <a:extLst>
              <a:ext uri="{FF2B5EF4-FFF2-40B4-BE49-F238E27FC236}">
                <a16:creationId xmlns:a16="http://schemas.microsoft.com/office/drawing/2014/main" xmlns="" id="{A9E9BE6A-40F4-4566-9B71-92CF054E3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15" y="1968124"/>
            <a:ext cx="3014245" cy="3289740"/>
          </a:xfrm>
          <a:prstGeom prst="rect">
            <a:avLst/>
          </a:prstGeom>
        </p:spPr>
      </p:pic>
      <p:sp>
        <p:nvSpPr>
          <p:cNvPr id="18" name="Rectangle 17">
            <a:extLst>
              <a:ext uri="{FF2B5EF4-FFF2-40B4-BE49-F238E27FC236}">
                <a16:creationId xmlns:a16="http://schemas.microsoft.com/office/drawing/2014/main" xmlns="" id="{CE85A987-238B-4785-937A-489156E90946}"/>
              </a:ext>
            </a:extLst>
          </p:cNvPr>
          <p:cNvSpPr/>
          <p:nvPr/>
        </p:nvSpPr>
        <p:spPr>
          <a:xfrm>
            <a:off x="5364167" y="694885"/>
            <a:ext cx="1895966" cy="1446550"/>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pPr algn="ctr"/>
            <a:r>
              <a:rPr lang="en-US" sz="4400" b="1" dirty="0" err="1">
                <a:latin typeface="NikoshBAN" panose="02000000000000000000" pitchFamily="2" charset="0"/>
                <a:cs typeface="NikoshBAN" panose="02000000000000000000" pitchFamily="2" charset="0"/>
              </a:rPr>
              <a:t>সময়</a:t>
            </a:r>
            <a:r>
              <a:rPr lang="en-US" sz="4400" b="1" dirty="0">
                <a:latin typeface="NikoshBAN" panose="02000000000000000000" pitchFamily="2" charset="0"/>
                <a:cs typeface="NikoshBAN" panose="02000000000000000000" pitchFamily="2" charset="0"/>
              </a:rPr>
              <a:t> : 5 </a:t>
            </a:r>
            <a:r>
              <a:rPr lang="en-US" sz="4400" b="1" dirty="0" err="1">
                <a:latin typeface="NikoshBAN" panose="02000000000000000000" pitchFamily="2" charset="0"/>
                <a:cs typeface="NikoshBAN" panose="02000000000000000000" pitchFamily="2" charset="0"/>
              </a:rPr>
              <a:t>মি</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1836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5000" fill="hold" nodeType="afterEffect">
                                  <p:stCondLst>
                                    <p:cond delay="0"/>
                                  </p:stCondLst>
                                  <p:childTnLst>
                                    <p:animClr clrSpc="rgb" dir="cw">
                                      <p:cBhvr>
                                        <p:cTn id="6" dur="2000" fill="hold"/>
                                        <p:tgtEl>
                                          <p:spTgt spid="13"/>
                                        </p:tgtEl>
                                        <p:attrNameLst>
                                          <p:attrName>fillcolor</p:attrName>
                                        </p:attrNameLst>
                                      </p:cBhvr>
                                      <p:to>
                                        <a:schemeClr val="accent2"/>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6D2FC72-F1A3-4030-86F0-5ACDF1D656B4}"/>
              </a:ext>
            </a:extLst>
          </p:cNvPr>
          <p:cNvSpPr/>
          <p:nvPr/>
        </p:nvSpPr>
        <p:spPr>
          <a:xfrm>
            <a:off x="309122" y="822271"/>
            <a:ext cx="9866804" cy="615553"/>
          </a:xfrm>
          <a:prstGeom prst="rect">
            <a:avLst/>
          </a:prstGeom>
        </p:spPr>
        <p:txBody>
          <a:bodyPr wrap="none">
            <a:spAutoFit/>
          </a:bodyPr>
          <a:lstStyle/>
          <a:p>
            <a:r>
              <a:rPr lang="as-IN" sz="3400" b="1" dirty="0">
                <a:solidFill>
                  <a:srgbClr val="FF0000"/>
                </a:solidFill>
                <a:latin typeface="NikoshBAN" panose="02000000000000000000" pitchFamily="2" charset="0"/>
                <a:cs typeface="NikoshBAN" panose="02000000000000000000" pitchFamily="2" charset="0"/>
              </a:rPr>
              <a:t>ব</a:t>
            </a:r>
            <a:r>
              <a:rPr lang="en-US" sz="3400" b="1" dirty="0">
                <a:solidFill>
                  <a:srgbClr val="FF0000"/>
                </a:solidFill>
                <a:latin typeface="NikoshBAN" panose="02000000000000000000" pitchFamily="2" charset="0"/>
                <a:cs typeface="NikoshBAN" panose="02000000000000000000" pitchFamily="2" charset="0"/>
              </a:rPr>
              <a:t>ং</a:t>
            </a:r>
            <a:r>
              <a:rPr lang="as-IN" sz="3400" b="1" dirty="0">
                <a:solidFill>
                  <a:srgbClr val="FF0000"/>
                </a:solidFill>
                <a:latin typeface="NikoshBAN" panose="02000000000000000000" pitchFamily="2" charset="0"/>
                <a:cs typeface="NikoshBAN" panose="02000000000000000000" pitchFamily="2" charset="0"/>
              </a:rPr>
              <a:t>শ</a:t>
            </a:r>
            <a:r>
              <a:rPr lang="en-US" sz="3400" b="1" dirty="0">
                <a:solidFill>
                  <a:srgbClr val="FF0000"/>
                </a:solidFill>
                <a:latin typeface="NikoshBAN" panose="02000000000000000000" pitchFamily="2" charset="0"/>
                <a:cs typeface="NikoshBAN" panose="02000000000000000000" pitchFamily="2" charset="0"/>
              </a:rPr>
              <a:t>প</a:t>
            </a:r>
            <a:r>
              <a:rPr lang="as-IN" sz="3400" b="1" dirty="0">
                <a:solidFill>
                  <a:srgbClr val="FF0000"/>
                </a:solidFill>
                <a:latin typeface="NikoshBAN" panose="02000000000000000000" pitchFamily="2" charset="0"/>
                <a:cs typeface="NikoshBAN" panose="02000000000000000000" pitchFamily="2" charset="0"/>
              </a:rPr>
              <a:t>র</a:t>
            </a:r>
            <a:r>
              <a:rPr lang="en-US" sz="3400" b="1" dirty="0" err="1">
                <a:solidFill>
                  <a:srgbClr val="FF0000"/>
                </a:solidFill>
                <a:latin typeface="NikoshBAN" panose="02000000000000000000" pitchFamily="2" charset="0"/>
                <a:cs typeface="NikoshBAN" panose="02000000000000000000" pitchFamily="2" charset="0"/>
              </a:rPr>
              <a:t>ম্পরায়</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চারিত্রিক</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বৈশিষ্ট্য</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বহনকারী</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উপাদানসমূহ</a:t>
            </a:r>
            <a:r>
              <a:rPr lang="en-US" sz="3400" b="1" dirty="0">
                <a:solidFill>
                  <a:srgbClr val="FF0000"/>
                </a:solidFill>
                <a:latin typeface="NikoshBAN" panose="02000000000000000000" pitchFamily="2" charset="0"/>
                <a:cs typeface="NikoshBAN" panose="02000000000000000000" pitchFamily="2" charset="0"/>
              </a:rPr>
              <a:t> </a:t>
            </a:r>
            <a:r>
              <a:rPr lang="as-IN" sz="3400" b="1" dirty="0">
                <a:solidFill>
                  <a:srgbClr val="FF0000"/>
                </a:solidFill>
                <a:latin typeface="NikoshBAN" panose="02000000000000000000" pitchFamily="2" charset="0"/>
                <a:cs typeface="NikoshBAN" panose="02000000000000000000" pitchFamily="2" charset="0"/>
              </a:rPr>
              <a:t>ক</a:t>
            </a:r>
            <a:r>
              <a:rPr lang="en-US" sz="3400" b="1" dirty="0">
                <a:solidFill>
                  <a:srgbClr val="FF0000"/>
                </a:solidFill>
                <a:latin typeface="NikoshBAN" panose="02000000000000000000" pitchFamily="2" charset="0"/>
                <a:cs typeface="NikoshBAN" panose="02000000000000000000" pitchFamily="2" charset="0"/>
              </a:rPr>
              <a:t>য়</a:t>
            </a:r>
            <a:r>
              <a:rPr lang="as-IN" sz="3400" b="1" dirty="0">
                <a:solidFill>
                  <a:srgbClr val="FF0000"/>
                </a:solidFill>
                <a:latin typeface="NikoshBAN" panose="02000000000000000000" pitchFamily="2" charset="0"/>
                <a:cs typeface="NikoshBAN" panose="02000000000000000000" pitchFamily="2" charset="0"/>
              </a:rPr>
              <a:t>ট</a:t>
            </a:r>
            <a:r>
              <a:rPr lang="en-US" sz="3400" b="1" dirty="0">
                <a:solidFill>
                  <a:srgbClr val="FF0000"/>
                </a:solidFill>
                <a:latin typeface="NikoshBAN" panose="02000000000000000000" pitchFamily="2" charset="0"/>
                <a:cs typeface="NikoshBAN" panose="02000000000000000000" pitchFamily="2" charset="0"/>
              </a:rPr>
              <a:t>ি ও </a:t>
            </a:r>
            <a:r>
              <a:rPr lang="en-US" sz="3400" b="1" dirty="0" err="1">
                <a:solidFill>
                  <a:srgbClr val="FF0000"/>
                </a:solidFill>
                <a:latin typeface="NikoshBAN" panose="02000000000000000000" pitchFamily="2" charset="0"/>
                <a:cs typeface="NikoshBAN" panose="02000000000000000000" pitchFamily="2" charset="0"/>
              </a:rPr>
              <a:t>কী</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কী</a:t>
            </a:r>
            <a:r>
              <a:rPr lang="en-US" sz="3400" b="1" dirty="0">
                <a:solidFill>
                  <a:srgbClr val="FF0000"/>
                </a:solidFill>
                <a:latin typeface="NikoshBAN" panose="02000000000000000000" pitchFamily="2" charset="0"/>
                <a:cs typeface="NikoshBAN" panose="02000000000000000000" pitchFamily="2" charset="0"/>
              </a:rPr>
              <a:t>? </a:t>
            </a:r>
            <a:endParaRPr lang="en-US" sz="3400" dirty="0"/>
          </a:p>
        </p:txBody>
      </p:sp>
      <p:graphicFrame>
        <p:nvGraphicFramePr>
          <p:cNvPr id="14" name="Diagram 13">
            <a:extLst>
              <a:ext uri="{FF2B5EF4-FFF2-40B4-BE49-F238E27FC236}">
                <a16:creationId xmlns:a16="http://schemas.microsoft.com/office/drawing/2014/main" xmlns="" id="{7F36B6E6-9B76-48B7-9860-1E4B7ADD95AB}"/>
              </a:ext>
            </a:extLst>
          </p:cNvPr>
          <p:cNvGraphicFramePr/>
          <p:nvPr>
            <p:extLst>
              <p:ext uri="{D42A27DB-BD31-4B8C-83A1-F6EECF244321}">
                <p14:modId xmlns:p14="http://schemas.microsoft.com/office/powerpoint/2010/main" val="965239284"/>
              </p:ext>
            </p:extLst>
          </p:nvPr>
        </p:nvGraphicFramePr>
        <p:xfrm>
          <a:off x="782893" y="1547939"/>
          <a:ext cx="5909184" cy="4745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597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4">
                                            <p:graphicEl>
                                              <a:dgm id="{5B323B26-2D98-44E7-808A-87079B1A8F0B}"/>
                                            </p:graphicEl>
                                          </p:spTgt>
                                        </p:tgtEl>
                                        <p:attrNameLst>
                                          <p:attrName>style.visibility</p:attrName>
                                        </p:attrNameLst>
                                      </p:cBhvr>
                                      <p:to>
                                        <p:strVal val="visible"/>
                                      </p:to>
                                    </p:set>
                                    <p:anim calcmode="lin" valueType="num">
                                      <p:cBhvr>
                                        <p:cTn id="15" dur="500" fill="hold"/>
                                        <p:tgtEl>
                                          <p:spTgt spid="14">
                                            <p:graphicEl>
                                              <a:dgm id="{5B323B26-2D98-44E7-808A-87079B1A8F0B}"/>
                                            </p:graphicEl>
                                          </p:spTgt>
                                        </p:tgtEl>
                                        <p:attrNameLst>
                                          <p:attrName>ppt_w</p:attrName>
                                        </p:attrNameLst>
                                      </p:cBhvr>
                                      <p:tavLst>
                                        <p:tav tm="0">
                                          <p:val>
                                            <p:fltVal val="0"/>
                                          </p:val>
                                        </p:tav>
                                        <p:tav tm="100000">
                                          <p:val>
                                            <p:strVal val="#ppt_w"/>
                                          </p:val>
                                        </p:tav>
                                      </p:tavLst>
                                    </p:anim>
                                    <p:anim calcmode="lin" valueType="num">
                                      <p:cBhvr>
                                        <p:cTn id="16" dur="500" fill="hold"/>
                                        <p:tgtEl>
                                          <p:spTgt spid="14">
                                            <p:graphicEl>
                                              <a:dgm id="{5B323B26-2D98-44E7-808A-87079B1A8F0B}"/>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4">
                                            <p:graphicEl>
                                              <a:dgm id="{0BC2B855-9920-423F-B0FB-7C7F79E4B9DF}"/>
                                            </p:graphicEl>
                                          </p:spTgt>
                                        </p:tgtEl>
                                        <p:attrNameLst>
                                          <p:attrName>style.visibility</p:attrName>
                                        </p:attrNameLst>
                                      </p:cBhvr>
                                      <p:to>
                                        <p:strVal val="visible"/>
                                      </p:to>
                                    </p:set>
                                    <p:anim calcmode="lin" valueType="num">
                                      <p:cBhvr>
                                        <p:cTn id="21" dur="500" fill="hold"/>
                                        <p:tgtEl>
                                          <p:spTgt spid="14">
                                            <p:graphicEl>
                                              <a:dgm id="{0BC2B855-9920-423F-B0FB-7C7F79E4B9DF}"/>
                                            </p:graphicEl>
                                          </p:spTgt>
                                        </p:tgtEl>
                                        <p:attrNameLst>
                                          <p:attrName>ppt_w</p:attrName>
                                        </p:attrNameLst>
                                      </p:cBhvr>
                                      <p:tavLst>
                                        <p:tav tm="0">
                                          <p:val>
                                            <p:fltVal val="0"/>
                                          </p:val>
                                        </p:tav>
                                        <p:tav tm="100000">
                                          <p:val>
                                            <p:strVal val="#ppt_w"/>
                                          </p:val>
                                        </p:tav>
                                      </p:tavLst>
                                    </p:anim>
                                    <p:anim calcmode="lin" valueType="num">
                                      <p:cBhvr>
                                        <p:cTn id="22" dur="500" fill="hold"/>
                                        <p:tgtEl>
                                          <p:spTgt spid="14">
                                            <p:graphicEl>
                                              <a:dgm id="{0BC2B855-9920-423F-B0FB-7C7F79E4B9DF}"/>
                                            </p:graphic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4">
                                            <p:graphicEl>
                                              <a:dgm id="{7CB89C1E-A898-4F97-A4CE-D0BD3A4A9970}"/>
                                            </p:graphicEl>
                                          </p:spTgt>
                                        </p:tgtEl>
                                        <p:attrNameLst>
                                          <p:attrName>style.visibility</p:attrName>
                                        </p:attrNameLst>
                                      </p:cBhvr>
                                      <p:to>
                                        <p:strVal val="visible"/>
                                      </p:to>
                                    </p:set>
                                    <p:anim calcmode="lin" valueType="num">
                                      <p:cBhvr>
                                        <p:cTn id="25" dur="500" fill="hold"/>
                                        <p:tgtEl>
                                          <p:spTgt spid="14">
                                            <p:graphicEl>
                                              <a:dgm id="{7CB89C1E-A898-4F97-A4CE-D0BD3A4A9970}"/>
                                            </p:graphicEl>
                                          </p:spTgt>
                                        </p:tgtEl>
                                        <p:attrNameLst>
                                          <p:attrName>ppt_w</p:attrName>
                                        </p:attrNameLst>
                                      </p:cBhvr>
                                      <p:tavLst>
                                        <p:tav tm="0">
                                          <p:val>
                                            <p:fltVal val="0"/>
                                          </p:val>
                                        </p:tav>
                                        <p:tav tm="100000">
                                          <p:val>
                                            <p:strVal val="#ppt_w"/>
                                          </p:val>
                                        </p:tav>
                                      </p:tavLst>
                                    </p:anim>
                                    <p:anim calcmode="lin" valueType="num">
                                      <p:cBhvr>
                                        <p:cTn id="26" dur="500" fill="hold"/>
                                        <p:tgtEl>
                                          <p:spTgt spid="14">
                                            <p:graphicEl>
                                              <a:dgm id="{7CB89C1E-A898-4F97-A4CE-D0BD3A4A9970}"/>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4">
                                            <p:graphicEl>
                                              <a:dgm id="{84E52898-120C-46FA-B8A0-56CB7EFDFC5A}"/>
                                            </p:graphicEl>
                                          </p:spTgt>
                                        </p:tgtEl>
                                        <p:attrNameLst>
                                          <p:attrName>style.visibility</p:attrName>
                                        </p:attrNameLst>
                                      </p:cBhvr>
                                      <p:to>
                                        <p:strVal val="visible"/>
                                      </p:to>
                                    </p:set>
                                    <p:anim calcmode="lin" valueType="num">
                                      <p:cBhvr>
                                        <p:cTn id="31" dur="500" fill="hold"/>
                                        <p:tgtEl>
                                          <p:spTgt spid="14">
                                            <p:graphicEl>
                                              <a:dgm id="{84E52898-120C-46FA-B8A0-56CB7EFDFC5A}"/>
                                            </p:graphicEl>
                                          </p:spTgt>
                                        </p:tgtEl>
                                        <p:attrNameLst>
                                          <p:attrName>ppt_w</p:attrName>
                                        </p:attrNameLst>
                                      </p:cBhvr>
                                      <p:tavLst>
                                        <p:tav tm="0">
                                          <p:val>
                                            <p:fltVal val="0"/>
                                          </p:val>
                                        </p:tav>
                                        <p:tav tm="100000">
                                          <p:val>
                                            <p:strVal val="#ppt_w"/>
                                          </p:val>
                                        </p:tav>
                                      </p:tavLst>
                                    </p:anim>
                                    <p:anim calcmode="lin" valueType="num">
                                      <p:cBhvr>
                                        <p:cTn id="32" dur="500" fill="hold"/>
                                        <p:tgtEl>
                                          <p:spTgt spid="14">
                                            <p:graphicEl>
                                              <a:dgm id="{84E52898-120C-46FA-B8A0-56CB7EFDFC5A}"/>
                                            </p:graphic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4">
                                            <p:graphicEl>
                                              <a:dgm id="{70EF81EC-5AFA-4F76-B3DE-37839E8C5EC7}"/>
                                            </p:graphicEl>
                                          </p:spTgt>
                                        </p:tgtEl>
                                        <p:attrNameLst>
                                          <p:attrName>style.visibility</p:attrName>
                                        </p:attrNameLst>
                                      </p:cBhvr>
                                      <p:to>
                                        <p:strVal val="visible"/>
                                      </p:to>
                                    </p:set>
                                    <p:anim calcmode="lin" valueType="num">
                                      <p:cBhvr>
                                        <p:cTn id="35" dur="500" fill="hold"/>
                                        <p:tgtEl>
                                          <p:spTgt spid="14">
                                            <p:graphicEl>
                                              <a:dgm id="{70EF81EC-5AFA-4F76-B3DE-37839E8C5EC7}"/>
                                            </p:graphicEl>
                                          </p:spTgt>
                                        </p:tgtEl>
                                        <p:attrNameLst>
                                          <p:attrName>ppt_w</p:attrName>
                                        </p:attrNameLst>
                                      </p:cBhvr>
                                      <p:tavLst>
                                        <p:tav tm="0">
                                          <p:val>
                                            <p:fltVal val="0"/>
                                          </p:val>
                                        </p:tav>
                                        <p:tav tm="100000">
                                          <p:val>
                                            <p:strVal val="#ppt_w"/>
                                          </p:val>
                                        </p:tav>
                                      </p:tavLst>
                                    </p:anim>
                                    <p:anim calcmode="lin" valueType="num">
                                      <p:cBhvr>
                                        <p:cTn id="36" dur="500" fill="hold"/>
                                        <p:tgtEl>
                                          <p:spTgt spid="14">
                                            <p:graphicEl>
                                              <a:dgm id="{70EF81EC-5AFA-4F76-B3DE-37839E8C5EC7}"/>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4">
                                            <p:graphicEl>
                                              <a:dgm id="{CAE9DFB8-CC5F-4C9D-9494-194C9B8D163D}"/>
                                            </p:graphicEl>
                                          </p:spTgt>
                                        </p:tgtEl>
                                        <p:attrNameLst>
                                          <p:attrName>style.visibility</p:attrName>
                                        </p:attrNameLst>
                                      </p:cBhvr>
                                      <p:to>
                                        <p:strVal val="visible"/>
                                      </p:to>
                                    </p:set>
                                    <p:anim calcmode="lin" valueType="num">
                                      <p:cBhvr>
                                        <p:cTn id="41" dur="500" fill="hold"/>
                                        <p:tgtEl>
                                          <p:spTgt spid="14">
                                            <p:graphicEl>
                                              <a:dgm id="{CAE9DFB8-CC5F-4C9D-9494-194C9B8D163D}"/>
                                            </p:graphicEl>
                                          </p:spTgt>
                                        </p:tgtEl>
                                        <p:attrNameLst>
                                          <p:attrName>ppt_w</p:attrName>
                                        </p:attrNameLst>
                                      </p:cBhvr>
                                      <p:tavLst>
                                        <p:tav tm="0">
                                          <p:val>
                                            <p:fltVal val="0"/>
                                          </p:val>
                                        </p:tav>
                                        <p:tav tm="100000">
                                          <p:val>
                                            <p:strVal val="#ppt_w"/>
                                          </p:val>
                                        </p:tav>
                                      </p:tavLst>
                                    </p:anim>
                                    <p:anim calcmode="lin" valueType="num">
                                      <p:cBhvr>
                                        <p:cTn id="42" dur="500" fill="hold"/>
                                        <p:tgtEl>
                                          <p:spTgt spid="14">
                                            <p:graphicEl>
                                              <a:dgm id="{CAE9DFB8-CC5F-4C9D-9494-194C9B8D163D}"/>
                                            </p:graphic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14">
                                            <p:graphicEl>
                                              <a:dgm id="{494EE3E7-EC18-49AA-8830-E9433935A17A}"/>
                                            </p:graphicEl>
                                          </p:spTgt>
                                        </p:tgtEl>
                                        <p:attrNameLst>
                                          <p:attrName>style.visibility</p:attrName>
                                        </p:attrNameLst>
                                      </p:cBhvr>
                                      <p:to>
                                        <p:strVal val="visible"/>
                                      </p:to>
                                    </p:set>
                                    <p:anim calcmode="lin" valueType="num">
                                      <p:cBhvr>
                                        <p:cTn id="45" dur="500" fill="hold"/>
                                        <p:tgtEl>
                                          <p:spTgt spid="14">
                                            <p:graphicEl>
                                              <a:dgm id="{494EE3E7-EC18-49AA-8830-E9433935A17A}"/>
                                            </p:graphicEl>
                                          </p:spTgt>
                                        </p:tgtEl>
                                        <p:attrNameLst>
                                          <p:attrName>ppt_w</p:attrName>
                                        </p:attrNameLst>
                                      </p:cBhvr>
                                      <p:tavLst>
                                        <p:tav tm="0">
                                          <p:val>
                                            <p:fltVal val="0"/>
                                          </p:val>
                                        </p:tav>
                                        <p:tav tm="100000">
                                          <p:val>
                                            <p:strVal val="#ppt_w"/>
                                          </p:val>
                                        </p:tav>
                                      </p:tavLst>
                                    </p:anim>
                                    <p:anim calcmode="lin" valueType="num">
                                      <p:cBhvr>
                                        <p:cTn id="46" dur="500" fill="hold"/>
                                        <p:tgtEl>
                                          <p:spTgt spid="14">
                                            <p:graphicEl>
                                              <a:dgm id="{494EE3E7-EC18-49AA-8830-E9433935A17A}"/>
                                            </p:graphic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4">
                                            <p:graphicEl>
                                              <a:dgm id="{83C2291F-9135-41F3-9AA6-ABC30DD0C7AA}"/>
                                            </p:graphicEl>
                                          </p:spTgt>
                                        </p:tgtEl>
                                        <p:attrNameLst>
                                          <p:attrName>style.visibility</p:attrName>
                                        </p:attrNameLst>
                                      </p:cBhvr>
                                      <p:to>
                                        <p:strVal val="visible"/>
                                      </p:to>
                                    </p:set>
                                    <p:anim calcmode="lin" valueType="num">
                                      <p:cBhvr>
                                        <p:cTn id="51" dur="500" fill="hold"/>
                                        <p:tgtEl>
                                          <p:spTgt spid="14">
                                            <p:graphicEl>
                                              <a:dgm id="{83C2291F-9135-41F3-9AA6-ABC30DD0C7AA}"/>
                                            </p:graphicEl>
                                          </p:spTgt>
                                        </p:tgtEl>
                                        <p:attrNameLst>
                                          <p:attrName>ppt_w</p:attrName>
                                        </p:attrNameLst>
                                      </p:cBhvr>
                                      <p:tavLst>
                                        <p:tav tm="0">
                                          <p:val>
                                            <p:fltVal val="0"/>
                                          </p:val>
                                        </p:tav>
                                        <p:tav tm="100000">
                                          <p:val>
                                            <p:strVal val="#ppt_w"/>
                                          </p:val>
                                        </p:tav>
                                      </p:tavLst>
                                    </p:anim>
                                    <p:anim calcmode="lin" valueType="num">
                                      <p:cBhvr>
                                        <p:cTn id="52" dur="500" fill="hold"/>
                                        <p:tgtEl>
                                          <p:spTgt spid="14">
                                            <p:graphicEl>
                                              <a:dgm id="{83C2291F-9135-41F3-9AA6-ABC30DD0C7AA}"/>
                                            </p:graphic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4">
                                            <p:graphicEl>
                                              <a:dgm id="{6C001CC8-D616-4CD4-AE5F-B41A6C4E5BA4}"/>
                                            </p:graphicEl>
                                          </p:spTgt>
                                        </p:tgtEl>
                                        <p:attrNameLst>
                                          <p:attrName>style.visibility</p:attrName>
                                        </p:attrNameLst>
                                      </p:cBhvr>
                                      <p:to>
                                        <p:strVal val="visible"/>
                                      </p:to>
                                    </p:set>
                                    <p:anim calcmode="lin" valueType="num">
                                      <p:cBhvr>
                                        <p:cTn id="55" dur="500" fill="hold"/>
                                        <p:tgtEl>
                                          <p:spTgt spid="14">
                                            <p:graphicEl>
                                              <a:dgm id="{6C001CC8-D616-4CD4-AE5F-B41A6C4E5BA4}"/>
                                            </p:graphicEl>
                                          </p:spTgt>
                                        </p:tgtEl>
                                        <p:attrNameLst>
                                          <p:attrName>ppt_w</p:attrName>
                                        </p:attrNameLst>
                                      </p:cBhvr>
                                      <p:tavLst>
                                        <p:tav tm="0">
                                          <p:val>
                                            <p:fltVal val="0"/>
                                          </p:val>
                                        </p:tav>
                                        <p:tav tm="100000">
                                          <p:val>
                                            <p:strVal val="#ppt_w"/>
                                          </p:val>
                                        </p:tav>
                                      </p:tavLst>
                                    </p:anim>
                                    <p:anim calcmode="lin" valueType="num">
                                      <p:cBhvr>
                                        <p:cTn id="56" dur="500" fill="hold"/>
                                        <p:tgtEl>
                                          <p:spTgt spid="14">
                                            <p:graphicEl>
                                              <a:dgm id="{6C001CC8-D616-4CD4-AE5F-B41A6C4E5BA4}"/>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6BEEFAF-37C2-4DF6-B3C4-959A589B3FC2}"/>
              </a:ext>
            </a:extLst>
          </p:cNvPr>
          <p:cNvSpPr/>
          <p:nvPr/>
        </p:nvSpPr>
        <p:spPr>
          <a:xfrm>
            <a:off x="3201469" y="721885"/>
            <a:ext cx="1895966" cy="1446550"/>
          </a:xfrm>
          <a:prstGeom prst="rect">
            <a:avLst/>
          </a:prstGeom>
          <a:solidFill>
            <a:schemeClr val="accent6">
              <a:lumMod val="20000"/>
              <a:lumOff val="80000"/>
            </a:schemeClr>
          </a:solidFill>
          <a:ln w="38100">
            <a:solidFill>
              <a:schemeClr val="tx1"/>
            </a:solidFill>
          </a:ln>
          <a:effectLst>
            <a:innerShdw blurRad="114300">
              <a:prstClr val="black"/>
            </a:innerShdw>
            <a:reflection blurRad="6350" stA="50000" endA="295" endPos="92000" dist="101600" dir="5400000" sy="-100000" algn="bl" rotWithShape="0"/>
          </a:effectLst>
        </p:spPr>
        <p:txBody>
          <a:bodyPr wrap="square">
            <a:spAutoFit/>
          </a:bodyPr>
          <a:lstStyle/>
          <a:p>
            <a:pPr algn="ctr"/>
            <a:r>
              <a:rPr lang="en-US" sz="4400" b="1" dirty="0" err="1">
                <a:latin typeface="NikoshBAN" panose="02000000000000000000" pitchFamily="2" charset="0"/>
                <a:cs typeface="NikoshBAN" panose="02000000000000000000" pitchFamily="2" charset="0"/>
              </a:rPr>
              <a:t>একক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xmlns="" id="{AB210579-3FFD-4EC8-9350-CFFD4D123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29" y="2078332"/>
            <a:ext cx="2269293" cy="3025724"/>
          </a:xfrm>
          <a:prstGeom prst="rect">
            <a:avLst/>
          </a:prstGeom>
        </p:spPr>
      </p:pic>
      <p:sp>
        <p:nvSpPr>
          <p:cNvPr id="17" name="Rectangle 16">
            <a:extLst>
              <a:ext uri="{FF2B5EF4-FFF2-40B4-BE49-F238E27FC236}">
                <a16:creationId xmlns:a16="http://schemas.microsoft.com/office/drawing/2014/main" xmlns="" id="{DC9956CF-2BDF-4521-BB6A-DA892A218EF7}"/>
              </a:ext>
            </a:extLst>
          </p:cNvPr>
          <p:cNvSpPr/>
          <p:nvPr/>
        </p:nvSpPr>
        <p:spPr>
          <a:xfrm>
            <a:off x="3058783" y="3748225"/>
            <a:ext cx="4216088" cy="1661993"/>
          </a:xfrm>
          <a:prstGeom prst="rect">
            <a:avLst/>
          </a:prstGeom>
          <a:solidFill>
            <a:schemeClr val="accent6">
              <a:lumMod val="40000"/>
              <a:lumOff val="60000"/>
            </a:schemeClr>
          </a:solidFill>
          <a:scene3d>
            <a:camera prst="orthographicFront"/>
            <a:lightRig rig="threePt" dir="t"/>
          </a:scene3d>
          <a:sp3d>
            <a:bevelT prst="slope"/>
          </a:sp3d>
        </p:spPr>
        <p:txBody>
          <a:bodyPr wrap="square">
            <a:spAutoFit/>
          </a:bodyPr>
          <a:lstStyle/>
          <a:p>
            <a:pPr algn="ctr"/>
            <a:r>
              <a:rPr lang="as-IN" sz="3400" b="1" dirty="0">
                <a:solidFill>
                  <a:srgbClr val="FF0000"/>
                </a:solidFill>
                <a:latin typeface="NikoshBAN" panose="02000000000000000000" pitchFamily="2" charset="0"/>
                <a:cs typeface="NikoshBAN" panose="02000000000000000000" pitchFamily="2" charset="0"/>
              </a:rPr>
              <a:t>ব</a:t>
            </a:r>
            <a:r>
              <a:rPr lang="en-US" sz="3400" b="1" dirty="0">
                <a:solidFill>
                  <a:srgbClr val="FF0000"/>
                </a:solidFill>
                <a:latin typeface="NikoshBAN" panose="02000000000000000000" pitchFamily="2" charset="0"/>
                <a:cs typeface="NikoshBAN" panose="02000000000000000000" pitchFamily="2" charset="0"/>
              </a:rPr>
              <a:t>ং</a:t>
            </a:r>
            <a:r>
              <a:rPr lang="as-IN" sz="3400" b="1" dirty="0">
                <a:solidFill>
                  <a:srgbClr val="FF0000"/>
                </a:solidFill>
                <a:latin typeface="NikoshBAN" panose="02000000000000000000" pitchFamily="2" charset="0"/>
                <a:cs typeface="NikoshBAN" panose="02000000000000000000" pitchFamily="2" charset="0"/>
              </a:rPr>
              <a:t>শ</a:t>
            </a:r>
            <a:r>
              <a:rPr lang="en-US" sz="3400" b="1" dirty="0">
                <a:solidFill>
                  <a:srgbClr val="FF0000"/>
                </a:solidFill>
                <a:latin typeface="NikoshBAN" panose="02000000000000000000" pitchFamily="2" charset="0"/>
                <a:cs typeface="NikoshBAN" panose="02000000000000000000" pitchFamily="2" charset="0"/>
              </a:rPr>
              <a:t>প</a:t>
            </a:r>
            <a:r>
              <a:rPr lang="as-IN" sz="3400" b="1" dirty="0">
                <a:solidFill>
                  <a:srgbClr val="FF0000"/>
                </a:solidFill>
                <a:latin typeface="NikoshBAN" panose="02000000000000000000" pitchFamily="2" charset="0"/>
                <a:cs typeface="NikoshBAN" panose="02000000000000000000" pitchFamily="2" charset="0"/>
              </a:rPr>
              <a:t>র</a:t>
            </a:r>
            <a:r>
              <a:rPr lang="en-US" sz="3400" b="1" dirty="0" err="1">
                <a:solidFill>
                  <a:srgbClr val="FF0000"/>
                </a:solidFill>
                <a:latin typeface="NikoshBAN" panose="02000000000000000000" pitchFamily="2" charset="0"/>
                <a:cs typeface="NikoshBAN" panose="02000000000000000000" pitchFamily="2" charset="0"/>
              </a:rPr>
              <a:t>ম্পরায়</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চারিত্রিক</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বৈশিষ্ট্য</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বহনকারী</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উপাদানসমূহ</a:t>
            </a:r>
            <a:r>
              <a:rPr lang="en-US" sz="3400" b="1" dirty="0">
                <a:solidFill>
                  <a:srgbClr val="FF0000"/>
                </a:solidFill>
                <a:latin typeface="NikoshBAN" panose="02000000000000000000" pitchFamily="2" charset="0"/>
                <a:cs typeface="NikoshBAN" panose="02000000000000000000" pitchFamily="2" charset="0"/>
              </a:rPr>
              <a:t> </a:t>
            </a:r>
            <a:r>
              <a:rPr lang="as-IN" sz="3400" b="1" dirty="0">
                <a:solidFill>
                  <a:srgbClr val="FF0000"/>
                </a:solidFill>
                <a:latin typeface="NikoshBAN" panose="02000000000000000000" pitchFamily="2" charset="0"/>
                <a:cs typeface="NikoshBAN" panose="02000000000000000000" pitchFamily="2" charset="0"/>
              </a:rPr>
              <a:t>ক</a:t>
            </a:r>
            <a:r>
              <a:rPr lang="en-US" sz="3400" b="1" dirty="0">
                <a:solidFill>
                  <a:srgbClr val="FF0000"/>
                </a:solidFill>
                <a:latin typeface="NikoshBAN" panose="02000000000000000000" pitchFamily="2" charset="0"/>
                <a:cs typeface="NikoshBAN" panose="02000000000000000000" pitchFamily="2" charset="0"/>
              </a:rPr>
              <a:t>য়</a:t>
            </a:r>
            <a:r>
              <a:rPr lang="as-IN" sz="3400" b="1" dirty="0">
                <a:solidFill>
                  <a:srgbClr val="FF0000"/>
                </a:solidFill>
                <a:latin typeface="NikoshBAN" panose="02000000000000000000" pitchFamily="2" charset="0"/>
                <a:cs typeface="NikoshBAN" panose="02000000000000000000" pitchFamily="2" charset="0"/>
              </a:rPr>
              <a:t>ট</a:t>
            </a:r>
            <a:r>
              <a:rPr lang="en-US" sz="3400" b="1" dirty="0">
                <a:solidFill>
                  <a:srgbClr val="FF0000"/>
                </a:solidFill>
                <a:latin typeface="NikoshBAN" panose="02000000000000000000" pitchFamily="2" charset="0"/>
                <a:cs typeface="NikoshBAN" panose="02000000000000000000" pitchFamily="2" charset="0"/>
              </a:rPr>
              <a:t>ি ও </a:t>
            </a:r>
            <a:r>
              <a:rPr lang="en-US" sz="3400" b="1" dirty="0" err="1">
                <a:solidFill>
                  <a:srgbClr val="FF0000"/>
                </a:solidFill>
                <a:latin typeface="NikoshBAN" panose="02000000000000000000" pitchFamily="2" charset="0"/>
                <a:cs typeface="NikoshBAN" panose="02000000000000000000" pitchFamily="2" charset="0"/>
              </a:rPr>
              <a:t>কী</a:t>
            </a:r>
            <a:r>
              <a:rPr lang="en-US" sz="3400" b="1" dirty="0">
                <a:solidFill>
                  <a:srgbClr val="FF0000"/>
                </a:solidFill>
                <a:latin typeface="NikoshBAN" panose="02000000000000000000" pitchFamily="2" charset="0"/>
                <a:cs typeface="NikoshBAN" panose="02000000000000000000" pitchFamily="2" charset="0"/>
              </a:rPr>
              <a:t> </a:t>
            </a:r>
            <a:r>
              <a:rPr lang="en-US" sz="3400" b="1" dirty="0" err="1">
                <a:solidFill>
                  <a:srgbClr val="FF0000"/>
                </a:solidFill>
                <a:latin typeface="NikoshBAN" panose="02000000000000000000" pitchFamily="2" charset="0"/>
                <a:cs typeface="NikoshBAN" panose="02000000000000000000" pitchFamily="2" charset="0"/>
              </a:rPr>
              <a:t>কী</a:t>
            </a:r>
            <a:r>
              <a:rPr lang="en-US" sz="3400" b="1" dirty="0">
                <a:solidFill>
                  <a:srgbClr val="FF0000"/>
                </a:solidFill>
                <a:latin typeface="NikoshBAN" panose="02000000000000000000" pitchFamily="2" charset="0"/>
                <a:cs typeface="NikoshBAN" panose="02000000000000000000" pitchFamily="2" charset="0"/>
              </a:rPr>
              <a:t>? </a:t>
            </a:r>
            <a:endParaRPr lang="en-US" sz="3400" dirty="0"/>
          </a:p>
        </p:txBody>
      </p:sp>
      <p:pic>
        <p:nvPicPr>
          <p:cNvPr id="19" name="Picture 18">
            <a:extLst>
              <a:ext uri="{FF2B5EF4-FFF2-40B4-BE49-F238E27FC236}">
                <a16:creationId xmlns:a16="http://schemas.microsoft.com/office/drawing/2014/main" xmlns="" id="{F5E6C8D6-CEB2-484C-B43B-9CF719087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200" y="3505878"/>
            <a:ext cx="1455020" cy="1623469"/>
          </a:xfrm>
          <a:prstGeom prst="rect">
            <a:avLst/>
          </a:prstGeom>
        </p:spPr>
      </p:pic>
      <p:sp>
        <p:nvSpPr>
          <p:cNvPr id="18" name="Rectangle 17">
            <a:extLst>
              <a:ext uri="{FF2B5EF4-FFF2-40B4-BE49-F238E27FC236}">
                <a16:creationId xmlns:a16="http://schemas.microsoft.com/office/drawing/2014/main" xmlns="" id="{D93D1000-0CF9-41F2-88E7-E58D092C068E}"/>
              </a:ext>
            </a:extLst>
          </p:cNvPr>
          <p:cNvSpPr/>
          <p:nvPr/>
        </p:nvSpPr>
        <p:spPr>
          <a:xfrm>
            <a:off x="5343291" y="715284"/>
            <a:ext cx="1895966" cy="1446550"/>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pPr algn="ctr"/>
            <a:r>
              <a:rPr lang="en-US" sz="4400" b="1" dirty="0" err="1">
                <a:latin typeface="NikoshBAN" panose="02000000000000000000" pitchFamily="2" charset="0"/>
                <a:cs typeface="NikoshBAN" panose="02000000000000000000" pitchFamily="2" charset="0"/>
              </a:rPr>
              <a:t>সময়</a:t>
            </a:r>
            <a:r>
              <a:rPr lang="en-US" sz="4400" b="1" dirty="0">
                <a:latin typeface="NikoshBAN" panose="02000000000000000000" pitchFamily="2" charset="0"/>
                <a:cs typeface="NikoshBAN" panose="02000000000000000000" pitchFamily="2" charset="0"/>
              </a:rPr>
              <a:t> : </a:t>
            </a:r>
            <a:r>
              <a:rPr lang="as-IN" sz="4400" b="1" dirty="0">
                <a:latin typeface="NikoshBAN" panose="02000000000000000000" pitchFamily="2" charset="0"/>
                <a:cs typeface="NikoshBAN" panose="02000000000000000000" pitchFamily="2" charset="0"/>
              </a:rPr>
              <a:t>২</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36958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5000" fill="remove" grpId="0" nodeType="afterEffect">
                                  <p:stCondLst>
                                    <p:cond delay="0"/>
                                  </p:stCondLst>
                                  <p:childTnLst>
                                    <p:animClr clrSpc="rgb" dir="cw">
                                      <p:cBhvr override="childStyle">
                                        <p:cTn id="6" dur="1000" autoRev="1" fill="remove"/>
                                        <p:tgtEl>
                                          <p:spTgt spid="13"/>
                                        </p:tgtEl>
                                        <p:attrNameLst>
                                          <p:attrName>style.color</p:attrName>
                                        </p:attrNameLst>
                                      </p:cBhvr>
                                      <p:to>
                                        <a:schemeClr val="bg1"/>
                                      </p:to>
                                    </p:animClr>
                                    <p:animClr clrSpc="rgb" dir="cw">
                                      <p:cBhvr>
                                        <p:cTn id="7" dur="1000" autoRev="1" fill="remove"/>
                                        <p:tgtEl>
                                          <p:spTgt spid="13"/>
                                        </p:tgtEl>
                                        <p:attrNameLst>
                                          <p:attrName>fillcolor</p:attrName>
                                        </p:attrNameLst>
                                      </p:cBhvr>
                                      <p:to>
                                        <a:schemeClr val="bg1"/>
                                      </p:to>
                                    </p:animClr>
                                    <p:set>
                                      <p:cBhvr>
                                        <p:cTn id="8" dur="1000" autoRev="1" fill="remove"/>
                                        <p:tgtEl>
                                          <p:spTgt spid="13"/>
                                        </p:tgtEl>
                                        <p:attrNameLst>
                                          <p:attrName>fill.type</p:attrName>
                                        </p:attrNameLst>
                                      </p:cBhvr>
                                      <p:to>
                                        <p:strVal val="solid"/>
                                      </p:to>
                                    </p:set>
                                    <p:set>
                                      <p:cBhvr>
                                        <p:cTn id="9"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0B25D0F0-96D2-48EE-B1DE-5D2DD2706BD0}"/>
              </a:ext>
            </a:extLst>
          </p:cNvPr>
          <p:cNvSpPr/>
          <p:nvPr/>
        </p:nvSpPr>
        <p:spPr>
          <a:xfrm>
            <a:off x="248880" y="1544791"/>
            <a:ext cx="5086677" cy="5543056"/>
          </a:xfrm>
          <a:prstGeom prst="rect">
            <a:avLst/>
          </a:prstGeom>
        </p:spPr>
        <p:txBody>
          <a:bodyPr wrap="square">
            <a:spAutoFit/>
          </a:bodyPr>
          <a:lstStyle/>
          <a:p>
            <a:pPr algn="just">
              <a:lnSpc>
                <a:spcPct val="115000"/>
              </a:lnSpc>
              <a:spcBef>
                <a:spcPts val="600"/>
              </a:spcBef>
              <a:spcAft>
                <a:spcPts val="600"/>
              </a:spcAft>
            </a:pPr>
            <a:r>
              <a:rPr lang="bn-BD" sz="28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2" tooltip="ক্রোমোজোম"/>
              </a:rPr>
              <a:t>ক্রোমোজোম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বংশগতির প্রধান উপাদান</a:t>
            </a:r>
            <a:r>
              <a:rPr lang="hi-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বিজ্ঞানী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Strasburger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১৮৭৫ সালে সর্বপ্রথম এটি আবিস্কার করেন। এটি কোষের</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u="sng" dirty="0">
                <a:solidFill>
                  <a:srgbClr val="A55858"/>
                </a:solidFill>
                <a:latin typeface="NikoshBAN" panose="02000000000000000000" pitchFamily="2" charset="0"/>
                <a:ea typeface="Times New Roman" panose="02020603050405020304" pitchFamily="18" charset="0"/>
                <a:cs typeface="NikoshBAN" panose="02000000000000000000" pitchFamily="2" charset="0"/>
                <a:hlinkClick r:id="rId3" tooltip="নিউক্লিয়াসে (পাতার অস্তিত্ব নেই)"/>
              </a:rPr>
              <a:t>নিউক্লি</a:t>
            </a:r>
            <a:r>
              <a:rPr lang="en-US" sz="2800" u="sng" dirty="0">
                <a:solidFill>
                  <a:srgbClr val="A55858"/>
                </a:solidFill>
                <a:latin typeface="NikoshBAN" panose="02000000000000000000" pitchFamily="2" charset="0"/>
                <a:ea typeface="Times New Roman" panose="02020603050405020304" pitchFamily="18" charset="0"/>
                <a:cs typeface="NikoshBAN" panose="02000000000000000000" pitchFamily="2" charset="0"/>
                <a:hlinkClick r:id="rId3" tooltip="নিউক্লিয়াসে (পাতার অস্তিত্ব নেই)"/>
              </a:rPr>
              <a:t>য়</a:t>
            </a:r>
            <a:r>
              <a:rPr lang="as-IN" sz="2800" u="sng" dirty="0">
                <a:solidFill>
                  <a:srgbClr val="A55858"/>
                </a:solidFill>
                <a:latin typeface="NikoshBAN" panose="02000000000000000000" pitchFamily="2" charset="0"/>
                <a:ea typeface="Times New Roman" panose="02020603050405020304" pitchFamily="18" charset="0"/>
                <a:cs typeface="NikoshBAN" panose="02000000000000000000" pitchFamily="2" charset="0"/>
                <a:hlinkClick r:id="rId3" tooltip="নিউক্লিয়াসে (পাতার অস্তিত্ব নেই)"/>
              </a:rPr>
              <a:t>া</a:t>
            </a:r>
            <a:r>
              <a:rPr lang="bn-BD" sz="2800" u="sng" dirty="0">
                <a:solidFill>
                  <a:srgbClr val="A55858"/>
                </a:solidFill>
                <a:latin typeface="NikoshBAN" panose="02000000000000000000" pitchFamily="2" charset="0"/>
                <a:ea typeface="Times New Roman" panose="02020603050405020304" pitchFamily="18" charset="0"/>
                <a:cs typeface="NikoshBAN" panose="02000000000000000000" pitchFamily="2" charset="0"/>
                <a:hlinkClick r:id="rId3" tooltip="নিউক্লিয়াসে (পাতার অস্তিত্ব নেই)"/>
              </a:rPr>
              <a:t>সের</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u="sng" dirty="0">
                <a:solidFill>
                  <a:srgbClr val="A55858"/>
                </a:solidFill>
                <a:latin typeface="NikoshBAN" panose="02000000000000000000" pitchFamily="2" charset="0"/>
                <a:ea typeface="Times New Roman" panose="02020603050405020304" pitchFamily="18" charset="0"/>
                <a:cs typeface="NikoshBAN" panose="02000000000000000000" pitchFamily="2" charset="0"/>
                <a:hlinkClick r:id="rId4" tooltip="নিউক্লিওপ্লাজমে (পাতার অস্তিত্ব নেই)"/>
              </a:rPr>
              <a:t>নিউক্লিওপ্লাজমে</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পাও</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যা</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এবং ক্রোমাটিন তন্তু দ্বারা গঠিত।</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প্রজাতির বৈশিস্ট্যভেদে ২-১৬০০ পর্যন্ত</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2" tooltip="ক্রোমোজোম"/>
              </a:rPr>
              <a:t>ক্রোমোজোম</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পাও</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যা</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সাধারনত দৈর্ঘ্য ৩.৫ থেকে ৩০ মাইক্রন এবং প্রস্থ ০.২-২.০ মাইক্রন হ</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থাকে (১ মাইক্রন=১/১০০০ মিমি)।</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ক্রোমোজোমের কাজ হল মাতা-পিতা থেকে জীন সন্তানসন্ততিতে বহন করা</a:t>
            </a:r>
            <a:r>
              <a:rPr lang="hi-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effectLst/>
              <a:latin typeface="NikoshBAN" panose="02000000000000000000" pitchFamily="2" charset="0"/>
              <a:ea typeface="Calibri" panose="020F0502020204030204" pitchFamily="34" charset="0"/>
              <a:cs typeface="NikoshBAN" panose="02000000000000000000" pitchFamily="2" charset="0"/>
            </a:endParaRPr>
          </a:p>
        </p:txBody>
      </p:sp>
      <p:sp>
        <p:nvSpPr>
          <p:cNvPr id="14" name="Rectangle 13">
            <a:extLst>
              <a:ext uri="{FF2B5EF4-FFF2-40B4-BE49-F238E27FC236}">
                <a16:creationId xmlns:a16="http://schemas.microsoft.com/office/drawing/2014/main" xmlns="" id="{AA407FC1-A0E2-4DCC-8A5E-57EA0079DEAD}"/>
              </a:ext>
            </a:extLst>
          </p:cNvPr>
          <p:cNvSpPr/>
          <p:nvPr/>
        </p:nvSpPr>
        <p:spPr>
          <a:xfrm>
            <a:off x="2888905" y="687388"/>
            <a:ext cx="2642070" cy="646331"/>
          </a:xfrm>
          <a:prstGeom prst="rect">
            <a:avLst/>
          </a:prstGeom>
        </p:spPr>
        <p:txBody>
          <a:bodyPr wrap="none">
            <a:spAutoFit/>
          </a:bodyPr>
          <a:lstStyle/>
          <a:p>
            <a:r>
              <a:rPr lang="bn-BD" sz="3600" b="1"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2" tooltip="ক্রোমোজোম"/>
              </a:rPr>
              <a:t>ক্রোমোজোম</a:t>
            </a:r>
            <a:r>
              <a:rPr lang="en-US" sz="3600" b="1" dirty="0">
                <a:solidFill>
                  <a:srgbClr val="0B0080"/>
                </a:solidFill>
                <a:latin typeface="NikoshBAN" panose="02000000000000000000" pitchFamily="2" charset="0"/>
                <a:ea typeface="Times New Roman" panose="02020603050405020304" pitchFamily="18" charset="0"/>
                <a:cs typeface="NikoshBAN" panose="02000000000000000000" pitchFamily="2" charset="0"/>
              </a:rPr>
              <a:t> </a:t>
            </a:r>
            <a:r>
              <a:rPr lang="en-US" sz="3600" b="1" u="sng" dirty="0" err="1">
                <a:solidFill>
                  <a:srgbClr val="0B0080"/>
                </a:solidFill>
                <a:latin typeface="NikoshBAN" panose="02000000000000000000" pitchFamily="2" charset="0"/>
                <a:ea typeface="Times New Roman" panose="02020603050405020304" pitchFamily="18" charset="0"/>
                <a:cs typeface="NikoshBAN" panose="02000000000000000000" pitchFamily="2" charset="0"/>
              </a:rPr>
              <a:t>কী</a:t>
            </a:r>
            <a:r>
              <a:rPr lang="en-US" sz="3600" b="1" u="sng" dirty="0">
                <a:solidFill>
                  <a:srgbClr val="0B0080"/>
                </a:solidFill>
                <a:latin typeface="NikoshBAN" panose="02000000000000000000" pitchFamily="2" charset="0"/>
                <a:ea typeface="Times New Roman" panose="02020603050405020304" pitchFamily="18" charset="0"/>
                <a:cs typeface="NikoshBAN" panose="02000000000000000000" pitchFamily="2" charset="0"/>
              </a:rPr>
              <a:t>?</a:t>
            </a:r>
            <a:endParaRPr lang="en-US" sz="3600" b="1" u="sng" dirty="0"/>
          </a:p>
        </p:txBody>
      </p:sp>
      <p:pic>
        <p:nvPicPr>
          <p:cNvPr id="16" name="Picture 15">
            <a:extLst>
              <a:ext uri="{FF2B5EF4-FFF2-40B4-BE49-F238E27FC236}">
                <a16:creationId xmlns:a16="http://schemas.microsoft.com/office/drawing/2014/main" xmlns="" id="{C20DC3E6-6B7C-4348-9310-31B08CF26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97" y="1710816"/>
            <a:ext cx="2820131" cy="3760174"/>
          </a:xfrm>
          <a:prstGeom prst="rect">
            <a:avLst/>
          </a:prstGeom>
        </p:spPr>
      </p:pic>
    </p:spTree>
    <p:extLst>
      <p:ext uri="{BB962C8B-B14F-4D97-AF65-F5344CB8AC3E}">
        <p14:creationId xmlns:p14="http://schemas.microsoft.com/office/powerpoint/2010/main" val="393620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 calcmode="lin" valueType="num">
                                      <p:cBhvr>
                                        <p:cTn id="21"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44EDE60-F17D-45A5-B6A1-4ADDC495C5CD}"/>
              </a:ext>
            </a:extLst>
          </p:cNvPr>
          <p:cNvSpPr/>
          <p:nvPr/>
        </p:nvSpPr>
        <p:spPr>
          <a:xfrm>
            <a:off x="2353708" y="519006"/>
            <a:ext cx="3243196" cy="584775"/>
          </a:xfrm>
          <a:prstGeom prst="rect">
            <a:avLst/>
          </a:prstGeom>
        </p:spPr>
        <p:txBody>
          <a:bodyPr wrap="none">
            <a:spAutoFit/>
          </a:bodyPr>
          <a:lstStyle/>
          <a:p>
            <a:r>
              <a:rPr lang="as-IN" sz="3200" b="1" u="sng" dirty="0">
                <a:solidFill>
                  <a:srgbClr val="0B0080"/>
                </a:solidFill>
                <a:latin typeface="NikoshBAN" panose="02000000000000000000" pitchFamily="2" charset="0"/>
                <a:ea typeface="Times New Roman" panose="02020603050405020304" pitchFamily="18" charset="0"/>
                <a:cs typeface="NikoshBAN" panose="02000000000000000000" pitchFamily="2" charset="0"/>
              </a:rPr>
              <a:t>ড</a:t>
            </a:r>
            <a:r>
              <a:rPr lang="en-US" sz="3200" b="1" u="sng" dirty="0" err="1">
                <a:solidFill>
                  <a:srgbClr val="0B0080"/>
                </a:solidFill>
                <a:latin typeface="NikoshBAN" panose="02000000000000000000" pitchFamily="2" charset="0"/>
                <a:ea typeface="Times New Roman" panose="02020603050405020304" pitchFamily="18" charset="0"/>
                <a:cs typeface="NikoshBAN" panose="02000000000000000000" pitchFamily="2" charset="0"/>
              </a:rPr>
              <a:t>িএন</a:t>
            </a:r>
            <a:r>
              <a:rPr lang="as-IN" sz="3200" b="1" u="sng" dirty="0">
                <a:solidFill>
                  <a:srgbClr val="0B0080"/>
                </a:solidFill>
                <a:latin typeface="NikoshBAN" panose="02000000000000000000" pitchFamily="2" charset="0"/>
                <a:ea typeface="Times New Roman" panose="02020603050405020304" pitchFamily="18" charset="0"/>
                <a:cs typeface="NikoshBAN" panose="02000000000000000000" pitchFamily="2" charset="0"/>
              </a:rPr>
              <a:t>এ</a:t>
            </a:r>
            <a:r>
              <a:rPr lang="en-US" sz="3200" b="1" u="sng" dirty="0">
                <a:solidFill>
                  <a:srgbClr val="0B0080"/>
                </a:solidFill>
                <a:latin typeface="NikoshBAN" panose="02000000000000000000" pitchFamily="2" charset="0"/>
                <a:ea typeface="Times New Roman" panose="02020603050405020304" pitchFamily="18" charset="0"/>
                <a:cs typeface="NikoshBAN" panose="02000000000000000000" pitchFamily="2" charset="0"/>
              </a:rPr>
              <a:t> (DNA) </a:t>
            </a:r>
            <a:r>
              <a:rPr lang="en-US" sz="3200" b="1" u="sng" dirty="0" err="1">
                <a:solidFill>
                  <a:srgbClr val="0B0080"/>
                </a:solidFill>
                <a:latin typeface="NikoshBAN" panose="02000000000000000000" pitchFamily="2" charset="0"/>
                <a:ea typeface="Times New Roman" panose="02020603050405020304" pitchFamily="18" charset="0"/>
                <a:cs typeface="NikoshBAN" panose="02000000000000000000" pitchFamily="2" charset="0"/>
              </a:rPr>
              <a:t>কী</a:t>
            </a:r>
            <a:r>
              <a:rPr lang="en-US" sz="3200" b="1" u="sng" dirty="0">
                <a:solidFill>
                  <a:srgbClr val="0B0080"/>
                </a:solidFill>
                <a:latin typeface="NikoshBAN" panose="02000000000000000000" pitchFamily="2" charset="0"/>
                <a:ea typeface="Times New Roman" panose="02020603050405020304" pitchFamily="18" charset="0"/>
                <a:cs typeface="NikoshBAN" panose="02000000000000000000" pitchFamily="2" charset="0"/>
              </a:rPr>
              <a:t>?  </a:t>
            </a:r>
            <a:endParaRPr lang="en-US" sz="3200" b="1" dirty="0"/>
          </a:p>
        </p:txBody>
      </p:sp>
      <p:sp>
        <p:nvSpPr>
          <p:cNvPr id="14" name="Rectangle 13">
            <a:extLst>
              <a:ext uri="{FF2B5EF4-FFF2-40B4-BE49-F238E27FC236}">
                <a16:creationId xmlns:a16="http://schemas.microsoft.com/office/drawing/2014/main" xmlns="" id="{5D64191B-4EE8-4A53-A681-BB555D116B70}"/>
              </a:ext>
            </a:extLst>
          </p:cNvPr>
          <p:cNvSpPr/>
          <p:nvPr/>
        </p:nvSpPr>
        <p:spPr>
          <a:xfrm>
            <a:off x="299625" y="1245189"/>
            <a:ext cx="4633710" cy="6888039"/>
          </a:xfrm>
          <a:prstGeom prst="rect">
            <a:avLst/>
          </a:prstGeom>
        </p:spPr>
        <p:txBody>
          <a:bodyPr wrap="square">
            <a:spAutoFit/>
          </a:bodyPr>
          <a:lstStyle/>
          <a:p>
            <a:pPr algn="just">
              <a:lnSpc>
                <a:spcPct val="115000"/>
              </a:lnSpc>
              <a:spcBef>
                <a:spcPts val="600"/>
              </a:spcBef>
              <a:spcAft>
                <a:spcPts val="600"/>
              </a:spcAft>
            </a:pPr>
            <a:r>
              <a:rPr lang="bn-BD" sz="24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2" tooltip="ডিএনএ"/>
              </a:rPr>
              <a:t>ডিএনএ</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(DNA)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হল</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en-US" sz="2400" dirty="0" err="1">
                <a:solidFill>
                  <a:srgbClr val="222222"/>
                </a:solidFill>
                <a:latin typeface="NikoshBAN" panose="02000000000000000000" pitchFamily="2" charset="0"/>
                <a:ea typeface="Times New Roman" panose="02020603050405020304" pitchFamily="18" charset="0"/>
                <a:cs typeface="NikoshBAN" panose="02000000000000000000" pitchFamily="2" charset="0"/>
              </a:rPr>
              <a:t>Deoxyribo</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Nucleic Acid).</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এটি সাধারণত দ্বিস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ত্রক পলিনিউক্লিওটাইড এর সর্পিলাকার গঠন।</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এর একটি 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 অন্যটির বিপরীত ও পরিপূরক।</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এতে পাঁচ কার্বন বিশিষ্ট শর্করা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নাইট্রোজেন বেস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ও অজৈব ফসফেট </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থ</a:t>
            </a:r>
            <a:r>
              <a:rPr lang="as-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a:t>
            </a:r>
            <a:r>
              <a:rPr lang="as-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নাইট্রোজেন বেস ২ প্রকার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পিউরিন ও পাইরিমিডিন। এডিনিন(</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ও গু</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নিন(</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G)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বেস হল পিউরিন থা</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মিন(</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ও সাইটোসিন(</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C)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হল পাইরিমিডিন। একটি 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ত্রের এডিনিন অন্য সুত্রের থাইমিন এর সাথে ২ টি হাইড্রোজেন বন্ড দ্বারা যুক্ত এবং একটি 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ত্রের গু</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নিন অন্য 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ত্রের সাইটোসিনের সাথে ৩ টি হাইড্রোজেন বন্ড দ্বারা যুক্ত।</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১৯৫৩ সালে ও</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টসন ও ক্রিক সর্বপ্রথম ডি.এন.এ (</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DNA)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এর দ্বি 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ত্রক কাঠামো এর বর্ণনা দেন।</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হেলিক্সের প্রতিটি পূর্ণ ঘূর্ণন ৩.৪ </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nm (</a:t>
            </a:r>
            <a:r>
              <a:rPr lang="bn-BD"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৩৪</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Å)</a:t>
            </a:r>
            <a:endParaRPr lang="en-US" sz="2400" dirty="0">
              <a:effectLst/>
              <a:latin typeface="NikoshBAN" panose="02000000000000000000" pitchFamily="2" charset="0"/>
              <a:ea typeface="Calibri" panose="020F0502020204030204" pitchFamily="34" charset="0"/>
              <a:cs typeface="NikoshBAN" panose="02000000000000000000" pitchFamily="2" charset="0"/>
            </a:endParaRPr>
          </a:p>
        </p:txBody>
      </p:sp>
      <p:pic>
        <p:nvPicPr>
          <p:cNvPr id="16" name="Picture 15">
            <a:extLst>
              <a:ext uri="{FF2B5EF4-FFF2-40B4-BE49-F238E27FC236}">
                <a16:creationId xmlns:a16="http://schemas.microsoft.com/office/drawing/2014/main" xmlns="" id="{2CDE3735-1FB8-428B-B621-CC5537960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7034" y="1498236"/>
            <a:ext cx="3826844" cy="4592848"/>
          </a:xfrm>
          <a:prstGeom prst="rect">
            <a:avLst/>
          </a:prstGeom>
        </p:spPr>
      </p:pic>
    </p:spTree>
    <p:extLst>
      <p:ext uri="{BB962C8B-B14F-4D97-AF65-F5344CB8AC3E}">
        <p14:creationId xmlns:p14="http://schemas.microsoft.com/office/powerpoint/2010/main" val="4073037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000" fill="hold"/>
                                        <p:tgtEl>
                                          <p:spTgt spid="16"/>
                                        </p:tgtEl>
                                        <p:attrNameLst>
                                          <p:attrName>ppt_w</p:attrName>
                                        </p:attrNameLst>
                                      </p:cBhvr>
                                      <p:tavLst>
                                        <p:tav tm="0">
                                          <p:val>
                                            <p:fltVal val="0"/>
                                          </p:val>
                                        </p:tav>
                                        <p:tav tm="100000">
                                          <p:val>
                                            <p:strVal val="#ppt_w"/>
                                          </p:val>
                                        </p:tav>
                                      </p:tavLst>
                                    </p:anim>
                                    <p:anim calcmode="lin" valueType="num">
                                      <p:cBhvr>
                                        <p:cTn id="13" dur="2000" fill="hold"/>
                                        <p:tgtEl>
                                          <p:spTgt spid="16"/>
                                        </p:tgtEl>
                                        <p:attrNameLst>
                                          <p:attrName>ppt_h</p:attrName>
                                        </p:attrNameLst>
                                      </p:cBhvr>
                                      <p:tavLst>
                                        <p:tav tm="0">
                                          <p:val>
                                            <p:fltVal val="0"/>
                                          </p:val>
                                        </p:tav>
                                        <p:tav tm="100000">
                                          <p:val>
                                            <p:strVal val="#ppt_h"/>
                                          </p:val>
                                        </p:tav>
                                      </p:tavLst>
                                    </p:anim>
                                    <p:animEffect transition="in" filter="fade">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 calcmode="lin" valueType="num">
                                      <p:cBhvr>
                                        <p:cTn id="21"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686B2913-F09D-4034-A9CB-D27BBF26EDB4}"/>
              </a:ext>
            </a:extLst>
          </p:cNvPr>
          <p:cNvSpPr/>
          <p:nvPr/>
        </p:nvSpPr>
        <p:spPr>
          <a:xfrm>
            <a:off x="237606" y="1336156"/>
            <a:ext cx="8445507" cy="3065455"/>
          </a:xfrm>
          <a:prstGeom prst="rect">
            <a:avLst/>
          </a:prstGeom>
        </p:spPr>
        <p:txBody>
          <a:bodyPr wrap="square">
            <a:spAutoFit/>
          </a:bodyPr>
          <a:lstStyle/>
          <a:p>
            <a:pPr algn="just">
              <a:lnSpc>
                <a:spcPct val="115000"/>
              </a:lnSpc>
              <a:spcBef>
                <a:spcPts val="600"/>
              </a:spcBef>
              <a:spcAft>
                <a:spcPts val="600"/>
              </a:spcAft>
            </a:pPr>
            <a:r>
              <a:rPr lang="bn-BD" sz="28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2" tooltip="আরএনএ"/>
              </a:rPr>
              <a:t>আরএনএ</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(RNA)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হল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Ribonucleic Acid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সাধারণত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RNA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হল একস</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ত্রক</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কিন্তু কিছু ব্যতিক্রম ভাইরাস যেমনঃ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TMV, Yellow Mosaic Virus, Influenza Virus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হল দ্বিস</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ত্রক।</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এতে পাঁচ কার্বন বিশিষ্ট রাইবোজ শর্করা</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অজৈব ফসফেট</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ও নাইট্রোজেন বেস (এডিনিন</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গু</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নিন</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সাইটোসিন ও ইউরাসিল) থাকে</a:t>
            </a:r>
            <a:r>
              <a:rPr lang="hi-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RNA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 থা</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মিন থাকে না এর পরিবর্তে ইউরাসিল থাকে</a:t>
            </a:r>
            <a:r>
              <a:rPr lang="hi-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effectLst/>
              <a:latin typeface="NikoshBAN" panose="02000000000000000000" pitchFamily="2" charset="0"/>
              <a:ea typeface="Calibri" panose="020F0502020204030204" pitchFamily="34" charset="0"/>
              <a:cs typeface="NikoshBAN" panose="02000000000000000000" pitchFamily="2" charset="0"/>
            </a:endParaRPr>
          </a:p>
        </p:txBody>
      </p:sp>
      <p:sp>
        <p:nvSpPr>
          <p:cNvPr id="14" name="Rectangle 13">
            <a:extLst>
              <a:ext uri="{FF2B5EF4-FFF2-40B4-BE49-F238E27FC236}">
                <a16:creationId xmlns:a16="http://schemas.microsoft.com/office/drawing/2014/main" xmlns="" id="{CFCC2EF0-D079-4E2E-953D-C92278010A72}"/>
              </a:ext>
            </a:extLst>
          </p:cNvPr>
          <p:cNvSpPr/>
          <p:nvPr/>
        </p:nvSpPr>
        <p:spPr>
          <a:xfrm>
            <a:off x="2069950" y="606631"/>
            <a:ext cx="3934090" cy="646331"/>
          </a:xfrm>
          <a:prstGeom prst="rect">
            <a:avLst/>
          </a:prstGeom>
        </p:spPr>
        <p:txBody>
          <a:bodyPr wrap="none">
            <a:spAutoFit/>
          </a:bodyPr>
          <a:lstStyle/>
          <a:p>
            <a:r>
              <a:rPr lang="bn-BD" sz="36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2" tooltip="আরএনএ"/>
              </a:rPr>
              <a:t>আরএনএ</a:t>
            </a:r>
            <a:r>
              <a:rPr lang="en-US" sz="36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(RNA) </a:t>
            </a:r>
            <a:r>
              <a:rPr lang="en-US" sz="3600" dirty="0" err="1">
                <a:solidFill>
                  <a:srgbClr val="222222"/>
                </a:solidFill>
                <a:latin typeface="NikoshBAN" panose="02000000000000000000" pitchFamily="2" charset="0"/>
                <a:ea typeface="Times New Roman" panose="02020603050405020304" pitchFamily="18" charset="0"/>
                <a:cs typeface="NikoshBAN" panose="02000000000000000000" pitchFamily="2" charset="0"/>
              </a:rPr>
              <a:t>কী</a:t>
            </a:r>
            <a:r>
              <a:rPr lang="en-US" sz="36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xmlns="" id="{CB168751-120C-4872-A77A-608C45BDB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87" y="3394413"/>
            <a:ext cx="3487354" cy="3057327"/>
          </a:xfrm>
          <a:prstGeom prst="rect">
            <a:avLst/>
          </a:prstGeom>
        </p:spPr>
      </p:pic>
      <p:pic>
        <p:nvPicPr>
          <p:cNvPr id="18" name="Picture 17">
            <a:extLst>
              <a:ext uri="{FF2B5EF4-FFF2-40B4-BE49-F238E27FC236}">
                <a16:creationId xmlns:a16="http://schemas.microsoft.com/office/drawing/2014/main" xmlns="" id="{CD20FFBC-F2B0-4087-8929-E6C6D4C90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211" y="3553543"/>
            <a:ext cx="3856059" cy="2849187"/>
          </a:xfrm>
          <a:prstGeom prst="rect">
            <a:avLst/>
          </a:prstGeom>
        </p:spPr>
      </p:pic>
    </p:spTree>
    <p:extLst>
      <p:ext uri="{BB962C8B-B14F-4D97-AF65-F5344CB8AC3E}">
        <p14:creationId xmlns:p14="http://schemas.microsoft.com/office/powerpoint/2010/main" val="2454849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0" fill="hold"/>
                                        <p:tgtEl>
                                          <p:spTgt spid="18"/>
                                        </p:tgtEl>
                                        <p:attrNameLst>
                                          <p:attrName>ppt_w</p:attrName>
                                        </p:attrNameLst>
                                      </p:cBhvr>
                                      <p:tavLst>
                                        <p:tav tm="0">
                                          <p:val>
                                            <p:fltVal val="0"/>
                                          </p:val>
                                        </p:tav>
                                        <p:tav tm="100000">
                                          <p:val>
                                            <p:strVal val="#ppt_w"/>
                                          </p:val>
                                        </p:tav>
                                      </p:tavLst>
                                    </p:anim>
                                    <p:anim calcmode="lin" valueType="num">
                                      <p:cBhvr>
                                        <p:cTn id="12" dur="2000" fill="hold"/>
                                        <p:tgtEl>
                                          <p:spTgt spid="1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2000" fill="hold"/>
                                        <p:tgtEl>
                                          <p:spTgt spid="16"/>
                                        </p:tgtEl>
                                        <p:attrNameLst>
                                          <p:attrName>ppt_w</p:attrName>
                                        </p:attrNameLst>
                                      </p:cBhvr>
                                      <p:tavLst>
                                        <p:tav tm="0">
                                          <p:val>
                                            <p:fltVal val="0"/>
                                          </p:val>
                                        </p:tav>
                                        <p:tav tm="100000">
                                          <p:val>
                                            <p:strVal val="#ppt_w"/>
                                          </p:val>
                                        </p:tav>
                                      </p:tavLst>
                                    </p:anim>
                                    <p:anim calcmode="lin" valueType="num">
                                      <p:cBhvr>
                                        <p:cTn id="16" dur="2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4B502BE6-4529-4FF9-8CCB-6911E00FE0E4}"/>
              </a:ext>
            </a:extLst>
          </p:cNvPr>
          <p:cNvGrpSpPr/>
          <p:nvPr/>
        </p:nvGrpSpPr>
        <p:grpSpPr>
          <a:xfrm>
            <a:off x="1490079" y="1591635"/>
            <a:ext cx="5675520" cy="4842206"/>
            <a:chOff x="2988567" y="1873047"/>
            <a:chExt cx="5679443" cy="3982053"/>
          </a:xfrm>
        </p:grpSpPr>
        <p:pic>
          <p:nvPicPr>
            <p:cNvPr id="17" name="Picture 16">
              <a:extLst>
                <a:ext uri="{FF2B5EF4-FFF2-40B4-BE49-F238E27FC236}">
                  <a16:creationId xmlns:a16="http://schemas.microsoft.com/office/drawing/2014/main" xmlns="" id="{2712B7FB-B6B4-4D5E-9BEB-32BBF034CB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5" t="3640" r="2710" b="7848"/>
            <a:stretch/>
          </p:blipFill>
          <p:spPr>
            <a:xfrm>
              <a:off x="2988567" y="1873047"/>
              <a:ext cx="5679443" cy="3982053"/>
            </a:xfrm>
            <a:prstGeom prst="rect">
              <a:avLst/>
            </a:prstGeom>
          </p:spPr>
        </p:pic>
        <p:pic>
          <p:nvPicPr>
            <p:cNvPr id="18" name="vlc-record-2020-04-07-06h43m56s-Heredity_and_Its_Importance_in_Transferring_of_Characteristics(360p).mp4-">
              <a:hlinkClick r:id="" action="ppaction://media"/>
              <a:extLst>
                <a:ext uri="{FF2B5EF4-FFF2-40B4-BE49-F238E27FC236}">
                  <a16:creationId xmlns:a16="http://schemas.microsoft.com/office/drawing/2014/main" xmlns="" id="{1F532562-757C-479B-BA9A-21437EFE4EF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56155" y="1998629"/>
              <a:ext cx="5338916" cy="3050376"/>
            </a:xfrm>
            <a:prstGeom prst="rect">
              <a:avLst/>
            </a:prstGeom>
          </p:spPr>
        </p:pic>
      </p:grpSp>
      <p:sp>
        <p:nvSpPr>
          <p:cNvPr id="14" name="Rectangle 13">
            <a:extLst>
              <a:ext uri="{FF2B5EF4-FFF2-40B4-BE49-F238E27FC236}">
                <a16:creationId xmlns:a16="http://schemas.microsoft.com/office/drawing/2014/main" xmlns="" id="{6EDA7ECD-6843-4502-A356-30A9E96C3A4D}"/>
              </a:ext>
            </a:extLst>
          </p:cNvPr>
          <p:cNvSpPr/>
          <p:nvPr/>
        </p:nvSpPr>
        <p:spPr>
          <a:xfrm>
            <a:off x="3644483" y="418216"/>
            <a:ext cx="1830950" cy="646331"/>
          </a:xfrm>
          <a:prstGeom prst="rect">
            <a:avLst/>
          </a:prstGeom>
        </p:spPr>
        <p:txBody>
          <a:bodyPr wrap="none">
            <a:spAutoFit/>
          </a:bodyPr>
          <a:lstStyle/>
          <a:p>
            <a:r>
              <a:rPr lang="bn-BD" sz="36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জিন</a:t>
            </a:r>
            <a:r>
              <a:rPr lang="en-US" sz="36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as-IN" sz="36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a:t>
            </a:r>
            <a:r>
              <a:rPr lang="en-US" sz="36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 </a:t>
            </a:r>
            <a:r>
              <a:rPr lang="bn-BD" sz="36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xmlns="" id="{13149D1E-80DA-471D-8289-3DB8E783ADF9}"/>
              </a:ext>
            </a:extLst>
          </p:cNvPr>
          <p:cNvSpPr/>
          <p:nvPr/>
        </p:nvSpPr>
        <p:spPr>
          <a:xfrm>
            <a:off x="2786060" y="972718"/>
            <a:ext cx="3922869" cy="584775"/>
          </a:xfrm>
          <a:prstGeom prst="rect">
            <a:avLst/>
          </a:prstGeom>
        </p:spPr>
        <p:txBody>
          <a:bodyPr wrap="none">
            <a:spAutoFit/>
          </a:bodyPr>
          <a:lstStyle/>
          <a:p>
            <a:r>
              <a:rPr lang="en-US" sz="32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চ</a:t>
            </a:r>
            <a:r>
              <a:rPr lang="as-IN" sz="32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ল</a:t>
            </a:r>
            <a:r>
              <a:rPr lang="en-US" sz="32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err="1">
                <a:solidFill>
                  <a:srgbClr val="222222"/>
                </a:solidFill>
                <a:latin typeface="NikoshBAN" panose="02000000000000000000" pitchFamily="2" charset="0"/>
                <a:ea typeface="Times New Roman" panose="02020603050405020304" pitchFamily="18" charset="0"/>
                <a:cs typeface="NikoshBAN" panose="02000000000000000000" pitchFamily="2" charset="0"/>
              </a:rPr>
              <a:t>আমরা</a:t>
            </a:r>
            <a:r>
              <a:rPr lang="en-US" sz="32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err="1">
                <a:solidFill>
                  <a:srgbClr val="222222"/>
                </a:solidFill>
                <a:latin typeface="NikoshBAN" panose="02000000000000000000" pitchFamily="2" charset="0"/>
                <a:ea typeface="Times New Roman" panose="02020603050405020304" pitchFamily="18" charset="0"/>
                <a:cs typeface="NikoshBAN" panose="02000000000000000000" pitchFamily="2" charset="0"/>
              </a:rPr>
              <a:t>একটি</a:t>
            </a:r>
            <a:r>
              <a:rPr lang="en-US" sz="32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err="1">
                <a:solidFill>
                  <a:srgbClr val="222222"/>
                </a:solidFill>
                <a:latin typeface="NikoshBAN" panose="02000000000000000000" pitchFamily="2" charset="0"/>
                <a:ea typeface="Times New Roman" panose="02020603050405020304" pitchFamily="18" charset="0"/>
                <a:cs typeface="NikoshBAN" panose="02000000000000000000" pitchFamily="2" charset="0"/>
              </a:rPr>
              <a:t>ভিডিও</a:t>
            </a:r>
            <a:r>
              <a:rPr lang="en-US" sz="3200" b="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err="1">
                <a:solidFill>
                  <a:srgbClr val="222222"/>
                </a:solidFill>
                <a:latin typeface="NikoshBAN" panose="02000000000000000000" pitchFamily="2" charset="0"/>
                <a:ea typeface="Times New Roman" panose="02020603050405020304" pitchFamily="18" charset="0"/>
                <a:cs typeface="NikoshBAN" panose="02000000000000000000" pitchFamily="2" charset="0"/>
              </a:rPr>
              <a:t>দেখি</a:t>
            </a:r>
            <a:endParaRPr lang="en-US" sz="3200" b="1" dirty="0">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xmlns="" id="{99D25F1A-64F3-4F0E-BBD5-4006DE1EBB21}"/>
              </a:ext>
            </a:extLst>
          </p:cNvPr>
          <p:cNvSpPr/>
          <p:nvPr/>
        </p:nvSpPr>
        <p:spPr>
          <a:xfrm>
            <a:off x="537752" y="1821958"/>
            <a:ext cx="7901772" cy="5047536"/>
          </a:xfrm>
          <a:prstGeom prst="rect">
            <a:avLst/>
          </a:prstGeom>
        </p:spPr>
        <p:txBody>
          <a:bodyPr wrap="square">
            <a:spAutoFit/>
          </a:bodyPr>
          <a:lstStyle/>
          <a:p>
            <a:pPr algn="just">
              <a:lnSpc>
                <a:spcPct val="115000"/>
              </a:lnSpc>
              <a:spcBef>
                <a:spcPts val="600"/>
              </a:spcBef>
              <a:spcAft>
                <a:spcPts val="600"/>
              </a:spcAft>
            </a:pP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জীবের সকল বৈশিস্ট্য নি</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ন্ত্রণকারী এককের নাম জিন। জিনগুলো</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6" tooltip="ক্রোমোজোম"/>
              </a:rPr>
              <a:t>ক্রোমোজোম</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এর উপর অবস্থিত এবং সাধারণত ডি এন এ দি</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তৈরি। সাধারণত একটি বৈশিষ্ট</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র সাথে এক বা ততোধিক</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7" tooltip="জিন"/>
              </a:rPr>
              <a:t>জিন</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যুক্ত থাকতে পারে। মাল্টি সাব ইউনিট প্রোটিন কমপ্লেক্স এর সাথে একাধিক জিন যুক্ত থাকে। বিভিন্ন জীবে জিনের সংখ্যা বিভিন্ন। তবে একই প্রকৃতির জীবে তা সাধারণত একই থাকে। মাতাপিতা থেকে প্রথম জেনারেশনে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F</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 বৈশি</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ষ</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ট</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প্রকাশ পা</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তাকে প্রকট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Dominant)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বৈশিষ্ট</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এবং এই বৈশিষ্ট</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য</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প্রকাশে দ</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as-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জিনকে প্রকট জিন বলে। তবে ২</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জেনারেশনে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F</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এক চতুর্থাংশ জীবে প্রচ্ছন্ন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Recessive) </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বৈশি</a:t>
            </a:r>
            <a:r>
              <a:rPr lang="en-US" sz="2800" dirty="0" err="1">
                <a:solidFill>
                  <a:srgbClr val="222222"/>
                </a:solidFill>
                <a:latin typeface="NikoshBAN" panose="02000000000000000000" pitchFamily="2" charset="0"/>
                <a:ea typeface="Times New Roman" panose="02020603050405020304" pitchFamily="18" charset="0"/>
                <a:cs typeface="NikoshBAN" panose="02000000000000000000" pitchFamily="2" charset="0"/>
              </a:rPr>
              <a:t>ষ্ট্য</a:t>
            </a:r>
            <a:r>
              <a:rPr lang="bn-BD"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প্রকাশ পা</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hi-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1253668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 calcmode="lin" valueType="num">
                                      <p:cBhvr>
                                        <p:cTn id="9"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2000" fill="hold"/>
                                        <p:tgtEl>
                                          <p:spTgt spid="15"/>
                                        </p:tgtEl>
                                        <p:attrNameLst>
                                          <p:attrName>ppt_w</p:attrName>
                                        </p:attrNameLst>
                                      </p:cBhvr>
                                      <p:tavLst>
                                        <p:tav tm="0">
                                          <p:val>
                                            <p:fltVal val="0"/>
                                          </p:val>
                                        </p:tav>
                                        <p:tav tm="100000">
                                          <p:val>
                                            <p:strVal val="#ppt_w"/>
                                          </p:val>
                                        </p:tav>
                                      </p:tavLst>
                                    </p:anim>
                                    <p:anim calcmode="lin" valueType="num">
                                      <p:cBhvr>
                                        <p:cTn id="17" dur="2000" fill="hold"/>
                                        <p:tgtEl>
                                          <p:spTgt spid="15"/>
                                        </p:tgtEl>
                                        <p:attrNameLst>
                                          <p:attrName>ppt_h</p:attrName>
                                        </p:attrNameLst>
                                      </p:cBhvr>
                                      <p:tavLst>
                                        <p:tav tm="0">
                                          <p:val>
                                            <p:fltVal val="0"/>
                                          </p:val>
                                        </p:tav>
                                        <p:tav tm="100000">
                                          <p:val>
                                            <p:strVal val="#ppt_h"/>
                                          </p:val>
                                        </p:tav>
                                      </p:tavLst>
                                    </p:anim>
                                    <p:animEffect transition="in" filter="fade">
                                      <p:cBhvr>
                                        <p:cTn id="18" dur="2000"/>
                                        <p:tgtEl>
                                          <p:spTgt spid="15"/>
                                        </p:tgtEl>
                                      </p:cBhvr>
                                    </p:animEffect>
                                  </p:childTnLst>
                                </p:cTn>
                              </p:par>
                              <p:par>
                                <p:cTn id="19" presetID="5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2000" fill="hold"/>
                                        <p:tgtEl>
                                          <p:spTgt spid="19"/>
                                        </p:tgtEl>
                                        <p:attrNameLst>
                                          <p:attrName>ppt_w</p:attrName>
                                        </p:attrNameLst>
                                      </p:cBhvr>
                                      <p:tavLst>
                                        <p:tav tm="0">
                                          <p:val>
                                            <p:fltVal val="0"/>
                                          </p:val>
                                        </p:tav>
                                        <p:tav tm="100000">
                                          <p:val>
                                            <p:strVal val="#ppt_w"/>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Effect transition="in" filter="fade">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1000"/>
                                        <p:tgtEl>
                                          <p:spTgt spid="19"/>
                                        </p:tgtEl>
                                        <p:attrNameLst>
                                          <p:attrName>ppt_w</p:attrName>
                                        </p:attrNameLst>
                                      </p:cBhvr>
                                      <p:tavLst>
                                        <p:tav tm="0">
                                          <p:val>
                                            <p:strVal val="ppt_w"/>
                                          </p:val>
                                        </p:tav>
                                        <p:tav tm="100000">
                                          <p:val>
                                            <p:fltVal val="0"/>
                                          </p:val>
                                        </p:tav>
                                      </p:tavLst>
                                    </p:anim>
                                    <p:anim calcmode="lin" valueType="num">
                                      <p:cBhvr>
                                        <p:cTn id="28" dur="1000"/>
                                        <p:tgtEl>
                                          <p:spTgt spid="19"/>
                                        </p:tgtEl>
                                        <p:attrNameLst>
                                          <p:attrName>ppt_h</p:attrName>
                                        </p:attrNameLst>
                                      </p:cBhvr>
                                      <p:tavLst>
                                        <p:tav tm="0">
                                          <p:val>
                                            <p:strVal val="ppt_h"/>
                                          </p:val>
                                        </p:tav>
                                        <p:tav tm="100000">
                                          <p:val>
                                            <p:fltVal val="0"/>
                                          </p:val>
                                        </p:tav>
                                      </p:tavLst>
                                    </p:anim>
                                    <p:animEffect transition="out" filter="fade">
                                      <p:cBhvr>
                                        <p:cTn id="29" dur="1000"/>
                                        <p:tgtEl>
                                          <p:spTgt spid="19"/>
                                        </p:tgtEl>
                                      </p:cBhvr>
                                    </p:animEffect>
                                    <p:set>
                                      <p:cBhvr>
                                        <p:cTn id="30" dur="1" fill="hold">
                                          <p:stCondLst>
                                            <p:cond delay="9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by="(-#ppt_w*2)" calcmode="lin" valueType="num">
                                      <p:cBhvr rctx="PPT">
                                        <p:cTn id="35" dur="500" autoRev="1" fill="hold">
                                          <p:stCondLst>
                                            <p:cond delay="0"/>
                                          </p:stCondLst>
                                        </p:cTn>
                                        <p:tgtEl>
                                          <p:spTgt spid="13"/>
                                        </p:tgtEl>
                                        <p:attrNameLst>
                                          <p:attrName>ppt_w</p:attrName>
                                        </p:attrNameLst>
                                      </p:cBhvr>
                                    </p:anim>
                                    <p:anim by="(#ppt_w*0.50)" calcmode="lin" valueType="num">
                                      <p:cBhvr>
                                        <p:cTn id="36" dur="500" decel="50000" autoRev="1" fill="hold">
                                          <p:stCondLst>
                                            <p:cond delay="0"/>
                                          </p:stCondLst>
                                        </p:cTn>
                                        <p:tgtEl>
                                          <p:spTgt spid="13"/>
                                        </p:tgtEl>
                                        <p:attrNameLst>
                                          <p:attrName>ppt_x</p:attrName>
                                        </p:attrNameLst>
                                      </p:cBhvr>
                                    </p:anim>
                                    <p:anim from="(-#ppt_h/2)" to="(#ppt_y)" calcmode="lin" valueType="num">
                                      <p:cBhvr>
                                        <p:cTn id="37" dur="1000" fill="hold">
                                          <p:stCondLst>
                                            <p:cond delay="0"/>
                                          </p:stCondLst>
                                        </p:cTn>
                                        <p:tgtEl>
                                          <p:spTgt spid="13"/>
                                        </p:tgtEl>
                                        <p:attrNameLst>
                                          <p:attrName>ppt_y</p:attrName>
                                        </p:attrNameLst>
                                      </p:cBhvr>
                                    </p:anim>
                                    <p:animRot by="21600000">
                                      <p:cBhvr>
                                        <p:cTn id="38"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18"/>
                </p:tgtEl>
              </p:cMediaNode>
            </p:video>
          </p:childTnLst>
        </p:cTn>
      </p:par>
    </p:tnLst>
    <p:bldLst>
      <p:bldP spid="14" grpId="0"/>
      <p:bldP spid="15"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E5417B4-561D-4F50-8EF2-C76AE300DB2A}"/>
              </a:ext>
            </a:extLst>
          </p:cNvPr>
          <p:cNvSpPr/>
          <p:nvPr/>
        </p:nvSpPr>
        <p:spPr>
          <a:xfrm>
            <a:off x="2337787" y="651004"/>
            <a:ext cx="1895966" cy="1446550"/>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pPr algn="ctr"/>
            <a:r>
              <a:rPr lang="as-IN" sz="4400" b="1" dirty="0">
                <a:latin typeface="NikoshBAN" panose="02000000000000000000" pitchFamily="2" charset="0"/>
                <a:cs typeface="NikoshBAN" panose="02000000000000000000" pitchFamily="2" charset="0"/>
              </a:rPr>
              <a:t>দ</a:t>
            </a:r>
            <a:r>
              <a:rPr lang="en-US" sz="4400" b="1" dirty="0" err="1">
                <a:latin typeface="NikoshBAN" panose="02000000000000000000" pitchFamily="2" charset="0"/>
                <a:cs typeface="NikoshBAN" panose="02000000000000000000" pitchFamily="2" charset="0"/>
              </a:rPr>
              <a:t>লীয়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xmlns="" id="{6DDD8AD0-E24C-4F59-BADE-0FC52D266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66" y="2016741"/>
            <a:ext cx="3601266" cy="3988233"/>
          </a:xfrm>
          <a:prstGeom prst="rect">
            <a:avLst/>
          </a:prstGeom>
        </p:spPr>
      </p:pic>
      <p:sp>
        <p:nvSpPr>
          <p:cNvPr id="16" name="Rectangle 15">
            <a:extLst>
              <a:ext uri="{FF2B5EF4-FFF2-40B4-BE49-F238E27FC236}">
                <a16:creationId xmlns:a16="http://schemas.microsoft.com/office/drawing/2014/main" xmlns="" id="{B0BE045C-B883-49FB-AE83-292C62A092FE}"/>
              </a:ext>
            </a:extLst>
          </p:cNvPr>
          <p:cNvSpPr/>
          <p:nvPr/>
        </p:nvSpPr>
        <p:spPr>
          <a:xfrm>
            <a:off x="4358150" y="2016741"/>
            <a:ext cx="4325406" cy="1446550"/>
          </a:xfrm>
          <a:prstGeom prst="rect">
            <a:avLst/>
          </a:prstGeom>
          <a:solidFill>
            <a:schemeClr val="accent1"/>
          </a:solidFill>
          <a:ln w="38100">
            <a:solidFill>
              <a:schemeClr val="tx1"/>
            </a:solidFill>
          </a:ln>
          <a:effectLst>
            <a:innerShdw blurRad="114300">
              <a:prstClr val="black"/>
            </a:innerShdw>
          </a:effectLst>
        </p:spPr>
        <p:txBody>
          <a:bodyPr wrap="square">
            <a:spAutoFit/>
          </a:bodyPr>
          <a:lstStyle/>
          <a:p>
            <a:r>
              <a:rPr lang="en-US" sz="4400" b="1" dirty="0">
                <a:latin typeface="NikoshBAN" panose="02000000000000000000" pitchFamily="2" charset="0"/>
                <a:cs typeface="NikoshBAN" panose="02000000000000000000" pitchFamily="2" charset="0"/>
              </a:rPr>
              <a:t>‘ক’ </a:t>
            </a:r>
            <a:r>
              <a:rPr lang="as-IN" sz="4400" b="1" dirty="0">
                <a:latin typeface="NikoshBAN" panose="02000000000000000000" pitchFamily="2" charset="0"/>
                <a:cs typeface="NikoshBAN" panose="02000000000000000000" pitchFamily="2" charset="0"/>
              </a:rPr>
              <a:t>দ</a:t>
            </a:r>
            <a:r>
              <a:rPr lang="en-US" sz="4400" b="1" dirty="0">
                <a:latin typeface="NikoshBAN" panose="02000000000000000000" pitchFamily="2" charset="0"/>
                <a:cs typeface="NikoshBAN" panose="02000000000000000000" pitchFamily="2" charset="0"/>
              </a:rPr>
              <a:t>ল : </a:t>
            </a:r>
            <a:r>
              <a:rPr lang="en-US" sz="4400" b="1" dirty="0" err="1">
                <a:latin typeface="NikoshBAN" panose="02000000000000000000" pitchFamily="2" charset="0"/>
                <a:cs typeface="NikoshBAN" panose="02000000000000000000" pitchFamily="2" charset="0"/>
              </a:rPr>
              <a:t>ক্র</a:t>
            </a:r>
            <a:r>
              <a:rPr lang="as-IN" sz="4400" b="1" dirty="0">
                <a:latin typeface="NikoshBAN" panose="02000000000000000000" pitchFamily="2" charset="0"/>
                <a:cs typeface="NikoshBAN" panose="02000000000000000000" pitchFamily="2" charset="0"/>
              </a:rPr>
              <a:t>ো</a:t>
            </a:r>
            <a:r>
              <a:rPr lang="en-US" sz="4400" b="1" dirty="0" err="1">
                <a:latin typeface="NikoshBAN" panose="02000000000000000000" pitchFamily="2" charset="0"/>
                <a:cs typeface="NikoshBAN" panose="02000000000000000000" pitchFamily="2" charset="0"/>
              </a:rPr>
              <a:t>মোজ</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ম </a:t>
            </a:r>
            <a:r>
              <a:rPr lang="as-IN" sz="4400" b="1" dirty="0">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 ?  </a:t>
            </a:r>
          </a:p>
        </p:txBody>
      </p:sp>
      <p:sp>
        <p:nvSpPr>
          <p:cNvPr id="17" name="Rectangle 16">
            <a:extLst>
              <a:ext uri="{FF2B5EF4-FFF2-40B4-BE49-F238E27FC236}">
                <a16:creationId xmlns:a16="http://schemas.microsoft.com/office/drawing/2014/main" xmlns="" id="{61BA6A13-FA8B-47F6-A554-522CB78C3740}"/>
              </a:ext>
            </a:extLst>
          </p:cNvPr>
          <p:cNvSpPr/>
          <p:nvPr/>
        </p:nvSpPr>
        <p:spPr>
          <a:xfrm>
            <a:off x="4376257" y="3189902"/>
            <a:ext cx="4307298" cy="1323439"/>
          </a:xfrm>
          <a:prstGeom prst="rect">
            <a:avLst/>
          </a:prstGeom>
          <a:solidFill>
            <a:schemeClr val="accent4">
              <a:lumMod val="60000"/>
              <a:lumOff val="40000"/>
            </a:schemeClr>
          </a:solidFill>
          <a:ln w="38100">
            <a:solidFill>
              <a:schemeClr val="tx1"/>
            </a:solidFill>
          </a:ln>
          <a:effectLst>
            <a:innerShdw blurRad="114300">
              <a:prstClr val="black"/>
            </a:innerShdw>
          </a:effectLst>
        </p:spPr>
        <p:txBody>
          <a:bodyPr wrap="square">
            <a:spAutoFit/>
          </a:bodyPr>
          <a:lstStyle/>
          <a:p>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দ</a:t>
            </a:r>
            <a:r>
              <a:rPr lang="en-US" sz="4000" b="1" dirty="0">
                <a:latin typeface="NikoshBAN" panose="02000000000000000000" pitchFamily="2" charset="0"/>
                <a:cs typeface="NikoshBAN" panose="02000000000000000000" pitchFamily="2" charset="0"/>
              </a:rPr>
              <a:t>ল : </a:t>
            </a:r>
            <a:r>
              <a:rPr lang="bn-BD" sz="4000" u="sng"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3" tooltip="আরএনএ"/>
              </a:rPr>
              <a:t>আরএনএ</a:t>
            </a:r>
            <a:r>
              <a:rPr lang="en-US" sz="40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(RNA) </a:t>
            </a:r>
            <a:r>
              <a:rPr lang="as-IN" sz="4000" b="1" dirty="0">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 </a:t>
            </a:r>
          </a:p>
        </p:txBody>
      </p:sp>
      <p:sp>
        <p:nvSpPr>
          <p:cNvPr id="18" name="Rectangle 17">
            <a:extLst>
              <a:ext uri="{FF2B5EF4-FFF2-40B4-BE49-F238E27FC236}">
                <a16:creationId xmlns:a16="http://schemas.microsoft.com/office/drawing/2014/main" xmlns="" id="{21700DC0-A011-45F1-9976-41B2F31ADDF3}"/>
              </a:ext>
            </a:extLst>
          </p:cNvPr>
          <p:cNvSpPr/>
          <p:nvPr/>
        </p:nvSpPr>
        <p:spPr>
          <a:xfrm>
            <a:off x="4376257" y="4301509"/>
            <a:ext cx="4307298" cy="1323439"/>
          </a:xfrm>
          <a:prstGeom prst="rect">
            <a:avLst/>
          </a:prstGeom>
          <a:solidFill>
            <a:schemeClr val="accent6">
              <a:lumMod val="40000"/>
              <a:lumOff val="60000"/>
            </a:schemeClr>
          </a:solidFill>
          <a:ln w="38100">
            <a:solidFill>
              <a:schemeClr val="tx1"/>
            </a:solidFill>
          </a:ln>
          <a:effectLst>
            <a:innerShdw blurRad="114300">
              <a:prstClr val="black"/>
            </a:innerShdw>
          </a:effectLst>
        </p:spPr>
        <p:txBody>
          <a:bodyPr wrap="square">
            <a:spAutoFit/>
          </a:bodyPr>
          <a:lstStyle/>
          <a:p>
            <a:r>
              <a:rPr lang="en-US" sz="4000" b="1" dirty="0">
                <a:latin typeface="NikoshBAN" panose="02000000000000000000" pitchFamily="2" charset="0"/>
                <a:cs typeface="NikoshBAN" panose="02000000000000000000" pitchFamily="2" charset="0"/>
              </a:rPr>
              <a:t>‘গ’ </a:t>
            </a:r>
            <a:r>
              <a:rPr lang="as-IN" sz="4000" b="1" dirty="0">
                <a:latin typeface="NikoshBAN" panose="02000000000000000000" pitchFamily="2" charset="0"/>
                <a:cs typeface="NikoshBAN" panose="02000000000000000000" pitchFamily="2" charset="0"/>
              </a:rPr>
              <a:t>দ</a:t>
            </a:r>
            <a:r>
              <a:rPr lang="en-US" sz="4000" b="1" dirty="0">
                <a:latin typeface="NikoshBAN" panose="02000000000000000000" pitchFamily="2" charset="0"/>
                <a:cs typeface="NikoshBAN" panose="02000000000000000000" pitchFamily="2" charset="0"/>
              </a:rPr>
              <a:t>ল : </a:t>
            </a:r>
            <a:r>
              <a:rPr lang="en-US" sz="4000" b="1" u="sng" dirty="0" err="1">
                <a:solidFill>
                  <a:srgbClr val="0B0080"/>
                </a:solidFill>
                <a:latin typeface="NikoshBAN" panose="02000000000000000000" pitchFamily="2" charset="0"/>
                <a:cs typeface="NikoshBAN" panose="02000000000000000000" pitchFamily="2" charset="0"/>
              </a:rPr>
              <a:t>ডিএ</a:t>
            </a:r>
            <a:r>
              <a:rPr lang="en-US" sz="4000" b="1" u="sng" dirty="0" err="1">
                <a:solidFill>
                  <a:srgbClr val="0B0080"/>
                </a:solidFill>
                <a:latin typeface="NikoshBAN" panose="02000000000000000000" pitchFamily="2" charset="0"/>
                <a:ea typeface="Times New Roman" panose="02020603050405020304" pitchFamily="18" charset="0"/>
                <a:cs typeface="NikoshBAN" panose="02000000000000000000" pitchFamily="2" charset="0"/>
              </a:rPr>
              <a:t>ন</a:t>
            </a:r>
            <a:r>
              <a:rPr lang="as-IN" sz="4000" b="1" u="sng" dirty="0">
                <a:solidFill>
                  <a:srgbClr val="0B0080"/>
                </a:solidFill>
                <a:latin typeface="NikoshBAN" panose="02000000000000000000" pitchFamily="2" charset="0"/>
                <a:ea typeface="Times New Roman" panose="02020603050405020304" pitchFamily="18" charset="0"/>
                <a:cs typeface="NikoshBAN" panose="02000000000000000000" pitchFamily="2" charset="0"/>
              </a:rPr>
              <a:t>এ</a:t>
            </a:r>
            <a:r>
              <a:rPr lang="en-US" sz="4000" b="1" u="sng" dirty="0">
                <a:solidFill>
                  <a:srgbClr val="0B0080"/>
                </a:solidFill>
                <a:latin typeface="NikoshBAN" panose="02000000000000000000" pitchFamily="2" charset="0"/>
                <a:ea typeface="Times New Roman" panose="02020603050405020304" pitchFamily="18" charset="0"/>
                <a:cs typeface="NikoshBAN" panose="02000000000000000000" pitchFamily="2" charset="0"/>
              </a:rPr>
              <a:t> (DNA) </a:t>
            </a:r>
            <a:r>
              <a:rPr lang="as-IN" sz="4000" b="1" dirty="0">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 </a:t>
            </a:r>
          </a:p>
        </p:txBody>
      </p:sp>
      <p:sp>
        <p:nvSpPr>
          <p:cNvPr id="19" name="Rectangle 18">
            <a:extLst>
              <a:ext uri="{FF2B5EF4-FFF2-40B4-BE49-F238E27FC236}">
                <a16:creationId xmlns:a16="http://schemas.microsoft.com/office/drawing/2014/main" xmlns="" id="{E6B6385D-DA78-465E-91D8-F2FE2D2C0B44}"/>
              </a:ext>
            </a:extLst>
          </p:cNvPr>
          <p:cNvSpPr/>
          <p:nvPr/>
        </p:nvSpPr>
        <p:spPr>
          <a:xfrm>
            <a:off x="4358150" y="5297090"/>
            <a:ext cx="4307298" cy="707886"/>
          </a:xfrm>
          <a:prstGeom prst="rect">
            <a:avLst/>
          </a:prstGeom>
          <a:solidFill>
            <a:schemeClr val="accent2"/>
          </a:solidFill>
          <a:ln w="38100">
            <a:solidFill>
              <a:schemeClr val="tx1"/>
            </a:solidFill>
          </a:ln>
          <a:effectLst>
            <a:innerShdw blurRad="114300">
              <a:prstClr val="black"/>
            </a:innerShdw>
          </a:effectLst>
        </p:spPr>
        <p:txBody>
          <a:bodyPr wrap="square">
            <a:spAutoFit/>
          </a:bodyPr>
          <a:lstStyle/>
          <a:p>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ঘ</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দ</a:t>
            </a:r>
            <a:r>
              <a:rPr lang="en-US" sz="4000" b="1" dirty="0">
                <a:latin typeface="NikoshBAN" panose="02000000000000000000" pitchFamily="2" charset="0"/>
                <a:cs typeface="NikoshBAN" panose="02000000000000000000" pitchFamily="2" charset="0"/>
              </a:rPr>
              <a:t>ল : </a:t>
            </a:r>
            <a:r>
              <a:rPr lang="as-IN" sz="4000" b="1" dirty="0">
                <a:latin typeface="NikoshBAN" panose="02000000000000000000" pitchFamily="2" charset="0"/>
                <a:cs typeface="NikoshBAN" panose="02000000000000000000" pitchFamily="2" charset="0"/>
              </a:rPr>
              <a:t>জ</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ন</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 </a:t>
            </a:r>
          </a:p>
        </p:txBody>
      </p:sp>
      <p:sp>
        <p:nvSpPr>
          <p:cNvPr id="20" name="Rectangle 19">
            <a:extLst>
              <a:ext uri="{FF2B5EF4-FFF2-40B4-BE49-F238E27FC236}">
                <a16:creationId xmlns:a16="http://schemas.microsoft.com/office/drawing/2014/main" xmlns="" id="{4DE6FA7A-03AC-4290-8E89-1811D7C86A71}"/>
              </a:ext>
            </a:extLst>
          </p:cNvPr>
          <p:cNvSpPr/>
          <p:nvPr/>
        </p:nvSpPr>
        <p:spPr>
          <a:xfrm>
            <a:off x="5120263" y="638902"/>
            <a:ext cx="1895966" cy="1446550"/>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pPr algn="ctr"/>
            <a:r>
              <a:rPr lang="en-US" sz="4400" b="1" dirty="0" err="1">
                <a:latin typeface="NikoshBAN" panose="02000000000000000000" pitchFamily="2" charset="0"/>
                <a:cs typeface="NikoshBAN" panose="02000000000000000000" pitchFamily="2" charset="0"/>
              </a:rPr>
              <a:t>সময়</a:t>
            </a:r>
            <a:r>
              <a:rPr lang="en-US" sz="4400" b="1" dirty="0">
                <a:latin typeface="NikoshBAN" panose="02000000000000000000" pitchFamily="2" charset="0"/>
                <a:cs typeface="NikoshBAN" panose="02000000000000000000" pitchFamily="2" charset="0"/>
              </a:rPr>
              <a:t> : 8 </a:t>
            </a:r>
            <a:r>
              <a:rPr lang="en-US" sz="4400" b="1" dirty="0" err="1">
                <a:latin typeface="NikoshBAN" panose="02000000000000000000" pitchFamily="2" charset="0"/>
                <a:cs typeface="NikoshBAN" panose="02000000000000000000" pitchFamily="2" charset="0"/>
              </a:rPr>
              <a:t>মি</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7985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457200"/>
            <a:ext cx="8595809" cy="5943599"/>
            <a:chOff x="1163518" y="1358747"/>
            <a:chExt cx="6848158" cy="4130988"/>
          </a:xfrm>
        </p:grpSpPr>
        <p:sp>
          <p:nvSpPr>
            <p:cNvPr id="3" name="Rectangle 2"/>
            <p:cNvSpPr/>
            <p:nvPr/>
          </p:nvSpPr>
          <p:spPr>
            <a:xfrm>
              <a:off x="1163518" y="4139292"/>
              <a:ext cx="2047603" cy="499655"/>
            </a:xfrm>
            <a:prstGeom prst="rect">
              <a:avLst/>
            </a:prstGeom>
            <a:solidFill>
              <a:srgbClr val="00206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4" name="Rectangle 3"/>
            <p:cNvSpPr/>
            <p:nvPr/>
          </p:nvSpPr>
          <p:spPr>
            <a:xfrm>
              <a:off x="1163518" y="2372539"/>
              <a:ext cx="2047603" cy="499655"/>
            </a:xfrm>
            <a:prstGeom prst="rect">
              <a:avLst/>
            </a:prstGeom>
            <a:solidFill>
              <a:srgbClr val="0070C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5" name="Rectangle 4"/>
            <p:cNvSpPr/>
            <p:nvPr/>
          </p:nvSpPr>
          <p:spPr>
            <a:xfrm>
              <a:off x="1163518" y="2973488"/>
              <a:ext cx="2047603" cy="499655"/>
            </a:xfrm>
            <a:prstGeom prst="rect">
              <a:avLst/>
            </a:prstGeom>
            <a:solidFill>
              <a:srgbClr val="00B05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6" name="Rectangle 5"/>
            <p:cNvSpPr/>
            <p:nvPr/>
          </p:nvSpPr>
          <p:spPr>
            <a:xfrm>
              <a:off x="1163518" y="3550375"/>
              <a:ext cx="2047603" cy="499655"/>
            </a:xfrm>
            <a:prstGeom prst="rect">
              <a:avLst/>
            </a:prstGeom>
            <a:solidFill>
              <a:srgbClr val="00B0F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7" name="Rectangle 5"/>
            <p:cNvSpPr/>
            <p:nvPr/>
          </p:nvSpPr>
          <p:spPr>
            <a:xfrm>
              <a:off x="3216826" y="1358747"/>
              <a:ext cx="958133" cy="1513446"/>
            </a:xfrm>
            <a:custGeom>
              <a:avLst/>
              <a:gdLst>
                <a:gd name="connsiteX0" fmla="*/ 0 w 1762076"/>
                <a:gd name="connsiteY0" fmla="*/ 0 h 666206"/>
                <a:gd name="connsiteX1" fmla="*/ 1762076 w 1762076"/>
                <a:gd name="connsiteY1" fmla="*/ 0 h 666206"/>
                <a:gd name="connsiteX2" fmla="*/ 1762076 w 1762076"/>
                <a:gd name="connsiteY2" fmla="*/ 666206 h 666206"/>
                <a:gd name="connsiteX3" fmla="*/ 0 w 1762076"/>
                <a:gd name="connsiteY3" fmla="*/ 666206 h 666206"/>
                <a:gd name="connsiteX4" fmla="*/ 0 w 1762076"/>
                <a:gd name="connsiteY4" fmla="*/ 0 h 666206"/>
                <a:gd name="connsiteX0" fmla="*/ 0 w 1762076"/>
                <a:gd name="connsiteY0" fmla="*/ 1361661 h 2027867"/>
                <a:gd name="connsiteX1" fmla="*/ 1752136 w 1762076"/>
                <a:gd name="connsiteY1" fmla="*/ 0 h 2027867"/>
                <a:gd name="connsiteX2" fmla="*/ 1762076 w 1762076"/>
                <a:gd name="connsiteY2" fmla="*/ 2027867 h 2027867"/>
                <a:gd name="connsiteX3" fmla="*/ 0 w 1762076"/>
                <a:gd name="connsiteY3" fmla="*/ 2027867 h 2027867"/>
                <a:gd name="connsiteX4" fmla="*/ 0 w 1762076"/>
                <a:gd name="connsiteY4" fmla="*/ 1361661 h 2027867"/>
                <a:gd name="connsiteX0" fmla="*/ 0 w 1791894"/>
                <a:gd name="connsiteY0" fmla="*/ 1361661 h 2027867"/>
                <a:gd name="connsiteX1" fmla="*/ 1752136 w 1791894"/>
                <a:gd name="connsiteY1" fmla="*/ 0 h 2027867"/>
                <a:gd name="connsiteX2" fmla="*/ 1791894 w 1791894"/>
                <a:gd name="connsiteY2" fmla="*/ 1441458 h 2027867"/>
                <a:gd name="connsiteX3" fmla="*/ 0 w 1791894"/>
                <a:gd name="connsiteY3" fmla="*/ 2027867 h 2027867"/>
                <a:gd name="connsiteX4" fmla="*/ 0 w 1791894"/>
                <a:gd name="connsiteY4" fmla="*/ 1361661 h 2027867"/>
                <a:gd name="connsiteX0" fmla="*/ 0 w 1781955"/>
                <a:gd name="connsiteY0" fmla="*/ 1361661 h 2027867"/>
                <a:gd name="connsiteX1" fmla="*/ 1752136 w 1781955"/>
                <a:gd name="connsiteY1" fmla="*/ 0 h 2027867"/>
                <a:gd name="connsiteX2" fmla="*/ 1781955 w 1781955"/>
                <a:gd name="connsiteY2" fmla="*/ 1411640 h 2027867"/>
                <a:gd name="connsiteX3" fmla="*/ 0 w 1781955"/>
                <a:gd name="connsiteY3" fmla="*/ 2027867 h 2027867"/>
                <a:gd name="connsiteX4" fmla="*/ 0 w 1781955"/>
                <a:gd name="connsiteY4" fmla="*/ 1361661 h 2027867"/>
                <a:gd name="connsiteX0" fmla="*/ 0 w 1781955"/>
                <a:gd name="connsiteY0" fmla="*/ 1351722 h 2017928"/>
                <a:gd name="connsiteX1" fmla="*/ 1752136 w 1781955"/>
                <a:gd name="connsiteY1" fmla="*/ 0 h 2017928"/>
                <a:gd name="connsiteX2" fmla="*/ 1781955 w 1781955"/>
                <a:gd name="connsiteY2" fmla="*/ 1401701 h 2017928"/>
                <a:gd name="connsiteX3" fmla="*/ 0 w 1781955"/>
                <a:gd name="connsiteY3" fmla="*/ 2017928 h 2017928"/>
                <a:gd name="connsiteX4" fmla="*/ 0 w 1781955"/>
                <a:gd name="connsiteY4" fmla="*/ 1351722 h 201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955" h="2017928">
                  <a:moveTo>
                    <a:pt x="0" y="1351722"/>
                  </a:moveTo>
                  <a:lnTo>
                    <a:pt x="1752136" y="0"/>
                  </a:lnTo>
                  <a:cubicBezTo>
                    <a:pt x="1755449" y="675956"/>
                    <a:pt x="1778642" y="725745"/>
                    <a:pt x="1781955" y="1401701"/>
                  </a:cubicBezTo>
                  <a:lnTo>
                    <a:pt x="0" y="2017928"/>
                  </a:lnTo>
                  <a:lnTo>
                    <a:pt x="0" y="1351722"/>
                  </a:lnTo>
                  <a:close/>
                </a:path>
              </a:pathLst>
            </a:custGeom>
            <a:solidFill>
              <a:srgbClr val="0070C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8" name="Rectangle 6"/>
            <p:cNvSpPr/>
            <p:nvPr/>
          </p:nvSpPr>
          <p:spPr>
            <a:xfrm>
              <a:off x="3216827" y="2512220"/>
              <a:ext cx="963839" cy="969278"/>
            </a:xfrm>
            <a:custGeom>
              <a:avLst/>
              <a:gdLst>
                <a:gd name="connsiteX0" fmla="*/ 0 w 1762076"/>
                <a:gd name="connsiteY0" fmla="*/ 0 h 666206"/>
                <a:gd name="connsiteX1" fmla="*/ 1762076 w 1762076"/>
                <a:gd name="connsiteY1" fmla="*/ 0 h 666206"/>
                <a:gd name="connsiteX2" fmla="*/ 1762076 w 1762076"/>
                <a:gd name="connsiteY2" fmla="*/ 666206 h 666206"/>
                <a:gd name="connsiteX3" fmla="*/ 0 w 1762076"/>
                <a:gd name="connsiteY3" fmla="*/ 666206 h 666206"/>
                <a:gd name="connsiteX4" fmla="*/ 0 w 1762076"/>
                <a:gd name="connsiteY4" fmla="*/ 0 h 666206"/>
                <a:gd name="connsiteX0" fmla="*/ 0 w 1791894"/>
                <a:gd name="connsiteY0" fmla="*/ 636104 h 1302310"/>
                <a:gd name="connsiteX1" fmla="*/ 1791894 w 1791894"/>
                <a:gd name="connsiteY1" fmla="*/ 0 h 1302310"/>
                <a:gd name="connsiteX2" fmla="*/ 1762076 w 1791894"/>
                <a:gd name="connsiteY2" fmla="*/ 1302310 h 1302310"/>
                <a:gd name="connsiteX3" fmla="*/ 0 w 1791894"/>
                <a:gd name="connsiteY3" fmla="*/ 1302310 h 1302310"/>
                <a:gd name="connsiteX4" fmla="*/ 0 w 1791894"/>
                <a:gd name="connsiteY4" fmla="*/ 636104 h 1302310"/>
                <a:gd name="connsiteX0" fmla="*/ 0 w 1801833"/>
                <a:gd name="connsiteY0" fmla="*/ 636104 h 1322188"/>
                <a:gd name="connsiteX1" fmla="*/ 1791894 w 1801833"/>
                <a:gd name="connsiteY1" fmla="*/ 0 h 1322188"/>
                <a:gd name="connsiteX2" fmla="*/ 1801833 w 1801833"/>
                <a:gd name="connsiteY2" fmla="*/ 1322188 h 1322188"/>
                <a:gd name="connsiteX3" fmla="*/ 0 w 1801833"/>
                <a:gd name="connsiteY3" fmla="*/ 1302310 h 1322188"/>
                <a:gd name="connsiteX4" fmla="*/ 0 w 1801833"/>
                <a:gd name="connsiteY4" fmla="*/ 636104 h 1322188"/>
                <a:gd name="connsiteX0" fmla="*/ 0 w 1801833"/>
                <a:gd name="connsiteY0" fmla="*/ 626165 h 1312249"/>
                <a:gd name="connsiteX1" fmla="*/ 1791894 w 1801833"/>
                <a:gd name="connsiteY1" fmla="*/ 0 h 1312249"/>
                <a:gd name="connsiteX2" fmla="*/ 1801833 w 1801833"/>
                <a:gd name="connsiteY2" fmla="*/ 1312249 h 1312249"/>
                <a:gd name="connsiteX3" fmla="*/ 0 w 1801833"/>
                <a:gd name="connsiteY3" fmla="*/ 1292371 h 1312249"/>
                <a:gd name="connsiteX4" fmla="*/ 0 w 1801833"/>
                <a:gd name="connsiteY4" fmla="*/ 626165 h 1312249"/>
                <a:gd name="connsiteX0" fmla="*/ 0 w 1801833"/>
                <a:gd name="connsiteY0" fmla="*/ 606287 h 1292371"/>
                <a:gd name="connsiteX1" fmla="*/ 1791894 w 1801833"/>
                <a:gd name="connsiteY1" fmla="*/ 0 h 1292371"/>
                <a:gd name="connsiteX2" fmla="*/ 1801833 w 1801833"/>
                <a:gd name="connsiteY2" fmla="*/ 1292371 h 1292371"/>
                <a:gd name="connsiteX3" fmla="*/ 0 w 1801833"/>
                <a:gd name="connsiteY3" fmla="*/ 1272493 h 1292371"/>
                <a:gd name="connsiteX4" fmla="*/ 0 w 1801833"/>
                <a:gd name="connsiteY4" fmla="*/ 606287 h 129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833" h="1292371">
                  <a:moveTo>
                    <a:pt x="0" y="606287"/>
                  </a:moveTo>
                  <a:lnTo>
                    <a:pt x="1791894" y="0"/>
                  </a:lnTo>
                  <a:lnTo>
                    <a:pt x="1801833" y="1292371"/>
                  </a:lnTo>
                  <a:lnTo>
                    <a:pt x="0" y="1272493"/>
                  </a:lnTo>
                  <a:lnTo>
                    <a:pt x="0" y="606287"/>
                  </a:lnTo>
                  <a:close/>
                </a:path>
              </a:pathLst>
            </a:custGeom>
            <a:solidFill>
              <a:srgbClr val="00B05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9" name="Rectangle 7"/>
            <p:cNvSpPr/>
            <p:nvPr/>
          </p:nvSpPr>
          <p:spPr>
            <a:xfrm>
              <a:off x="3216827" y="3556841"/>
              <a:ext cx="969545" cy="939461"/>
            </a:xfrm>
            <a:custGeom>
              <a:avLst/>
              <a:gdLst>
                <a:gd name="connsiteX0" fmla="*/ 0 w 1762076"/>
                <a:gd name="connsiteY0" fmla="*/ 0 h 666206"/>
                <a:gd name="connsiteX1" fmla="*/ 1762076 w 1762076"/>
                <a:gd name="connsiteY1" fmla="*/ 0 h 666206"/>
                <a:gd name="connsiteX2" fmla="*/ 1762076 w 1762076"/>
                <a:gd name="connsiteY2" fmla="*/ 666206 h 666206"/>
                <a:gd name="connsiteX3" fmla="*/ 0 w 1762076"/>
                <a:gd name="connsiteY3" fmla="*/ 666206 h 666206"/>
                <a:gd name="connsiteX4" fmla="*/ 0 w 1762076"/>
                <a:gd name="connsiteY4" fmla="*/ 0 h 666206"/>
                <a:gd name="connsiteX0" fmla="*/ 0 w 1781955"/>
                <a:gd name="connsiteY0" fmla="*/ 0 h 1252615"/>
                <a:gd name="connsiteX1" fmla="*/ 1762076 w 1781955"/>
                <a:gd name="connsiteY1" fmla="*/ 0 h 1252615"/>
                <a:gd name="connsiteX2" fmla="*/ 1781955 w 1781955"/>
                <a:gd name="connsiteY2" fmla="*/ 1252615 h 1252615"/>
                <a:gd name="connsiteX3" fmla="*/ 0 w 1781955"/>
                <a:gd name="connsiteY3" fmla="*/ 666206 h 1252615"/>
                <a:gd name="connsiteX4" fmla="*/ 0 w 1781955"/>
                <a:gd name="connsiteY4" fmla="*/ 0 h 125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955" h="1252615">
                  <a:moveTo>
                    <a:pt x="0" y="0"/>
                  </a:moveTo>
                  <a:lnTo>
                    <a:pt x="1762076" y="0"/>
                  </a:lnTo>
                  <a:lnTo>
                    <a:pt x="1781955" y="1252615"/>
                  </a:lnTo>
                  <a:lnTo>
                    <a:pt x="0" y="666206"/>
                  </a:lnTo>
                  <a:lnTo>
                    <a:pt x="0" y="0"/>
                  </a:lnTo>
                  <a:close/>
                </a:path>
              </a:pathLst>
            </a:custGeom>
            <a:solidFill>
              <a:srgbClr val="00B0F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0" name="Rectangle 8"/>
            <p:cNvSpPr/>
            <p:nvPr/>
          </p:nvSpPr>
          <p:spPr>
            <a:xfrm>
              <a:off x="3216827" y="4139292"/>
              <a:ext cx="975251" cy="1341996"/>
            </a:xfrm>
            <a:custGeom>
              <a:avLst/>
              <a:gdLst>
                <a:gd name="connsiteX0" fmla="*/ 0 w 1762076"/>
                <a:gd name="connsiteY0" fmla="*/ 0 h 666206"/>
                <a:gd name="connsiteX1" fmla="*/ 1762076 w 1762076"/>
                <a:gd name="connsiteY1" fmla="*/ 0 h 666206"/>
                <a:gd name="connsiteX2" fmla="*/ 1762076 w 1762076"/>
                <a:gd name="connsiteY2" fmla="*/ 666206 h 666206"/>
                <a:gd name="connsiteX3" fmla="*/ 0 w 1762076"/>
                <a:gd name="connsiteY3" fmla="*/ 666206 h 666206"/>
                <a:gd name="connsiteX4" fmla="*/ 0 w 1762076"/>
                <a:gd name="connsiteY4" fmla="*/ 0 h 666206"/>
                <a:gd name="connsiteX0" fmla="*/ 0 w 1791893"/>
                <a:gd name="connsiteY0" fmla="*/ 0 h 1789328"/>
                <a:gd name="connsiteX1" fmla="*/ 1762076 w 1791893"/>
                <a:gd name="connsiteY1" fmla="*/ 0 h 1789328"/>
                <a:gd name="connsiteX2" fmla="*/ 1791893 w 1791893"/>
                <a:gd name="connsiteY2" fmla="*/ 1789328 h 1789328"/>
                <a:gd name="connsiteX3" fmla="*/ 0 w 1791893"/>
                <a:gd name="connsiteY3" fmla="*/ 666206 h 1789328"/>
                <a:gd name="connsiteX4" fmla="*/ 0 w 1791893"/>
                <a:gd name="connsiteY4" fmla="*/ 0 h 1789328"/>
                <a:gd name="connsiteX0" fmla="*/ 0 w 1801833"/>
                <a:gd name="connsiteY0" fmla="*/ 0 h 1789328"/>
                <a:gd name="connsiteX1" fmla="*/ 1801833 w 1801833"/>
                <a:gd name="connsiteY1" fmla="*/ 586409 h 1789328"/>
                <a:gd name="connsiteX2" fmla="*/ 1791893 w 1801833"/>
                <a:gd name="connsiteY2" fmla="*/ 1789328 h 1789328"/>
                <a:gd name="connsiteX3" fmla="*/ 0 w 1801833"/>
                <a:gd name="connsiteY3" fmla="*/ 666206 h 1789328"/>
                <a:gd name="connsiteX4" fmla="*/ 0 w 1801833"/>
                <a:gd name="connsiteY4" fmla="*/ 0 h 178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833" h="1789328">
                  <a:moveTo>
                    <a:pt x="0" y="0"/>
                  </a:moveTo>
                  <a:lnTo>
                    <a:pt x="1801833" y="586409"/>
                  </a:lnTo>
                  <a:cubicBezTo>
                    <a:pt x="1798520" y="987382"/>
                    <a:pt x="1795206" y="1388355"/>
                    <a:pt x="1791893" y="1789328"/>
                  </a:cubicBezTo>
                  <a:lnTo>
                    <a:pt x="0" y="666206"/>
                  </a:lnTo>
                  <a:lnTo>
                    <a:pt x="0" y="0"/>
                  </a:lnTo>
                  <a:close/>
                </a:path>
              </a:pathLst>
            </a:custGeom>
            <a:solidFill>
              <a:srgbClr val="00206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1" name="Rectangle 10"/>
            <p:cNvSpPr/>
            <p:nvPr/>
          </p:nvSpPr>
          <p:spPr>
            <a:xfrm>
              <a:off x="4180666" y="1362109"/>
              <a:ext cx="3817850" cy="1047812"/>
            </a:xfrm>
            <a:prstGeom prst="rect">
              <a:avLst/>
            </a:prstGeom>
            <a:solidFill>
              <a:srgbClr val="0070C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2" name="Rectangle 11"/>
            <p:cNvSpPr/>
            <p:nvPr/>
          </p:nvSpPr>
          <p:spPr>
            <a:xfrm>
              <a:off x="4197784" y="4569515"/>
              <a:ext cx="3806438" cy="920220"/>
            </a:xfrm>
            <a:prstGeom prst="rect">
              <a:avLst/>
            </a:prstGeom>
            <a:solidFill>
              <a:srgbClr val="00206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3" name="Rectangle 12"/>
            <p:cNvSpPr/>
            <p:nvPr/>
          </p:nvSpPr>
          <p:spPr>
            <a:xfrm>
              <a:off x="4192078" y="3550375"/>
              <a:ext cx="3806437" cy="944597"/>
            </a:xfrm>
            <a:prstGeom prst="rect">
              <a:avLst/>
            </a:prstGeom>
            <a:solidFill>
              <a:srgbClr val="00B0F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4" name="Rectangle 13"/>
            <p:cNvSpPr/>
            <p:nvPr/>
          </p:nvSpPr>
          <p:spPr>
            <a:xfrm>
              <a:off x="4186372" y="2512116"/>
              <a:ext cx="3825304" cy="963905"/>
            </a:xfrm>
            <a:prstGeom prst="rect">
              <a:avLst/>
            </a:prstGeom>
            <a:solidFill>
              <a:srgbClr val="00B050"/>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5" name="Rectangle 13"/>
            <p:cNvSpPr/>
            <p:nvPr/>
          </p:nvSpPr>
          <p:spPr>
            <a:xfrm>
              <a:off x="6557211" y="1362108"/>
              <a:ext cx="1441304" cy="1013791"/>
            </a:xfrm>
            <a:custGeom>
              <a:avLst/>
              <a:gdLst>
                <a:gd name="connsiteX0" fmla="*/ 0 w 927128"/>
                <a:gd name="connsiteY0" fmla="*/ 0 h 1351722"/>
                <a:gd name="connsiteX1" fmla="*/ 927128 w 927128"/>
                <a:gd name="connsiteY1" fmla="*/ 0 h 1351722"/>
                <a:gd name="connsiteX2" fmla="*/ 927128 w 927128"/>
                <a:gd name="connsiteY2" fmla="*/ 1351722 h 1351722"/>
                <a:gd name="connsiteX3" fmla="*/ 0 w 927128"/>
                <a:gd name="connsiteY3" fmla="*/ 1351722 h 1351722"/>
                <a:gd name="connsiteX4" fmla="*/ 0 w 927128"/>
                <a:gd name="connsiteY4" fmla="*/ 0 h 1351722"/>
                <a:gd name="connsiteX0" fmla="*/ 0 w 1857570"/>
                <a:gd name="connsiteY0" fmla="*/ 0 h 1351722"/>
                <a:gd name="connsiteX1" fmla="*/ 1857570 w 1857570"/>
                <a:gd name="connsiteY1" fmla="*/ 0 h 1351722"/>
                <a:gd name="connsiteX2" fmla="*/ 1857570 w 1857570"/>
                <a:gd name="connsiteY2" fmla="*/ 1351722 h 1351722"/>
                <a:gd name="connsiteX3" fmla="*/ 930442 w 1857570"/>
                <a:gd name="connsiteY3" fmla="*/ 1351722 h 1351722"/>
                <a:gd name="connsiteX4" fmla="*/ 0 w 1857570"/>
                <a:gd name="connsiteY4" fmla="*/ 0 h 1351722"/>
                <a:gd name="connsiteX0" fmla="*/ 0 w 1857570"/>
                <a:gd name="connsiteY0" fmla="*/ 16043 h 1367765"/>
                <a:gd name="connsiteX1" fmla="*/ 1007338 w 1857570"/>
                <a:gd name="connsiteY1" fmla="*/ 0 h 1367765"/>
                <a:gd name="connsiteX2" fmla="*/ 1857570 w 1857570"/>
                <a:gd name="connsiteY2" fmla="*/ 1367765 h 1367765"/>
                <a:gd name="connsiteX3" fmla="*/ 930442 w 1857570"/>
                <a:gd name="connsiteY3" fmla="*/ 1367765 h 1367765"/>
                <a:gd name="connsiteX4" fmla="*/ 0 w 1857570"/>
                <a:gd name="connsiteY4" fmla="*/ 16043 h 1367765"/>
                <a:gd name="connsiteX0" fmla="*/ 0 w 1921738"/>
                <a:gd name="connsiteY0" fmla="*/ 0 h 1431932"/>
                <a:gd name="connsiteX1" fmla="*/ 1071506 w 1921738"/>
                <a:gd name="connsiteY1" fmla="*/ 64167 h 1431932"/>
                <a:gd name="connsiteX2" fmla="*/ 1921738 w 1921738"/>
                <a:gd name="connsiteY2" fmla="*/ 1431932 h 1431932"/>
                <a:gd name="connsiteX3" fmla="*/ 994610 w 1921738"/>
                <a:gd name="connsiteY3" fmla="*/ 1431932 h 1431932"/>
                <a:gd name="connsiteX4" fmla="*/ 0 w 1921738"/>
                <a:gd name="connsiteY4" fmla="*/ 0 h 1431932"/>
                <a:gd name="connsiteX0" fmla="*/ 0 w 1921738"/>
                <a:gd name="connsiteY0" fmla="*/ 0 h 1431932"/>
                <a:gd name="connsiteX1" fmla="*/ 1007337 w 1921738"/>
                <a:gd name="connsiteY1" fmla="*/ 16041 h 1431932"/>
                <a:gd name="connsiteX2" fmla="*/ 1921738 w 1921738"/>
                <a:gd name="connsiteY2" fmla="*/ 1431932 h 1431932"/>
                <a:gd name="connsiteX3" fmla="*/ 994610 w 1921738"/>
                <a:gd name="connsiteY3" fmla="*/ 1431932 h 1431932"/>
                <a:gd name="connsiteX4" fmla="*/ 0 w 1921738"/>
                <a:gd name="connsiteY4" fmla="*/ 0 h 1431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738" h="1431932">
                  <a:moveTo>
                    <a:pt x="0" y="0"/>
                  </a:moveTo>
                  <a:lnTo>
                    <a:pt x="1007337" y="16041"/>
                  </a:lnTo>
                  <a:lnTo>
                    <a:pt x="1921738" y="1431932"/>
                  </a:lnTo>
                  <a:lnTo>
                    <a:pt x="994610" y="1431932"/>
                  </a:lnTo>
                  <a:lnTo>
                    <a:pt x="0" y="0"/>
                  </a:lnTo>
                  <a:close/>
                </a:path>
              </a:pathLst>
            </a:cu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6" name="Rectangle 14"/>
            <p:cNvSpPr/>
            <p:nvPr/>
          </p:nvSpPr>
          <p:spPr>
            <a:xfrm>
              <a:off x="6629400" y="2512116"/>
              <a:ext cx="1369115" cy="969381"/>
            </a:xfrm>
            <a:custGeom>
              <a:avLst/>
              <a:gdLst>
                <a:gd name="connsiteX0" fmla="*/ 0 w 927128"/>
                <a:gd name="connsiteY0" fmla="*/ 0 h 1292509"/>
                <a:gd name="connsiteX1" fmla="*/ 927128 w 927128"/>
                <a:gd name="connsiteY1" fmla="*/ 0 h 1292509"/>
                <a:gd name="connsiteX2" fmla="*/ 927128 w 927128"/>
                <a:gd name="connsiteY2" fmla="*/ 1292509 h 1292509"/>
                <a:gd name="connsiteX3" fmla="*/ 0 w 927128"/>
                <a:gd name="connsiteY3" fmla="*/ 1292509 h 1292509"/>
                <a:gd name="connsiteX4" fmla="*/ 0 w 927128"/>
                <a:gd name="connsiteY4" fmla="*/ 0 h 1292509"/>
                <a:gd name="connsiteX0" fmla="*/ 0 w 1825486"/>
                <a:gd name="connsiteY0" fmla="*/ 0 h 1340636"/>
                <a:gd name="connsiteX1" fmla="*/ 1825486 w 1825486"/>
                <a:gd name="connsiteY1" fmla="*/ 48127 h 1340636"/>
                <a:gd name="connsiteX2" fmla="*/ 1825486 w 1825486"/>
                <a:gd name="connsiteY2" fmla="*/ 1340636 h 1340636"/>
                <a:gd name="connsiteX3" fmla="*/ 898358 w 1825486"/>
                <a:gd name="connsiteY3" fmla="*/ 1340636 h 1340636"/>
                <a:gd name="connsiteX4" fmla="*/ 0 w 1825486"/>
                <a:gd name="connsiteY4" fmla="*/ 0 h 1340636"/>
                <a:gd name="connsiteX0" fmla="*/ 0 w 1825486"/>
                <a:gd name="connsiteY0" fmla="*/ 0 h 1340636"/>
                <a:gd name="connsiteX1" fmla="*/ 927128 w 1825486"/>
                <a:gd name="connsiteY1" fmla="*/ 1 h 1340636"/>
                <a:gd name="connsiteX2" fmla="*/ 1825486 w 1825486"/>
                <a:gd name="connsiteY2" fmla="*/ 1340636 h 1340636"/>
                <a:gd name="connsiteX3" fmla="*/ 898358 w 1825486"/>
                <a:gd name="connsiteY3" fmla="*/ 1340636 h 1340636"/>
                <a:gd name="connsiteX4" fmla="*/ 0 w 1825486"/>
                <a:gd name="connsiteY4" fmla="*/ 0 h 1340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486" h="1340636">
                  <a:moveTo>
                    <a:pt x="0" y="0"/>
                  </a:moveTo>
                  <a:lnTo>
                    <a:pt x="927128" y="1"/>
                  </a:lnTo>
                  <a:lnTo>
                    <a:pt x="1825486" y="1340636"/>
                  </a:lnTo>
                  <a:lnTo>
                    <a:pt x="898358" y="1340636"/>
                  </a:lnTo>
                  <a:lnTo>
                    <a:pt x="0" y="0"/>
                  </a:lnTo>
                  <a:close/>
                </a:path>
              </a:pathLst>
            </a:custGeom>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7" name="Rectangle 15"/>
            <p:cNvSpPr/>
            <p:nvPr/>
          </p:nvSpPr>
          <p:spPr>
            <a:xfrm>
              <a:off x="6617369" y="3550373"/>
              <a:ext cx="1381146" cy="924529"/>
            </a:xfrm>
            <a:custGeom>
              <a:avLst/>
              <a:gdLst>
                <a:gd name="connsiteX0" fmla="*/ 0 w 927128"/>
                <a:gd name="connsiteY0" fmla="*/ 0 h 1232705"/>
                <a:gd name="connsiteX1" fmla="*/ 927128 w 927128"/>
                <a:gd name="connsiteY1" fmla="*/ 0 h 1232705"/>
                <a:gd name="connsiteX2" fmla="*/ 927128 w 927128"/>
                <a:gd name="connsiteY2" fmla="*/ 1232705 h 1232705"/>
                <a:gd name="connsiteX3" fmla="*/ 0 w 927128"/>
                <a:gd name="connsiteY3" fmla="*/ 1232705 h 1232705"/>
                <a:gd name="connsiteX4" fmla="*/ 0 w 927128"/>
                <a:gd name="connsiteY4" fmla="*/ 0 h 1232705"/>
                <a:gd name="connsiteX0" fmla="*/ 0 w 1841528"/>
                <a:gd name="connsiteY0" fmla="*/ 0 h 1280832"/>
                <a:gd name="connsiteX1" fmla="*/ 1841528 w 1841528"/>
                <a:gd name="connsiteY1" fmla="*/ 48127 h 1280832"/>
                <a:gd name="connsiteX2" fmla="*/ 1841528 w 1841528"/>
                <a:gd name="connsiteY2" fmla="*/ 1280832 h 1280832"/>
                <a:gd name="connsiteX3" fmla="*/ 914400 w 1841528"/>
                <a:gd name="connsiteY3" fmla="*/ 1280832 h 1280832"/>
                <a:gd name="connsiteX4" fmla="*/ 0 w 1841528"/>
                <a:gd name="connsiteY4" fmla="*/ 0 h 1280832"/>
                <a:gd name="connsiteX0" fmla="*/ 0 w 1841528"/>
                <a:gd name="connsiteY0" fmla="*/ 0 h 1280832"/>
                <a:gd name="connsiteX1" fmla="*/ 975254 w 1841528"/>
                <a:gd name="connsiteY1" fmla="*/ 16043 h 1280832"/>
                <a:gd name="connsiteX2" fmla="*/ 1841528 w 1841528"/>
                <a:gd name="connsiteY2" fmla="*/ 1280832 h 1280832"/>
                <a:gd name="connsiteX3" fmla="*/ 914400 w 1841528"/>
                <a:gd name="connsiteY3" fmla="*/ 1280832 h 1280832"/>
                <a:gd name="connsiteX4" fmla="*/ 0 w 1841528"/>
                <a:gd name="connsiteY4" fmla="*/ 0 h 12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28" h="1280832">
                  <a:moveTo>
                    <a:pt x="0" y="0"/>
                  </a:moveTo>
                  <a:lnTo>
                    <a:pt x="975254" y="16043"/>
                  </a:lnTo>
                  <a:lnTo>
                    <a:pt x="1841528" y="1280832"/>
                  </a:lnTo>
                  <a:lnTo>
                    <a:pt x="914400" y="1280832"/>
                  </a:lnTo>
                  <a:lnTo>
                    <a:pt x="0" y="0"/>
                  </a:lnTo>
                  <a:close/>
                </a:path>
              </a:pathLst>
            </a:custGeom>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sp>
          <p:nvSpPr>
            <p:cNvPr id="18" name="Rectangle 16"/>
            <p:cNvSpPr/>
            <p:nvPr/>
          </p:nvSpPr>
          <p:spPr>
            <a:xfrm>
              <a:off x="6617369" y="4564039"/>
              <a:ext cx="1381146" cy="925696"/>
            </a:xfrm>
            <a:custGeom>
              <a:avLst/>
              <a:gdLst>
                <a:gd name="connsiteX0" fmla="*/ 0 w 927128"/>
                <a:gd name="connsiteY0" fmla="*/ 0 h 1227214"/>
                <a:gd name="connsiteX1" fmla="*/ 927128 w 927128"/>
                <a:gd name="connsiteY1" fmla="*/ 0 h 1227214"/>
                <a:gd name="connsiteX2" fmla="*/ 927128 w 927128"/>
                <a:gd name="connsiteY2" fmla="*/ 1227214 h 1227214"/>
                <a:gd name="connsiteX3" fmla="*/ 0 w 927128"/>
                <a:gd name="connsiteY3" fmla="*/ 1227214 h 1227214"/>
                <a:gd name="connsiteX4" fmla="*/ 0 w 927128"/>
                <a:gd name="connsiteY4" fmla="*/ 0 h 1227214"/>
                <a:gd name="connsiteX0" fmla="*/ 0 w 1841528"/>
                <a:gd name="connsiteY0" fmla="*/ 0 h 1259298"/>
                <a:gd name="connsiteX1" fmla="*/ 1841528 w 1841528"/>
                <a:gd name="connsiteY1" fmla="*/ 32084 h 1259298"/>
                <a:gd name="connsiteX2" fmla="*/ 1841528 w 1841528"/>
                <a:gd name="connsiteY2" fmla="*/ 1259298 h 1259298"/>
                <a:gd name="connsiteX3" fmla="*/ 914400 w 1841528"/>
                <a:gd name="connsiteY3" fmla="*/ 1259298 h 1259298"/>
                <a:gd name="connsiteX4" fmla="*/ 0 w 1841528"/>
                <a:gd name="connsiteY4" fmla="*/ 0 h 1259298"/>
                <a:gd name="connsiteX0" fmla="*/ 0 w 1841528"/>
                <a:gd name="connsiteY0" fmla="*/ 16043 h 1275341"/>
                <a:gd name="connsiteX1" fmla="*/ 959212 w 1841528"/>
                <a:gd name="connsiteY1" fmla="*/ 0 h 1275341"/>
                <a:gd name="connsiteX2" fmla="*/ 1841528 w 1841528"/>
                <a:gd name="connsiteY2" fmla="*/ 1275341 h 1275341"/>
                <a:gd name="connsiteX3" fmla="*/ 914400 w 1841528"/>
                <a:gd name="connsiteY3" fmla="*/ 1275341 h 1275341"/>
                <a:gd name="connsiteX4" fmla="*/ 0 w 1841528"/>
                <a:gd name="connsiteY4" fmla="*/ 16043 h 127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28" h="1275341">
                  <a:moveTo>
                    <a:pt x="0" y="16043"/>
                  </a:moveTo>
                  <a:lnTo>
                    <a:pt x="959212" y="0"/>
                  </a:lnTo>
                  <a:lnTo>
                    <a:pt x="1841528" y="1275341"/>
                  </a:lnTo>
                  <a:lnTo>
                    <a:pt x="914400" y="1275341"/>
                  </a:lnTo>
                  <a:lnTo>
                    <a:pt x="0" y="16043"/>
                  </a:lnTo>
                  <a:close/>
                </a:path>
              </a:pathLst>
            </a:custGeom>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NikoshBAN" pitchFamily="2" charset="0"/>
                <a:cs typeface="NikoshBAN" pitchFamily="2" charset="0"/>
              </a:endParaRPr>
            </a:p>
          </p:txBody>
        </p:sp>
      </p:grpSp>
      <p:sp>
        <p:nvSpPr>
          <p:cNvPr id="19" name="TextBox 18"/>
          <p:cNvSpPr txBox="1"/>
          <p:nvPr/>
        </p:nvSpPr>
        <p:spPr>
          <a:xfrm>
            <a:off x="4113411" y="609600"/>
            <a:ext cx="4770678" cy="923330"/>
          </a:xfrm>
          <a:prstGeom prst="rect">
            <a:avLst/>
          </a:prstGeom>
          <a:noFill/>
        </p:spPr>
        <p:txBody>
          <a:bodyPr wrap="square" rtlCol="0">
            <a:spAutoFit/>
          </a:bodyPr>
          <a:lstStyle/>
          <a:p>
            <a:r>
              <a:rPr lang="bn-IN" sz="5400" dirty="0" smtClean="0">
                <a:latin typeface="NikoshBAN" pitchFamily="2" charset="0"/>
                <a:cs typeface="NikoshBAN" pitchFamily="2" charset="0"/>
              </a:rPr>
              <a:t>খান ইমামুল ইসলাম </a:t>
            </a:r>
            <a:endParaRPr lang="en-US" sz="5400" dirty="0">
              <a:latin typeface="NikoshBAN" pitchFamily="2" charset="0"/>
              <a:cs typeface="NikoshBAN" pitchFamily="2" charset="0"/>
            </a:endParaRPr>
          </a:p>
        </p:txBody>
      </p:sp>
      <p:sp>
        <p:nvSpPr>
          <p:cNvPr id="20" name="TextBox 19"/>
          <p:cNvSpPr txBox="1"/>
          <p:nvPr/>
        </p:nvSpPr>
        <p:spPr>
          <a:xfrm>
            <a:off x="4267200" y="2116798"/>
            <a:ext cx="4616889" cy="769441"/>
          </a:xfrm>
          <a:prstGeom prst="rect">
            <a:avLst/>
          </a:prstGeom>
          <a:noFill/>
        </p:spPr>
        <p:txBody>
          <a:bodyPr wrap="square" rtlCol="0">
            <a:spAutoFit/>
          </a:bodyPr>
          <a:lstStyle/>
          <a:p>
            <a:r>
              <a:rPr lang="bn-IN" sz="4400" dirty="0" smtClean="0">
                <a:latin typeface="NikoshBAN" pitchFamily="2" charset="0"/>
                <a:cs typeface="NikoshBAN" pitchFamily="2" charset="0"/>
              </a:rPr>
              <a:t>সহকারী শিক্ষক( বিজ্ঞান)  </a:t>
            </a:r>
            <a:endParaRPr lang="en-US" sz="4400" dirty="0">
              <a:latin typeface="NikoshBAN" pitchFamily="2" charset="0"/>
              <a:cs typeface="NikoshBAN" pitchFamily="2" charset="0"/>
            </a:endParaRPr>
          </a:p>
        </p:txBody>
      </p:sp>
      <p:sp>
        <p:nvSpPr>
          <p:cNvPr id="21" name="TextBox 20"/>
          <p:cNvSpPr txBox="1"/>
          <p:nvPr/>
        </p:nvSpPr>
        <p:spPr>
          <a:xfrm>
            <a:off x="4267200" y="3619782"/>
            <a:ext cx="4616889" cy="1200329"/>
          </a:xfrm>
          <a:prstGeom prst="rect">
            <a:avLst/>
          </a:prstGeom>
          <a:noFill/>
        </p:spPr>
        <p:txBody>
          <a:bodyPr wrap="square" rtlCol="0">
            <a:spAutoFit/>
          </a:bodyPr>
          <a:lstStyle/>
          <a:p>
            <a:r>
              <a:rPr lang="bn-IN" sz="3600" dirty="0" smtClean="0">
                <a:latin typeface="NikoshBAN" pitchFamily="2" charset="0"/>
                <a:cs typeface="NikoshBAN" pitchFamily="2" charset="0"/>
              </a:rPr>
              <a:t>গোহালা টি,সি,এ,এল,উচ্চ বিদ্যালয়,মুকসুদপুর,গোপালগঞ্জ। </a:t>
            </a:r>
            <a:endParaRPr lang="en-US" sz="3600" dirty="0">
              <a:latin typeface="NikoshBAN" pitchFamily="2" charset="0"/>
              <a:cs typeface="NikoshBAN" pitchFamily="2" charset="0"/>
            </a:endParaRPr>
          </a:p>
        </p:txBody>
      </p:sp>
      <p:sp>
        <p:nvSpPr>
          <p:cNvPr id="22" name="TextBox 21"/>
          <p:cNvSpPr txBox="1"/>
          <p:nvPr/>
        </p:nvSpPr>
        <p:spPr>
          <a:xfrm>
            <a:off x="4267200" y="5176699"/>
            <a:ext cx="4616889" cy="707886"/>
          </a:xfrm>
          <a:prstGeom prst="rect">
            <a:avLst/>
          </a:prstGeom>
          <a:noFill/>
        </p:spPr>
        <p:txBody>
          <a:bodyPr wrap="square" rtlCol="0">
            <a:spAutoFit/>
          </a:bodyPr>
          <a:lstStyle/>
          <a:p>
            <a:r>
              <a:rPr lang="bn-IN" sz="4000" dirty="0" smtClean="0">
                <a:solidFill>
                  <a:srgbClr val="00B0F0"/>
                </a:solidFill>
                <a:latin typeface="NikoshBAN" pitchFamily="2" charset="0"/>
                <a:cs typeface="NikoshBAN" pitchFamily="2" charset="0"/>
              </a:rPr>
              <a:t>মোবাইলঃ ০১৭১১২২২৯৩৪ </a:t>
            </a:r>
            <a:endParaRPr lang="en-US" sz="4000" dirty="0">
              <a:solidFill>
                <a:srgbClr val="00B0F0"/>
              </a:solidFill>
              <a:latin typeface="NikoshBAN" pitchFamily="2" charset="0"/>
              <a:cs typeface="NikoshBAN" pitchFamily="2"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20663"/>
            <a:ext cx="2566802" cy="32560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4" name="TextBox 23"/>
          <p:cNvSpPr txBox="1"/>
          <p:nvPr/>
        </p:nvSpPr>
        <p:spPr>
          <a:xfrm>
            <a:off x="533400" y="609600"/>
            <a:ext cx="2348714" cy="923330"/>
          </a:xfrm>
          <a:prstGeom prst="rect">
            <a:avLst/>
          </a:prstGeom>
          <a:solidFill>
            <a:srgbClr val="FFFF00"/>
          </a:solidFill>
        </p:spPr>
        <p:txBody>
          <a:bodyPr wrap="square" rtlCol="0">
            <a:spAutoFit/>
          </a:bodyPr>
          <a:lstStyle/>
          <a:p>
            <a:r>
              <a:rPr lang="bn-IN" sz="5400" b="1" dirty="0" smtClean="0">
                <a:solidFill>
                  <a:srgbClr val="FF0000"/>
                </a:solidFill>
                <a:latin typeface="NikoshBAN" pitchFamily="2" charset="0"/>
                <a:cs typeface="NikoshBAN" pitchFamily="2" charset="0"/>
              </a:rPr>
              <a:t>পরিচিতিঃ</a:t>
            </a:r>
            <a:r>
              <a:rPr lang="bn-IN"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2480688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DFC13C2-F7AA-47E4-A178-80EDE786FA08}"/>
              </a:ext>
            </a:extLst>
          </p:cNvPr>
          <p:cNvSpPr/>
          <p:nvPr/>
        </p:nvSpPr>
        <p:spPr>
          <a:xfrm>
            <a:off x="3579585" y="395646"/>
            <a:ext cx="1895966" cy="769441"/>
          </a:xfrm>
          <a:prstGeom prst="rect">
            <a:avLst/>
          </a:prstGeom>
          <a:solidFill>
            <a:schemeClr val="accent4">
              <a:lumMod val="40000"/>
              <a:lumOff val="60000"/>
            </a:schemeClr>
          </a:solidFill>
          <a:ln w="38100">
            <a:solidFill>
              <a:schemeClr val="tx1"/>
            </a:solidFill>
          </a:ln>
          <a:effectLst>
            <a:innerShdw blurRad="114300">
              <a:prstClr val="black"/>
            </a:innerShdw>
          </a:effectLst>
        </p:spPr>
        <p:txBody>
          <a:bodyPr wrap="square">
            <a:spAutoFit/>
          </a:bodyPr>
          <a:lstStyle/>
          <a:p>
            <a:pPr algn="ctr"/>
            <a:r>
              <a:rPr lang="en-US" sz="4400" b="1" dirty="0">
                <a:latin typeface="NikoshBAN" panose="02000000000000000000" pitchFamily="2" charset="0"/>
                <a:cs typeface="NikoshBAN" panose="02000000000000000000" pitchFamily="2" charset="0"/>
              </a:rPr>
              <a:t>ম</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ল</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য</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য়</a:t>
            </a:r>
            <a:r>
              <a:rPr lang="as-IN" sz="4400" b="1" dirty="0">
                <a:latin typeface="NikoshBAN" panose="02000000000000000000" pitchFamily="2" charset="0"/>
                <a:cs typeface="NikoshBAN" panose="02000000000000000000" pitchFamily="2" charset="0"/>
              </a:rPr>
              <a:t>ন</a:t>
            </a:r>
            <a:endParaRPr lang="en-US" sz="4400" b="1" dirty="0">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xmlns="" id="{2EF91E9F-DCD7-4305-B5B0-FBD359BD721B}"/>
              </a:ext>
            </a:extLst>
          </p:cNvPr>
          <p:cNvSpPr/>
          <p:nvPr/>
        </p:nvSpPr>
        <p:spPr>
          <a:xfrm>
            <a:off x="746749" y="1170209"/>
            <a:ext cx="3932171" cy="1077218"/>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en-US" sz="3200" b="1" dirty="0">
                <a:latin typeface="Arial Black" panose="020B0A04020102020204" pitchFamily="34"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ব</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শ</a:t>
            </a:r>
            <a:r>
              <a:rPr lang="as-IN" sz="3200" b="1" dirty="0">
                <a:latin typeface="NikoshBAN" panose="02000000000000000000" pitchFamily="2" charset="0"/>
                <a:cs typeface="NikoshBAN" panose="02000000000000000000" pitchFamily="2" charset="0"/>
              </a:rPr>
              <a:t>গ</a:t>
            </a:r>
            <a:r>
              <a:rPr lang="en-US" sz="3200" b="1" dirty="0">
                <a:latin typeface="NikoshBAN" panose="02000000000000000000" pitchFamily="2" charset="0"/>
                <a:cs typeface="NikoshBAN" panose="02000000000000000000" pitchFamily="2" charset="0"/>
              </a:rPr>
              <a:t>ত</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র </a:t>
            </a:r>
            <a:r>
              <a:rPr lang="as-IN" sz="3200" b="1" dirty="0">
                <a:latin typeface="NikoshBAN" panose="02000000000000000000" pitchFamily="2" charset="0"/>
                <a:cs typeface="NikoshBAN" panose="02000000000000000000" pitchFamily="2" charset="0"/>
              </a:rPr>
              <a:t>ভ</a:t>
            </a:r>
            <a:r>
              <a:rPr lang="en-US" sz="3200" b="1" dirty="0" err="1">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ভিত্তি</a:t>
            </a:r>
            <a:r>
              <a:rPr lang="en-US" sz="3200" b="1" dirty="0">
                <a:latin typeface="NikoshBAN" panose="02000000000000000000" pitchFamily="2" charset="0"/>
                <a:cs typeface="NikoshBAN" panose="02000000000000000000" pitchFamily="2" charset="0"/>
              </a:rPr>
              <a:t> ক</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ন</a:t>
            </a:r>
            <a:r>
              <a:rPr lang="as-IN" sz="3200" b="1" dirty="0">
                <a:latin typeface="NikoshBAN" panose="02000000000000000000" pitchFamily="2" charset="0"/>
                <a:cs typeface="NikoshBAN" panose="02000000000000000000" pitchFamily="2" charset="0"/>
              </a:rPr>
              <a:t>ট</a:t>
            </a:r>
            <a:r>
              <a:rPr lang="en-US" sz="3200" b="1" dirty="0">
                <a:latin typeface="NikoshBAN" panose="02000000000000000000" pitchFamily="2" charset="0"/>
                <a:cs typeface="NikoshBAN" panose="02000000000000000000" pitchFamily="2" charset="0"/>
              </a:rPr>
              <a:t>ি ? </a:t>
            </a:r>
          </a:p>
        </p:txBody>
      </p:sp>
      <p:sp>
        <p:nvSpPr>
          <p:cNvPr id="16" name="Rectangle 15">
            <a:extLst>
              <a:ext uri="{FF2B5EF4-FFF2-40B4-BE49-F238E27FC236}">
                <a16:creationId xmlns:a16="http://schemas.microsoft.com/office/drawing/2014/main" xmlns="" id="{B26CC086-9267-4DF4-8F9D-1772C2461C50}"/>
              </a:ext>
            </a:extLst>
          </p:cNvPr>
          <p:cNvSpPr/>
          <p:nvPr/>
        </p:nvSpPr>
        <p:spPr>
          <a:xfrm>
            <a:off x="735687" y="2115052"/>
            <a:ext cx="1862268" cy="584775"/>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জ</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ন</a:t>
            </a:r>
          </a:p>
        </p:txBody>
      </p:sp>
      <p:sp>
        <p:nvSpPr>
          <p:cNvPr id="17" name="Rectangle 16">
            <a:extLst>
              <a:ext uri="{FF2B5EF4-FFF2-40B4-BE49-F238E27FC236}">
                <a16:creationId xmlns:a16="http://schemas.microsoft.com/office/drawing/2014/main" xmlns="" id="{D08D235B-E964-4286-9C24-B7658661CF30}"/>
              </a:ext>
            </a:extLst>
          </p:cNvPr>
          <p:cNvSpPr/>
          <p:nvPr/>
        </p:nvSpPr>
        <p:spPr>
          <a:xfrm>
            <a:off x="4454539" y="1929076"/>
            <a:ext cx="1895966" cy="1077218"/>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latin typeface="NikoshBAN" panose="02000000000000000000" pitchFamily="2" charset="0"/>
                <a:cs typeface="NikoshBAN" panose="02000000000000000000" pitchFamily="2" charset="0"/>
              </a:rPr>
              <a:t>খ</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as-IN" sz="3200" b="1" dirty="0">
                <a:latin typeface="NikoshBAN" panose="02000000000000000000" pitchFamily="2" charset="0"/>
                <a:cs typeface="NikoshBAN" panose="02000000000000000000" pitchFamily="2" charset="0"/>
              </a:rPr>
              <a:t>ো</a:t>
            </a:r>
            <a:r>
              <a:rPr lang="en-US" sz="3200" b="1" dirty="0" err="1">
                <a:latin typeface="NikoshBAN" panose="02000000000000000000" pitchFamily="2" charset="0"/>
                <a:cs typeface="NikoshBAN" panose="02000000000000000000" pitchFamily="2" charset="0"/>
              </a:rPr>
              <a:t>মোজ</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ম</a:t>
            </a:r>
          </a:p>
        </p:txBody>
      </p:sp>
      <p:sp>
        <p:nvSpPr>
          <p:cNvPr id="18" name="Rectangle 17">
            <a:extLst>
              <a:ext uri="{FF2B5EF4-FFF2-40B4-BE49-F238E27FC236}">
                <a16:creationId xmlns:a16="http://schemas.microsoft.com/office/drawing/2014/main" xmlns="" id="{6CA93513-618C-4F3D-AD61-1586F1F5FC28}"/>
              </a:ext>
            </a:extLst>
          </p:cNvPr>
          <p:cNvSpPr/>
          <p:nvPr/>
        </p:nvSpPr>
        <p:spPr>
          <a:xfrm>
            <a:off x="713565" y="2758539"/>
            <a:ext cx="1884389" cy="584775"/>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solidFill>
                  <a:srgbClr val="0B0080"/>
                </a:solidFill>
                <a:latin typeface="NikoshBAN" panose="02000000000000000000" pitchFamily="2" charset="0"/>
                <a:ea typeface="Times New Roman" panose="02020603050405020304" pitchFamily="18" charset="0"/>
                <a:cs typeface="NikoshBAN" panose="02000000000000000000" pitchFamily="2" charset="0"/>
              </a:rPr>
              <a:t>গ</a:t>
            </a:r>
            <a:r>
              <a:rPr lang="en-US" sz="3200" b="1" dirty="0">
                <a:solidFill>
                  <a:srgbClr val="0B0080"/>
                </a:solidFill>
                <a:latin typeface="NikoshBAN" panose="02000000000000000000" pitchFamily="2" charset="0"/>
                <a:ea typeface="Times New Roman" panose="02020603050405020304" pitchFamily="18" charset="0"/>
                <a:cs typeface="NikoshBAN" panose="02000000000000000000" pitchFamily="2" charset="0"/>
              </a:rPr>
              <a:t>) DNA</a:t>
            </a:r>
            <a:endParaRPr lang="en-US" sz="3200" b="1" dirty="0">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xmlns="" id="{EFFDA4A0-8109-4FBB-9B1F-8EA64646D40D}"/>
              </a:ext>
            </a:extLst>
          </p:cNvPr>
          <p:cNvSpPr/>
          <p:nvPr/>
        </p:nvSpPr>
        <p:spPr>
          <a:xfrm>
            <a:off x="4454540" y="2873584"/>
            <a:ext cx="1928538" cy="584775"/>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latin typeface="NikoshBAN" panose="02000000000000000000" pitchFamily="2" charset="0"/>
                <a:cs typeface="NikoshBAN" panose="02000000000000000000" pitchFamily="2" charset="0"/>
              </a:rPr>
              <a:t>ঘ</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নিউক্লিয়াস</a:t>
            </a:r>
            <a:endParaRPr lang="en-US" sz="3200" b="1" dirty="0">
              <a:latin typeface="NikoshBAN" panose="02000000000000000000" pitchFamily="2" charset="0"/>
              <a:cs typeface="NikoshBAN" panose="02000000000000000000" pitchFamily="2" charset="0"/>
            </a:endParaRPr>
          </a:p>
        </p:txBody>
      </p:sp>
      <p:sp>
        <p:nvSpPr>
          <p:cNvPr id="26" name="Rectangle 25">
            <a:extLst>
              <a:ext uri="{FF2B5EF4-FFF2-40B4-BE49-F238E27FC236}">
                <a16:creationId xmlns:a16="http://schemas.microsoft.com/office/drawing/2014/main" xmlns="" id="{E7D3B4B3-A4A1-4F01-9C98-A96ED9576DF6}"/>
              </a:ext>
            </a:extLst>
          </p:cNvPr>
          <p:cNvSpPr/>
          <p:nvPr/>
        </p:nvSpPr>
        <p:spPr>
          <a:xfrm>
            <a:off x="723602" y="3254148"/>
            <a:ext cx="5195954" cy="1077218"/>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en-US" sz="3200" b="1" dirty="0">
                <a:latin typeface="Arial Black" panose="020B0A04020102020204" pitchFamily="34"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দ</a:t>
            </a:r>
            <a:r>
              <a:rPr lang="as-IN" sz="3200" b="1" dirty="0">
                <a:latin typeface="NikoshBAN" panose="02000000000000000000" pitchFamily="2" charset="0"/>
                <a:cs typeface="NikoshBAN" panose="02000000000000000000" pitchFamily="2" charset="0"/>
              </a:rPr>
              <a:t>ু</a:t>
            </a:r>
            <a:r>
              <a:rPr lang="en-US" sz="3200" b="1" dirty="0" err="1">
                <a:latin typeface="NikoshBAN" panose="02000000000000000000" pitchFamily="2" charset="0"/>
                <a:cs typeface="NikoshBAN" panose="02000000000000000000" pitchFamily="2" charset="0"/>
              </a:rPr>
              <a:t>ইটি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হাইড</a:t>
            </a:r>
            <a:r>
              <a:rPr lang="as-IN" sz="3200" b="1" dirty="0">
                <a:latin typeface="NikoshBAN" panose="02000000000000000000" pitchFamily="2" charset="0"/>
                <a:cs typeface="NikoshBAN" panose="02000000000000000000" pitchFamily="2" charset="0"/>
              </a:rPr>
              <a:t>্</a:t>
            </a:r>
            <a:r>
              <a:rPr lang="en-US" sz="3200" b="1" dirty="0" err="1">
                <a:latin typeface="NikoshBAN" panose="02000000000000000000" pitchFamily="2" charset="0"/>
                <a:cs typeface="NikoshBAN" panose="02000000000000000000" pitchFamily="2" charset="0"/>
              </a:rPr>
              <a:t>রোজেন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বন্ড</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দ্বারা</a:t>
            </a:r>
            <a:r>
              <a:rPr lang="en-US" sz="3200" b="1" dirty="0">
                <a:latin typeface="NikoshBAN" panose="02000000000000000000" pitchFamily="2" charset="0"/>
                <a:cs typeface="NikoshBAN" panose="02000000000000000000" pitchFamily="2" charset="0"/>
              </a:rPr>
              <a:t> ক</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ন</a:t>
            </a:r>
            <a:r>
              <a:rPr lang="as-IN" sz="3200" b="1" dirty="0">
                <a:latin typeface="NikoshBAN" panose="02000000000000000000" pitchFamily="2" charset="0"/>
                <a:cs typeface="NikoshBAN" panose="02000000000000000000" pitchFamily="2" charset="0"/>
              </a:rPr>
              <a:t>গ</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যুক্ত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থাকে</a:t>
            </a:r>
            <a:r>
              <a:rPr lang="en-US" sz="3200" b="1" dirty="0">
                <a:latin typeface="NikoshBAN" panose="02000000000000000000" pitchFamily="2" charset="0"/>
                <a:cs typeface="NikoshBAN" panose="02000000000000000000" pitchFamily="2" charset="0"/>
              </a:rPr>
              <a:t>?</a:t>
            </a:r>
          </a:p>
        </p:txBody>
      </p:sp>
      <p:sp>
        <p:nvSpPr>
          <p:cNvPr id="27" name="Rectangle 26">
            <a:extLst>
              <a:ext uri="{FF2B5EF4-FFF2-40B4-BE49-F238E27FC236}">
                <a16:creationId xmlns:a16="http://schemas.microsoft.com/office/drawing/2014/main" xmlns="" id="{2ABF9C9D-86A1-4C46-8A76-A6F164C6CC40}"/>
              </a:ext>
            </a:extLst>
          </p:cNvPr>
          <p:cNvSpPr/>
          <p:nvPr/>
        </p:nvSpPr>
        <p:spPr>
          <a:xfrm>
            <a:off x="723603" y="4268706"/>
            <a:ext cx="4496300" cy="1077218"/>
          </a:xfrm>
          <a:prstGeom prst="rect">
            <a:avLst/>
          </a:prstGeom>
          <a:noFill/>
          <a:ln w="38100">
            <a:noFill/>
          </a:ln>
          <a:effectLst>
            <a:innerShdw blurRad="114300">
              <a:prstClr val="black"/>
            </a:innerShdw>
          </a:effectLst>
        </p:spPr>
        <p:txBody>
          <a:bodyPr wrap="square">
            <a:spAutoFit/>
          </a:bodyPr>
          <a:lstStyle/>
          <a:p>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NikoshBAN" panose="02000000000000000000" pitchFamily="2" charset="0"/>
                <a:cs typeface="NikoshBAN" panose="02000000000000000000" pitchFamily="2" charset="0"/>
              </a:rPr>
              <a:t>এডিনিন</a:t>
            </a:r>
            <a:r>
              <a:rPr lang="en-US" sz="3200" b="1" dirty="0">
                <a:latin typeface="NikoshBAN" panose="02000000000000000000" pitchFamily="2" charset="0"/>
                <a:cs typeface="NikoshBAN" panose="02000000000000000000" pitchFamily="2" charset="0"/>
              </a:rPr>
              <a:t>     </a:t>
            </a:r>
            <a:r>
              <a:rPr lang="en-US" sz="3200" b="1" dirty="0">
                <a:latin typeface="Times New Roman" panose="02020603050405020304" pitchFamily="18" charset="0"/>
                <a:cs typeface="Times New Roman" panose="02020603050405020304" pitchFamily="18" charset="0"/>
              </a:rPr>
              <a:t>ii. </a:t>
            </a:r>
            <a:r>
              <a:rPr lang="en-US" sz="3200" b="1" dirty="0">
                <a:latin typeface="NikoshBAN" panose="02000000000000000000" pitchFamily="2" charset="0"/>
                <a:cs typeface="NikoshBAN" panose="02000000000000000000" pitchFamily="2" charset="0"/>
              </a:rPr>
              <a:t>গ</a:t>
            </a:r>
            <a:r>
              <a:rPr lang="as-IN" sz="3200" b="1" dirty="0">
                <a:latin typeface="NikoshBAN" panose="02000000000000000000" pitchFamily="2" charset="0"/>
                <a:cs typeface="NikoshBAN" panose="02000000000000000000" pitchFamily="2" charset="0"/>
              </a:rPr>
              <a:t>ু</a:t>
            </a:r>
            <a:r>
              <a:rPr lang="en-US" sz="3200" b="1" dirty="0" err="1">
                <a:latin typeface="NikoshBAN" panose="02000000000000000000" pitchFamily="2" charset="0"/>
                <a:cs typeface="NikoshBAN" panose="02000000000000000000" pitchFamily="2" charset="0"/>
              </a:rPr>
              <a:t>য়ানিন</a:t>
            </a:r>
            <a:r>
              <a:rPr lang="en-US" sz="3200" b="1" dirty="0">
                <a:latin typeface="NikoshBAN" panose="02000000000000000000" pitchFamily="2" charset="0"/>
                <a:cs typeface="NikoshBAN" panose="02000000000000000000" pitchFamily="2" charset="0"/>
              </a:rPr>
              <a:t> </a:t>
            </a:r>
            <a:r>
              <a:rPr lang="en-US" sz="3200" b="1" dirty="0">
                <a:latin typeface="Times New Roman" panose="02020603050405020304" pitchFamily="18" charset="0"/>
                <a:cs typeface="Times New Roman" panose="02020603050405020304" pitchFamily="18" charset="0"/>
              </a:rPr>
              <a:t>iii. </a:t>
            </a:r>
            <a:r>
              <a:rPr lang="en-US" sz="3200" b="1" dirty="0" err="1">
                <a:latin typeface="NikoshBAN" panose="02000000000000000000" pitchFamily="2" charset="0"/>
                <a:cs typeface="NikoshBAN" panose="02000000000000000000" pitchFamily="2" charset="0"/>
              </a:rPr>
              <a:t>থায়ামিন</a:t>
            </a:r>
            <a:r>
              <a:rPr lang="en-US" sz="3200" b="1" dirty="0">
                <a:latin typeface="NikoshBAN" panose="02000000000000000000" pitchFamily="2" charset="0"/>
                <a:cs typeface="NikoshBAN" panose="02000000000000000000" pitchFamily="2" charset="0"/>
              </a:rPr>
              <a:t> </a:t>
            </a:r>
          </a:p>
        </p:txBody>
      </p:sp>
      <p:sp>
        <p:nvSpPr>
          <p:cNvPr id="28" name="Rectangle 27">
            <a:extLst>
              <a:ext uri="{FF2B5EF4-FFF2-40B4-BE49-F238E27FC236}">
                <a16:creationId xmlns:a16="http://schemas.microsoft.com/office/drawing/2014/main" xmlns="" id="{35466BAA-40FC-4A86-A9DA-9486F73AB6F0}"/>
              </a:ext>
            </a:extLst>
          </p:cNvPr>
          <p:cNvSpPr/>
          <p:nvPr/>
        </p:nvSpPr>
        <p:spPr>
          <a:xfrm>
            <a:off x="713564" y="5073350"/>
            <a:ext cx="4496300" cy="584775"/>
          </a:xfrm>
          <a:prstGeom prst="rect">
            <a:avLst/>
          </a:prstGeom>
          <a:noFill/>
          <a:ln w="38100">
            <a:noFill/>
          </a:ln>
          <a:effectLst>
            <a:innerShdw blurRad="114300">
              <a:prstClr val="black"/>
            </a:innerShdw>
          </a:effectLst>
        </p:spPr>
        <p:txBody>
          <a:bodyPr wrap="square">
            <a:spAutoFit/>
          </a:bodyPr>
          <a:lstStyle/>
          <a:p>
            <a:r>
              <a:rPr lang="en-US" sz="3200" b="1" dirty="0">
                <a:latin typeface="NikoshBAN" panose="02000000000000000000" pitchFamily="2" charset="0"/>
                <a:cs typeface="NikoshBAN" panose="02000000000000000000" pitchFamily="2" charset="0"/>
              </a:rPr>
              <a:t>ন</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চ</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র </a:t>
            </a:r>
            <a:r>
              <a:rPr lang="as-IN" sz="3200" b="1" dirty="0">
                <a:latin typeface="NikoshBAN" panose="02000000000000000000" pitchFamily="2" charset="0"/>
                <a:cs typeface="NikoshBAN" panose="02000000000000000000" pitchFamily="2" charset="0"/>
              </a:rPr>
              <a:t>ক</a:t>
            </a:r>
            <a:r>
              <a:rPr lang="en-US" sz="3200" b="1" dirty="0" err="1">
                <a:latin typeface="NikoshBAN" panose="02000000000000000000" pitchFamily="2" charset="0"/>
                <a:cs typeface="NikoshBAN" panose="02000000000000000000" pitchFamily="2" charset="0"/>
              </a:rPr>
              <a:t>োনটি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সঠিক</a:t>
            </a:r>
            <a:r>
              <a:rPr lang="en-US" sz="3200" b="1" dirty="0">
                <a:latin typeface="NikoshBAN" panose="02000000000000000000" pitchFamily="2" charset="0"/>
                <a:cs typeface="NikoshBAN" panose="02000000000000000000" pitchFamily="2" charset="0"/>
              </a:rPr>
              <a:t> ? </a:t>
            </a:r>
          </a:p>
        </p:txBody>
      </p:sp>
      <p:sp>
        <p:nvSpPr>
          <p:cNvPr id="29" name="Rectangle 28">
            <a:extLst>
              <a:ext uri="{FF2B5EF4-FFF2-40B4-BE49-F238E27FC236}">
                <a16:creationId xmlns:a16="http://schemas.microsoft.com/office/drawing/2014/main" xmlns="" id="{847FD32A-EE61-4E85-966E-EBC778DB7B81}"/>
              </a:ext>
            </a:extLst>
          </p:cNvPr>
          <p:cNvSpPr/>
          <p:nvPr/>
        </p:nvSpPr>
        <p:spPr>
          <a:xfrm>
            <a:off x="709291" y="5665746"/>
            <a:ext cx="1093695" cy="1077218"/>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as-IN" sz="3200" b="1" dirty="0">
                <a:latin typeface="NikoshBAN" panose="02000000000000000000" pitchFamily="2" charset="0"/>
                <a:cs typeface="NikoshBAN" panose="02000000000000000000" pitchFamily="2" charset="0"/>
              </a:rPr>
              <a:t>ও</a:t>
            </a:r>
            <a:r>
              <a:rPr lang="en-US" sz="3200" b="1" dirty="0">
                <a:latin typeface="Times New Roman" panose="02020603050405020304" pitchFamily="18" charset="0"/>
                <a:cs typeface="Times New Roman" panose="02020603050405020304" pitchFamily="18" charset="0"/>
              </a:rPr>
              <a:t> ii </a:t>
            </a:r>
            <a:endParaRPr lang="en-US" sz="3200" b="1" dirty="0">
              <a:latin typeface="NikoshBAN" panose="02000000000000000000" pitchFamily="2" charset="0"/>
              <a:cs typeface="NikoshBAN" panose="02000000000000000000" pitchFamily="2" charset="0"/>
            </a:endParaRPr>
          </a:p>
        </p:txBody>
      </p:sp>
      <p:sp>
        <p:nvSpPr>
          <p:cNvPr id="30" name="Rectangle 29">
            <a:extLst>
              <a:ext uri="{FF2B5EF4-FFF2-40B4-BE49-F238E27FC236}">
                <a16:creationId xmlns:a16="http://schemas.microsoft.com/office/drawing/2014/main" xmlns="" id="{8C6897EE-FF8E-485E-A122-19C1F3B1FD83}"/>
              </a:ext>
            </a:extLst>
          </p:cNvPr>
          <p:cNvSpPr/>
          <p:nvPr/>
        </p:nvSpPr>
        <p:spPr>
          <a:xfrm>
            <a:off x="2119315" y="5665746"/>
            <a:ext cx="1176947" cy="1077218"/>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latin typeface="NikoshBAN" panose="02000000000000000000" pitchFamily="2" charset="0"/>
                <a:cs typeface="NikoshBAN" panose="02000000000000000000" pitchFamily="2" charset="0"/>
              </a:rPr>
              <a:t>খ</a:t>
            </a:r>
            <a:r>
              <a:rPr lang="en-US" sz="3200" b="1" dirty="0">
                <a:latin typeface="NikoshBAN" panose="02000000000000000000" pitchFamily="2" charset="0"/>
                <a:cs typeface="NikoshBAN" panose="02000000000000000000" pitchFamily="2"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as-IN" sz="3200" b="1" dirty="0">
                <a:latin typeface="NikoshBAN" panose="02000000000000000000" pitchFamily="2" charset="0"/>
                <a:cs typeface="NikoshBAN" panose="02000000000000000000" pitchFamily="2" charset="0"/>
              </a:rPr>
              <a:t>ও</a:t>
            </a:r>
            <a:r>
              <a:rPr lang="en-US" sz="3200" b="1" dirty="0">
                <a:latin typeface="Times New Roman" panose="02020603050405020304" pitchFamily="18" charset="0"/>
                <a:cs typeface="Times New Roman" panose="02020603050405020304" pitchFamily="18" charset="0"/>
              </a:rPr>
              <a:t> iii </a:t>
            </a:r>
            <a:endParaRPr lang="en-US" sz="3200" b="1" dirty="0">
              <a:latin typeface="NikoshBAN" panose="02000000000000000000" pitchFamily="2" charset="0"/>
              <a:cs typeface="NikoshBAN" panose="02000000000000000000" pitchFamily="2" charset="0"/>
            </a:endParaRPr>
          </a:p>
        </p:txBody>
      </p:sp>
      <p:sp>
        <p:nvSpPr>
          <p:cNvPr id="31" name="Rectangle 30">
            <a:extLst>
              <a:ext uri="{FF2B5EF4-FFF2-40B4-BE49-F238E27FC236}">
                <a16:creationId xmlns:a16="http://schemas.microsoft.com/office/drawing/2014/main" xmlns="" id="{B32D3ACC-FF1B-4FBA-A9D0-27ABD5718DC8}"/>
              </a:ext>
            </a:extLst>
          </p:cNvPr>
          <p:cNvSpPr/>
          <p:nvPr/>
        </p:nvSpPr>
        <p:spPr>
          <a:xfrm>
            <a:off x="3579584" y="5692722"/>
            <a:ext cx="1215071" cy="1077218"/>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solidFill>
                  <a:srgbClr val="0B0080"/>
                </a:solidFill>
                <a:latin typeface="NikoshBAN" panose="02000000000000000000" pitchFamily="2" charset="0"/>
                <a:ea typeface="Times New Roman" panose="02020603050405020304" pitchFamily="18" charset="0"/>
                <a:cs typeface="NikoshBAN" panose="02000000000000000000" pitchFamily="2" charset="0"/>
              </a:rPr>
              <a:t>গ</a:t>
            </a:r>
            <a:r>
              <a:rPr lang="en-US" sz="3200" b="1" dirty="0">
                <a:solidFill>
                  <a:srgbClr val="0B0080"/>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a:latin typeface="Times New Roman" panose="02020603050405020304" pitchFamily="18" charset="0"/>
                <a:cs typeface="Times New Roman" panose="02020603050405020304" pitchFamily="18" charset="0"/>
              </a:rPr>
              <a:t>ii </a:t>
            </a:r>
            <a:r>
              <a:rPr lang="as-IN" sz="3200" b="1" dirty="0">
                <a:latin typeface="NikoshBAN" panose="02000000000000000000" pitchFamily="2" charset="0"/>
                <a:cs typeface="NikoshBAN" panose="02000000000000000000" pitchFamily="2" charset="0"/>
              </a:rPr>
              <a:t>ও</a:t>
            </a:r>
            <a:r>
              <a:rPr lang="en-US" sz="3200" b="1" dirty="0">
                <a:latin typeface="Times New Roman" panose="02020603050405020304" pitchFamily="18" charset="0"/>
                <a:cs typeface="Times New Roman" panose="02020603050405020304" pitchFamily="18" charset="0"/>
              </a:rPr>
              <a:t> iii </a:t>
            </a:r>
            <a:endParaRPr lang="en-US" sz="3200" b="1" dirty="0">
              <a:latin typeface="NikoshBAN" panose="02000000000000000000" pitchFamily="2" charset="0"/>
              <a:cs typeface="NikoshBAN" panose="02000000000000000000" pitchFamily="2" charset="0"/>
            </a:endParaRPr>
          </a:p>
        </p:txBody>
      </p:sp>
      <p:sp>
        <p:nvSpPr>
          <p:cNvPr id="32" name="Rectangle 31">
            <a:extLst>
              <a:ext uri="{FF2B5EF4-FFF2-40B4-BE49-F238E27FC236}">
                <a16:creationId xmlns:a16="http://schemas.microsoft.com/office/drawing/2014/main" xmlns="" id="{D2D1C487-1E29-4139-913C-7C569C1727D2}"/>
              </a:ext>
            </a:extLst>
          </p:cNvPr>
          <p:cNvSpPr/>
          <p:nvPr/>
        </p:nvSpPr>
        <p:spPr>
          <a:xfrm>
            <a:off x="5070667" y="5680494"/>
            <a:ext cx="1583411" cy="1077218"/>
          </a:xfrm>
          <a:prstGeom prst="rect">
            <a:avLst/>
          </a:prstGeom>
          <a:solidFill>
            <a:schemeClr val="bg1"/>
          </a:solidFill>
          <a:ln w="38100">
            <a:solidFill>
              <a:schemeClr val="tx1"/>
            </a:solidFill>
          </a:ln>
          <a:effectLst>
            <a:innerShdw blurRad="114300">
              <a:prstClr val="black"/>
            </a:innerShdw>
          </a:effectLst>
        </p:spPr>
        <p:txBody>
          <a:bodyPr wrap="square">
            <a:spAutoFit/>
          </a:bodyPr>
          <a:lstStyle/>
          <a:p>
            <a:r>
              <a:rPr lang="as-IN" sz="3200" b="1" dirty="0">
                <a:latin typeface="NikoshBAN" panose="02000000000000000000" pitchFamily="2" charset="0"/>
                <a:cs typeface="NikoshBAN" panose="02000000000000000000" pitchFamily="2" charset="0"/>
              </a:rPr>
              <a:t>ঘ</a:t>
            </a:r>
            <a:r>
              <a:rPr lang="en-US" sz="3200" b="1" dirty="0">
                <a:latin typeface="NikoshBAN" panose="02000000000000000000" pitchFamily="2" charset="0"/>
                <a:cs typeface="NikoshBAN" panose="02000000000000000000" pitchFamily="2"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ii </a:t>
            </a:r>
            <a:r>
              <a:rPr lang="as-IN" sz="3200" b="1" dirty="0">
                <a:latin typeface="NikoshBAN" panose="02000000000000000000" pitchFamily="2" charset="0"/>
                <a:cs typeface="NikoshBAN" panose="02000000000000000000" pitchFamily="2" charset="0"/>
              </a:rPr>
              <a:t>ও</a:t>
            </a:r>
            <a:r>
              <a:rPr lang="en-US" sz="3200" b="1" dirty="0">
                <a:latin typeface="Times New Roman" panose="02020603050405020304" pitchFamily="18" charset="0"/>
                <a:cs typeface="Times New Roman" panose="02020603050405020304" pitchFamily="18" charset="0"/>
              </a:rPr>
              <a:t> iii </a:t>
            </a:r>
            <a:endParaRPr lang="en-US" sz="3200" b="1" dirty="0">
              <a:latin typeface="NikoshBAN" panose="02000000000000000000" pitchFamily="2" charset="0"/>
              <a:cs typeface="NikoshBAN" panose="02000000000000000000" pitchFamily="2" charset="0"/>
            </a:endParaRPr>
          </a:p>
        </p:txBody>
      </p:sp>
      <p:sp>
        <p:nvSpPr>
          <p:cNvPr id="20" name="Flowchart: Alternate Process 19">
            <a:extLst>
              <a:ext uri="{FF2B5EF4-FFF2-40B4-BE49-F238E27FC236}">
                <a16:creationId xmlns:a16="http://schemas.microsoft.com/office/drawing/2014/main" xmlns="" id="{F5E6932A-1352-48F3-8C66-916F639093D6}"/>
              </a:ext>
            </a:extLst>
          </p:cNvPr>
          <p:cNvSpPr/>
          <p:nvPr/>
        </p:nvSpPr>
        <p:spPr>
          <a:xfrm>
            <a:off x="6947875" y="1800757"/>
            <a:ext cx="1086562" cy="758531"/>
          </a:xfrm>
          <a:prstGeom prst="flowChartAlternateProcess">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ভ</a:t>
            </a:r>
            <a:r>
              <a:rPr lang="as-IN" sz="4000" b="1" dirty="0">
                <a:solidFill>
                  <a:srgbClr val="FF0000"/>
                </a:solidFill>
                <a:latin typeface="NikoshBAN" panose="02000000000000000000" pitchFamily="2" charset="0"/>
                <a:cs typeface="NikoshBAN" panose="02000000000000000000" pitchFamily="2" charset="0"/>
              </a:rPr>
              <a:t>ূ</a:t>
            </a:r>
            <a:r>
              <a:rPr lang="en-US" sz="4000" b="1" dirty="0">
                <a:solidFill>
                  <a:srgbClr val="FF0000"/>
                </a:solidFill>
                <a:latin typeface="NikoshBAN" panose="02000000000000000000" pitchFamily="2" charset="0"/>
                <a:cs typeface="NikoshBAN" panose="02000000000000000000" pitchFamily="2" charset="0"/>
              </a:rPr>
              <a:t>ল</a:t>
            </a:r>
            <a:endParaRPr lang="en-US" sz="4000" b="1" dirty="0"/>
          </a:p>
        </p:txBody>
      </p:sp>
      <p:sp>
        <p:nvSpPr>
          <p:cNvPr id="35" name="Flowchart: Alternate Process 34">
            <a:extLst>
              <a:ext uri="{FF2B5EF4-FFF2-40B4-BE49-F238E27FC236}">
                <a16:creationId xmlns:a16="http://schemas.microsoft.com/office/drawing/2014/main" xmlns="" id="{FD5404E3-0BA6-4A3E-B031-2DD9909A598E}"/>
              </a:ext>
            </a:extLst>
          </p:cNvPr>
          <p:cNvSpPr/>
          <p:nvPr/>
        </p:nvSpPr>
        <p:spPr>
          <a:xfrm>
            <a:off x="6986737" y="1840337"/>
            <a:ext cx="1086562" cy="758531"/>
          </a:xfrm>
          <a:prstGeom prst="flowChartAlternateProcess">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ভ</a:t>
            </a:r>
            <a:r>
              <a:rPr lang="as-IN" sz="4000" b="1" dirty="0">
                <a:solidFill>
                  <a:srgbClr val="FF0000"/>
                </a:solidFill>
                <a:latin typeface="NikoshBAN" panose="02000000000000000000" pitchFamily="2" charset="0"/>
                <a:cs typeface="NikoshBAN" panose="02000000000000000000" pitchFamily="2" charset="0"/>
              </a:rPr>
              <a:t>ূ</a:t>
            </a:r>
            <a:r>
              <a:rPr lang="en-US" sz="4000" b="1" dirty="0">
                <a:solidFill>
                  <a:srgbClr val="FF0000"/>
                </a:solidFill>
                <a:latin typeface="NikoshBAN" panose="02000000000000000000" pitchFamily="2" charset="0"/>
                <a:cs typeface="NikoshBAN" panose="02000000000000000000" pitchFamily="2" charset="0"/>
              </a:rPr>
              <a:t>ল</a:t>
            </a:r>
            <a:endParaRPr lang="en-US" sz="4000" b="1" dirty="0"/>
          </a:p>
        </p:txBody>
      </p:sp>
      <p:sp>
        <p:nvSpPr>
          <p:cNvPr id="36" name="Flowchart: Alternate Process 35">
            <a:extLst>
              <a:ext uri="{FF2B5EF4-FFF2-40B4-BE49-F238E27FC236}">
                <a16:creationId xmlns:a16="http://schemas.microsoft.com/office/drawing/2014/main" xmlns="" id="{C04433E0-834D-4D17-984A-0FF894BCAA76}"/>
              </a:ext>
            </a:extLst>
          </p:cNvPr>
          <p:cNvSpPr/>
          <p:nvPr/>
        </p:nvSpPr>
        <p:spPr>
          <a:xfrm>
            <a:off x="6974250" y="1821152"/>
            <a:ext cx="1086562" cy="758531"/>
          </a:xfrm>
          <a:prstGeom prst="flowChartAlternateProcess">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ভ</a:t>
            </a:r>
            <a:r>
              <a:rPr lang="as-IN" sz="4000" b="1" dirty="0">
                <a:solidFill>
                  <a:srgbClr val="FF0000"/>
                </a:solidFill>
                <a:latin typeface="NikoshBAN" panose="02000000000000000000" pitchFamily="2" charset="0"/>
                <a:cs typeface="NikoshBAN" panose="02000000000000000000" pitchFamily="2" charset="0"/>
              </a:rPr>
              <a:t>ূ</a:t>
            </a:r>
            <a:r>
              <a:rPr lang="en-US" sz="4000" b="1" dirty="0">
                <a:solidFill>
                  <a:srgbClr val="FF0000"/>
                </a:solidFill>
                <a:latin typeface="NikoshBAN" panose="02000000000000000000" pitchFamily="2" charset="0"/>
                <a:cs typeface="NikoshBAN" panose="02000000000000000000" pitchFamily="2" charset="0"/>
              </a:rPr>
              <a:t>ল</a:t>
            </a:r>
            <a:endParaRPr lang="en-US" sz="4000" b="1" dirty="0"/>
          </a:p>
        </p:txBody>
      </p:sp>
      <p:sp>
        <p:nvSpPr>
          <p:cNvPr id="37" name="Thought Bubble: Cloud 36">
            <a:extLst>
              <a:ext uri="{FF2B5EF4-FFF2-40B4-BE49-F238E27FC236}">
                <a16:creationId xmlns:a16="http://schemas.microsoft.com/office/drawing/2014/main" xmlns="" id="{107DC421-8D43-4CD2-AE4B-06D0D10E8524}"/>
              </a:ext>
            </a:extLst>
          </p:cNvPr>
          <p:cNvSpPr/>
          <p:nvPr/>
        </p:nvSpPr>
        <p:spPr>
          <a:xfrm>
            <a:off x="6866922" y="3582448"/>
            <a:ext cx="1352552" cy="819772"/>
          </a:xfrm>
          <a:prstGeom prst="cloudCallou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NikoshBAN" panose="02000000000000000000" pitchFamily="2" charset="0"/>
                <a:cs typeface="NikoshBAN" panose="02000000000000000000" pitchFamily="2" charset="0"/>
              </a:rPr>
              <a:t>ভূল</a:t>
            </a:r>
            <a:endParaRPr lang="en-US" sz="4000" b="1" dirty="0"/>
          </a:p>
        </p:txBody>
      </p:sp>
      <p:sp>
        <p:nvSpPr>
          <p:cNvPr id="38" name="Thought Bubble: Cloud 37">
            <a:extLst>
              <a:ext uri="{FF2B5EF4-FFF2-40B4-BE49-F238E27FC236}">
                <a16:creationId xmlns:a16="http://schemas.microsoft.com/office/drawing/2014/main" xmlns="" id="{1FDB580E-4714-4FC7-ACC8-685491B12E5B}"/>
              </a:ext>
            </a:extLst>
          </p:cNvPr>
          <p:cNvSpPr/>
          <p:nvPr/>
        </p:nvSpPr>
        <p:spPr>
          <a:xfrm>
            <a:off x="6945075" y="3620818"/>
            <a:ext cx="1352552" cy="819772"/>
          </a:xfrm>
          <a:prstGeom prst="cloudCallou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NikoshBAN" panose="02000000000000000000" pitchFamily="2" charset="0"/>
                <a:cs typeface="NikoshBAN" panose="02000000000000000000" pitchFamily="2" charset="0"/>
              </a:rPr>
              <a:t>ভূল</a:t>
            </a:r>
            <a:endParaRPr lang="en-US" sz="4000" b="1" dirty="0"/>
          </a:p>
        </p:txBody>
      </p:sp>
      <p:sp>
        <p:nvSpPr>
          <p:cNvPr id="39" name="Thought Bubble: Cloud 38">
            <a:extLst>
              <a:ext uri="{FF2B5EF4-FFF2-40B4-BE49-F238E27FC236}">
                <a16:creationId xmlns:a16="http://schemas.microsoft.com/office/drawing/2014/main" xmlns="" id="{A4871672-84C1-46D9-80C7-D84EF1F5A207}"/>
              </a:ext>
            </a:extLst>
          </p:cNvPr>
          <p:cNvSpPr/>
          <p:nvPr/>
        </p:nvSpPr>
        <p:spPr>
          <a:xfrm>
            <a:off x="6855101" y="3554134"/>
            <a:ext cx="1352552" cy="819772"/>
          </a:xfrm>
          <a:prstGeom prst="cloudCallout">
            <a:avLst>
              <a:gd name="adj1" fmla="val -24521"/>
              <a:gd name="adj2" fmla="val 64529"/>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NikoshBAN" panose="02000000000000000000" pitchFamily="2" charset="0"/>
                <a:cs typeface="NikoshBAN" panose="02000000000000000000" pitchFamily="2" charset="0"/>
              </a:rPr>
              <a:t>ভূল</a:t>
            </a:r>
            <a:endParaRPr lang="en-US" sz="4000" b="1" dirty="0"/>
          </a:p>
        </p:txBody>
      </p:sp>
      <p:sp>
        <p:nvSpPr>
          <p:cNvPr id="34" name="Flowchart: Alternate Process 33">
            <a:extLst>
              <a:ext uri="{FF2B5EF4-FFF2-40B4-BE49-F238E27FC236}">
                <a16:creationId xmlns:a16="http://schemas.microsoft.com/office/drawing/2014/main" xmlns="" id="{8DBA2A3A-C91B-4A42-8697-4E307D681E5C}"/>
              </a:ext>
            </a:extLst>
          </p:cNvPr>
          <p:cNvSpPr/>
          <p:nvPr/>
        </p:nvSpPr>
        <p:spPr>
          <a:xfrm>
            <a:off x="6936070" y="1849466"/>
            <a:ext cx="1338179" cy="758531"/>
          </a:xfrm>
          <a:prstGeom prst="flowChartAlternateProcess">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স</a:t>
            </a:r>
            <a:r>
              <a:rPr lang="as-IN" sz="4000" b="1" dirty="0">
                <a:solidFill>
                  <a:srgbClr val="FF0000"/>
                </a:solidFill>
                <a:latin typeface="NikoshBAN" panose="02000000000000000000" pitchFamily="2" charset="0"/>
                <a:cs typeface="NikoshBAN" panose="02000000000000000000" pitchFamily="2" charset="0"/>
              </a:rPr>
              <a:t>ঠ</a:t>
            </a:r>
            <a:r>
              <a:rPr lang="en-US" sz="4000" b="1" dirty="0">
                <a:solidFill>
                  <a:srgbClr val="FF0000"/>
                </a:solidFill>
                <a:latin typeface="NikoshBAN" panose="02000000000000000000" pitchFamily="2" charset="0"/>
                <a:cs typeface="NikoshBAN" panose="02000000000000000000" pitchFamily="2" charset="0"/>
              </a:rPr>
              <a:t>ি</a:t>
            </a:r>
            <a:r>
              <a:rPr lang="as-IN" sz="4000" b="1" dirty="0">
                <a:solidFill>
                  <a:srgbClr val="FF0000"/>
                </a:solidFill>
                <a:latin typeface="NikoshBAN" panose="02000000000000000000" pitchFamily="2" charset="0"/>
                <a:cs typeface="NikoshBAN" panose="02000000000000000000" pitchFamily="2" charset="0"/>
              </a:rPr>
              <a:t>ক</a:t>
            </a:r>
            <a:endParaRPr lang="en-US" sz="4000" b="1" dirty="0"/>
          </a:p>
        </p:txBody>
      </p:sp>
      <p:sp>
        <p:nvSpPr>
          <p:cNvPr id="22" name="Thought Bubble: Cloud 21">
            <a:extLst>
              <a:ext uri="{FF2B5EF4-FFF2-40B4-BE49-F238E27FC236}">
                <a16:creationId xmlns:a16="http://schemas.microsoft.com/office/drawing/2014/main" xmlns="" id="{4AB04309-912C-4BB1-8999-459DFEE5E6E7}"/>
              </a:ext>
            </a:extLst>
          </p:cNvPr>
          <p:cNvSpPr/>
          <p:nvPr/>
        </p:nvSpPr>
        <p:spPr>
          <a:xfrm>
            <a:off x="6921698" y="3601633"/>
            <a:ext cx="1917502" cy="819772"/>
          </a:xfrm>
          <a:prstGeom prst="cloudCallou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NikoshBAN" panose="02000000000000000000" pitchFamily="2" charset="0"/>
                <a:cs typeface="NikoshBAN" panose="02000000000000000000" pitchFamily="2" charset="0"/>
              </a:rPr>
              <a:t>স</a:t>
            </a:r>
            <a:r>
              <a:rPr lang="as-IN" sz="4000" b="1" dirty="0">
                <a:solidFill>
                  <a:srgbClr val="FF0000"/>
                </a:solidFill>
                <a:latin typeface="NikoshBAN" panose="02000000000000000000" pitchFamily="2" charset="0"/>
                <a:cs typeface="NikoshBAN" panose="02000000000000000000" pitchFamily="2" charset="0"/>
              </a:rPr>
              <a:t>ঠ</a:t>
            </a:r>
            <a:r>
              <a:rPr lang="en-US" sz="4000" b="1" dirty="0">
                <a:solidFill>
                  <a:srgbClr val="FF0000"/>
                </a:solidFill>
                <a:latin typeface="NikoshBAN" panose="02000000000000000000" pitchFamily="2" charset="0"/>
                <a:cs typeface="NikoshBAN" panose="02000000000000000000" pitchFamily="2" charset="0"/>
              </a:rPr>
              <a:t>ি</a:t>
            </a:r>
            <a:r>
              <a:rPr lang="as-IN" sz="4000" b="1" dirty="0">
                <a:solidFill>
                  <a:srgbClr val="FF0000"/>
                </a:solidFill>
                <a:latin typeface="NikoshBAN" panose="02000000000000000000" pitchFamily="2" charset="0"/>
                <a:cs typeface="NikoshBAN" panose="02000000000000000000" pitchFamily="2" charset="0"/>
              </a:rPr>
              <a:t>ক</a:t>
            </a:r>
            <a:endParaRPr lang="en-US" sz="4000" b="1" dirty="0"/>
          </a:p>
        </p:txBody>
      </p:sp>
    </p:spTree>
    <p:extLst>
      <p:ext uri="{BB962C8B-B14F-4D97-AF65-F5344CB8AC3E}">
        <p14:creationId xmlns:p14="http://schemas.microsoft.com/office/powerpoint/2010/main" val="207608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000" fill="hold"/>
                                        <p:tgtEl>
                                          <p:spTgt spid="34"/>
                                        </p:tgtEl>
                                        <p:attrNameLst>
                                          <p:attrName>ppt_w</p:attrName>
                                        </p:attrNameLst>
                                      </p:cBhvr>
                                      <p:tavLst>
                                        <p:tav tm="0">
                                          <p:val>
                                            <p:fltVal val="0"/>
                                          </p:val>
                                        </p:tav>
                                        <p:tav tm="100000">
                                          <p:val>
                                            <p:strVal val="#ppt_w"/>
                                          </p:val>
                                        </p:tav>
                                      </p:tavLst>
                                    </p:anim>
                                    <p:anim calcmode="lin" valueType="num">
                                      <p:cBhvr>
                                        <p:cTn id="8" dur="2000" fill="hold"/>
                                        <p:tgtEl>
                                          <p:spTgt spid="34"/>
                                        </p:tgtEl>
                                        <p:attrNameLst>
                                          <p:attrName>ppt_h</p:attrName>
                                        </p:attrNameLst>
                                      </p:cBhvr>
                                      <p:tavLst>
                                        <p:tav tm="0">
                                          <p:val>
                                            <p:fltVal val="0"/>
                                          </p:val>
                                        </p:tav>
                                        <p:tav tm="100000">
                                          <p:val>
                                            <p:strVal val="#ppt_h"/>
                                          </p:val>
                                        </p:tav>
                                      </p:tavLst>
                                    </p:anim>
                                    <p:animEffect transition="in" filter="fade">
                                      <p:cBhvr>
                                        <p:cTn id="9" dur="20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2000"/>
                            </p:stCondLst>
                            <p:childTnLst>
                              <p:par>
                                <p:cTn id="11" presetID="53" presetClass="exit" presetSubtype="32" fill="hold" grpId="1" nodeType="afterEffect">
                                  <p:stCondLst>
                                    <p:cond delay="0"/>
                                  </p:stCondLst>
                                  <p:childTnLst>
                                    <p:anim calcmode="lin" valueType="num">
                                      <p:cBhvr>
                                        <p:cTn id="12" dur="2000"/>
                                        <p:tgtEl>
                                          <p:spTgt spid="34"/>
                                        </p:tgtEl>
                                        <p:attrNameLst>
                                          <p:attrName>ppt_w</p:attrName>
                                        </p:attrNameLst>
                                      </p:cBhvr>
                                      <p:tavLst>
                                        <p:tav tm="0">
                                          <p:val>
                                            <p:strVal val="ppt_w"/>
                                          </p:val>
                                        </p:tav>
                                        <p:tav tm="100000">
                                          <p:val>
                                            <p:fltVal val="0"/>
                                          </p:val>
                                        </p:tav>
                                      </p:tavLst>
                                    </p:anim>
                                    <p:anim calcmode="lin" valueType="num">
                                      <p:cBhvr>
                                        <p:cTn id="13" dur="2000"/>
                                        <p:tgtEl>
                                          <p:spTgt spid="34"/>
                                        </p:tgtEl>
                                        <p:attrNameLst>
                                          <p:attrName>ppt_h</p:attrName>
                                        </p:attrNameLst>
                                      </p:cBhvr>
                                      <p:tavLst>
                                        <p:tav tm="0">
                                          <p:val>
                                            <p:strVal val="ppt_h"/>
                                          </p:val>
                                        </p:tav>
                                        <p:tav tm="100000">
                                          <p:val>
                                            <p:fltVal val="0"/>
                                          </p:val>
                                        </p:tav>
                                      </p:tavLst>
                                    </p:anim>
                                    <p:animEffect transition="out" filter="fade">
                                      <p:cBhvr>
                                        <p:cTn id="14" dur="2000"/>
                                        <p:tgtEl>
                                          <p:spTgt spid="34"/>
                                        </p:tgtEl>
                                      </p:cBhvr>
                                    </p:animEffect>
                                    <p:set>
                                      <p:cBhvr>
                                        <p:cTn id="15" dur="1" fill="hold">
                                          <p:stCondLst>
                                            <p:cond delay="1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2000" fill="hold"/>
                                        <p:tgtEl>
                                          <p:spTgt spid="36"/>
                                        </p:tgtEl>
                                        <p:attrNameLst>
                                          <p:attrName>ppt_w</p:attrName>
                                        </p:attrNameLst>
                                      </p:cBhvr>
                                      <p:tavLst>
                                        <p:tav tm="0">
                                          <p:val>
                                            <p:fltVal val="0"/>
                                          </p:val>
                                        </p:tav>
                                        <p:tav tm="100000">
                                          <p:val>
                                            <p:strVal val="#ppt_w"/>
                                          </p:val>
                                        </p:tav>
                                      </p:tavLst>
                                    </p:anim>
                                    <p:anim calcmode="lin" valueType="num">
                                      <p:cBhvr>
                                        <p:cTn id="22" dur="2000" fill="hold"/>
                                        <p:tgtEl>
                                          <p:spTgt spid="36"/>
                                        </p:tgtEl>
                                        <p:attrNameLst>
                                          <p:attrName>ppt_h</p:attrName>
                                        </p:attrNameLst>
                                      </p:cBhvr>
                                      <p:tavLst>
                                        <p:tav tm="0">
                                          <p:val>
                                            <p:fltVal val="0"/>
                                          </p:val>
                                        </p:tav>
                                        <p:tav tm="100000">
                                          <p:val>
                                            <p:strVal val="#ppt_h"/>
                                          </p:val>
                                        </p:tav>
                                      </p:tavLst>
                                    </p:anim>
                                    <p:animEffect transition="in" filter="fade">
                                      <p:cBhvr>
                                        <p:cTn id="23" dur="2000"/>
                                        <p:tgtEl>
                                          <p:spTgt spid="36"/>
                                        </p:tgtEl>
                                      </p:cBhvr>
                                    </p:animEffect>
                                  </p:childTnLst>
                                </p:cTn>
                              </p:par>
                            </p:childTnLst>
                          </p:cTn>
                        </p:par>
                        <p:par>
                          <p:cTn id="24" fill="hold">
                            <p:stCondLst>
                              <p:cond delay="2000"/>
                            </p:stCondLst>
                            <p:childTnLst>
                              <p:par>
                                <p:cTn id="25" presetID="53" presetClass="exit" presetSubtype="32" fill="hold" grpId="1" nodeType="afterEffect">
                                  <p:stCondLst>
                                    <p:cond delay="0"/>
                                  </p:stCondLst>
                                  <p:childTnLst>
                                    <p:anim calcmode="lin" valueType="num">
                                      <p:cBhvr>
                                        <p:cTn id="26" dur="2000"/>
                                        <p:tgtEl>
                                          <p:spTgt spid="36"/>
                                        </p:tgtEl>
                                        <p:attrNameLst>
                                          <p:attrName>ppt_w</p:attrName>
                                        </p:attrNameLst>
                                      </p:cBhvr>
                                      <p:tavLst>
                                        <p:tav tm="0">
                                          <p:val>
                                            <p:strVal val="ppt_w"/>
                                          </p:val>
                                        </p:tav>
                                        <p:tav tm="100000">
                                          <p:val>
                                            <p:fltVal val="0"/>
                                          </p:val>
                                        </p:tav>
                                      </p:tavLst>
                                    </p:anim>
                                    <p:anim calcmode="lin" valueType="num">
                                      <p:cBhvr>
                                        <p:cTn id="27" dur="2000"/>
                                        <p:tgtEl>
                                          <p:spTgt spid="36"/>
                                        </p:tgtEl>
                                        <p:attrNameLst>
                                          <p:attrName>ppt_h</p:attrName>
                                        </p:attrNameLst>
                                      </p:cBhvr>
                                      <p:tavLst>
                                        <p:tav tm="0">
                                          <p:val>
                                            <p:strVal val="ppt_h"/>
                                          </p:val>
                                        </p:tav>
                                        <p:tav tm="100000">
                                          <p:val>
                                            <p:fltVal val="0"/>
                                          </p:val>
                                        </p:tav>
                                      </p:tavLst>
                                    </p:anim>
                                    <p:animEffect transition="out" filter="fade">
                                      <p:cBhvr>
                                        <p:cTn id="28" dur="2000"/>
                                        <p:tgtEl>
                                          <p:spTgt spid="36"/>
                                        </p:tgtEl>
                                      </p:cBhvr>
                                    </p:animEffect>
                                    <p:set>
                                      <p:cBhvr>
                                        <p:cTn id="29" dur="1" fill="hold">
                                          <p:stCondLst>
                                            <p:cond delay="1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000" fill="hold"/>
                                        <p:tgtEl>
                                          <p:spTgt spid="35"/>
                                        </p:tgtEl>
                                        <p:attrNameLst>
                                          <p:attrName>ppt_w</p:attrName>
                                        </p:attrNameLst>
                                      </p:cBhvr>
                                      <p:tavLst>
                                        <p:tav tm="0">
                                          <p:val>
                                            <p:fltVal val="0"/>
                                          </p:val>
                                        </p:tav>
                                        <p:tav tm="100000">
                                          <p:val>
                                            <p:strVal val="#ppt_w"/>
                                          </p:val>
                                        </p:tav>
                                      </p:tavLst>
                                    </p:anim>
                                    <p:anim calcmode="lin" valueType="num">
                                      <p:cBhvr>
                                        <p:cTn id="36" dur="2000" fill="hold"/>
                                        <p:tgtEl>
                                          <p:spTgt spid="35"/>
                                        </p:tgtEl>
                                        <p:attrNameLst>
                                          <p:attrName>ppt_h</p:attrName>
                                        </p:attrNameLst>
                                      </p:cBhvr>
                                      <p:tavLst>
                                        <p:tav tm="0">
                                          <p:val>
                                            <p:fltVal val="0"/>
                                          </p:val>
                                        </p:tav>
                                        <p:tav tm="100000">
                                          <p:val>
                                            <p:strVal val="#ppt_h"/>
                                          </p:val>
                                        </p:tav>
                                      </p:tavLst>
                                    </p:anim>
                                    <p:animEffect transition="in" filter="fade">
                                      <p:cBhvr>
                                        <p:cTn id="37" dur="2000"/>
                                        <p:tgtEl>
                                          <p:spTgt spid="35"/>
                                        </p:tgtEl>
                                      </p:cBhvr>
                                    </p:animEffect>
                                  </p:childTnLst>
                                </p:cTn>
                              </p:par>
                            </p:childTnLst>
                          </p:cTn>
                        </p:par>
                        <p:par>
                          <p:cTn id="38" fill="hold">
                            <p:stCondLst>
                              <p:cond delay="2000"/>
                            </p:stCondLst>
                            <p:childTnLst>
                              <p:par>
                                <p:cTn id="39" presetID="53" presetClass="exit" presetSubtype="32" fill="hold" grpId="1" nodeType="afterEffect">
                                  <p:stCondLst>
                                    <p:cond delay="0"/>
                                  </p:stCondLst>
                                  <p:childTnLst>
                                    <p:anim calcmode="lin" valueType="num">
                                      <p:cBhvr>
                                        <p:cTn id="40" dur="2000"/>
                                        <p:tgtEl>
                                          <p:spTgt spid="35"/>
                                        </p:tgtEl>
                                        <p:attrNameLst>
                                          <p:attrName>ppt_w</p:attrName>
                                        </p:attrNameLst>
                                      </p:cBhvr>
                                      <p:tavLst>
                                        <p:tav tm="0">
                                          <p:val>
                                            <p:strVal val="ppt_w"/>
                                          </p:val>
                                        </p:tav>
                                        <p:tav tm="100000">
                                          <p:val>
                                            <p:fltVal val="0"/>
                                          </p:val>
                                        </p:tav>
                                      </p:tavLst>
                                    </p:anim>
                                    <p:anim calcmode="lin" valueType="num">
                                      <p:cBhvr>
                                        <p:cTn id="41" dur="2000"/>
                                        <p:tgtEl>
                                          <p:spTgt spid="35"/>
                                        </p:tgtEl>
                                        <p:attrNameLst>
                                          <p:attrName>ppt_h</p:attrName>
                                        </p:attrNameLst>
                                      </p:cBhvr>
                                      <p:tavLst>
                                        <p:tav tm="0">
                                          <p:val>
                                            <p:strVal val="ppt_h"/>
                                          </p:val>
                                        </p:tav>
                                        <p:tav tm="100000">
                                          <p:val>
                                            <p:fltVal val="0"/>
                                          </p:val>
                                        </p:tav>
                                      </p:tavLst>
                                    </p:anim>
                                    <p:animEffect transition="out" filter="fade">
                                      <p:cBhvr>
                                        <p:cTn id="42" dur="2000"/>
                                        <p:tgtEl>
                                          <p:spTgt spid="35"/>
                                        </p:tgtEl>
                                      </p:cBhvr>
                                    </p:animEffect>
                                    <p:set>
                                      <p:cBhvr>
                                        <p:cTn id="43" dur="1" fill="hold">
                                          <p:stCondLst>
                                            <p:cond delay="1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2000" fill="hold"/>
                                        <p:tgtEl>
                                          <p:spTgt spid="20"/>
                                        </p:tgtEl>
                                        <p:attrNameLst>
                                          <p:attrName>ppt_w</p:attrName>
                                        </p:attrNameLst>
                                      </p:cBhvr>
                                      <p:tavLst>
                                        <p:tav tm="0">
                                          <p:val>
                                            <p:fltVal val="0"/>
                                          </p:val>
                                        </p:tav>
                                        <p:tav tm="100000">
                                          <p:val>
                                            <p:strVal val="#ppt_w"/>
                                          </p:val>
                                        </p:tav>
                                      </p:tavLst>
                                    </p:anim>
                                    <p:anim calcmode="lin" valueType="num">
                                      <p:cBhvr>
                                        <p:cTn id="50" dur="2000" fill="hold"/>
                                        <p:tgtEl>
                                          <p:spTgt spid="20"/>
                                        </p:tgtEl>
                                        <p:attrNameLst>
                                          <p:attrName>ppt_h</p:attrName>
                                        </p:attrNameLst>
                                      </p:cBhvr>
                                      <p:tavLst>
                                        <p:tav tm="0">
                                          <p:val>
                                            <p:fltVal val="0"/>
                                          </p:val>
                                        </p:tav>
                                        <p:tav tm="100000">
                                          <p:val>
                                            <p:strVal val="#ppt_h"/>
                                          </p:val>
                                        </p:tav>
                                      </p:tavLst>
                                    </p:anim>
                                    <p:animEffect transition="in" filter="fade">
                                      <p:cBhvr>
                                        <p:cTn id="51" dur="2000"/>
                                        <p:tgtEl>
                                          <p:spTgt spid="20"/>
                                        </p:tgtEl>
                                      </p:cBhvr>
                                    </p:animEffect>
                                  </p:childTnLst>
                                </p:cTn>
                              </p:par>
                            </p:childTnLst>
                          </p:cTn>
                        </p:par>
                        <p:par>
                          <p:cTn id="52" fill="hold">
                            <p:stCondLst>
                              <p:cond delay="2000"/>
                            </p:stCondLst>
                            <p:childTnLst>
                              <p:par>
                                <p:cTn id="53" presetID="53" presetClass="exit" presetSubtype="32" fill="hold" grpId="1" nodeType="afterEffect">
                                  <p:stCondLst>
                                    <p:cond delay="0"/>
                                  </p:stCondLst>
                                  <p:childTnLst>
                                    <p:anim calcmode="lin" valueType="num">
                                      <p:cBhvr>
                                        <p:cTn id="54" dur="2000"/>
                                        <p:tgtEl>
                                          <p:spTgt spid="20"/>
                                        </p:tgtEl>
                                        <p:attrNameLst>
                                          <p:attrName>ppt_w</p:attrName>
                                        </p:attrNameLst>
                                      </p:cBhvr>
                                      <p:tavLst>
                                        <p:tav tm="0">
                                          <p:val>
                                            <p:strVal val="ppt_w"/>
                                          </p:val>
                                        </p:tav>
                                        <p:tav tm="100000">
                                          <p:val>
                                            <p:fltVal val="0"/>
                                          </p:val>
                                        </p:tav>
                                      </p:tavLst>
                                    </p:anim>
                                    <p:anim calcmode="lin" valueType="num">
                                      <p:cBhvr>
                                        <p:cTn id="55" dur="2000"/>
                                        <p:tgtEl>
                                          <p:spTgt spid="20"/>
                                        </p:tgtEl>
                                        <p:attrNameLst>
                                          <p:attrName>ppt_h</p:attrName>
                                        </p:attrNameLst>
                                      </p:cBhvr>
                                      <p:tavLst>
                                        <p:tav tm="0">
                                          <p:val>
                                            <p:strVal val="ppt_h"/>
                                          </p:val>
                                        </p:tav>
                                        <p:tav tm="100000">
                                          <p:val>
                                            <p:fltVal val="0"/>
                                          </p:val>
                                        </p:tav>
                                      </p:tavLst>
                                    </p:anim>
                                    <p:animEffect transition="out" filter="fade">
                                      <p:cBhvr>
                                        <p:cTn id="56" dur="2000"/>
                                        <p:tgtEl>
                                          <p:spTgt spid="20"/>
                                        </p:tgtEl>
                                      </p:cBhvr>
                                    </p:animEffect>
                                    <p:set>
                                      <p:cBhvr>
                                        <p:cTn id="57"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2000" fill="hold"/>
                                        <p:tgtEl>
                                          <p:spTgt spid="22"/>
                                        </p:tgtEl>
                                        <p:attrNameLst>
                                          <p:attrName>ppt_w</p:attrName>
                                        </p:attrNameLst>
                                      </p:cBhvr>
                                      <p:tavLst>
                                        <p:tav tm="0">
                                          <p:val>
                                            <p:fltVal val="0"/>
                                          </p:val>
                                        </p:tav>
                                        <p:tav tm="100000">
                                          <p:val>
                                            <p:strVal val="#ppt_w"/>
                                          </p:val>
                                        </p:tav>
                                      </p:tavLst>
                                    </p:anim>
                                    <p:anim calcmode="lin" valueType="num">
                                      <p:cBhvr>
                                        <p:cTn id="64" dur="2000" fill="hold"/>
                                        <p:tgtEl>
                                          <p:spTgt spid="22"/>
                                        </p:tgtEl>
                                        <p:attrNameLst>
                                          <p:attrName>ppt_h</p:attrName>
                                        </p:attrNameLst>
                                      </p:cBhvr>
                                      <p:tavLst>
                                        <p:tav tm="0">
                                          <p:val>
                                            <p:fltVal val="0"/>
                                          </p:val>
                                        </p:tav>
                                        <p:tav tm="100000">
                                          <p:val>
                                            <p:strVal val="#ppt_h"/>
                                          </p:val>
                                        </p:tav>
                                      </p:tavLst>
                                    </p:anim>
                                    <p:animEffect transition="in" filter="fade">
                                      <p:cBhvr>
                                        <p:cTn id="65" dur="2000"/>
                                        <p:tgtEl>
                                          <p:spTgt spid="22"/>
                                        </p:tgtEl>
                                      </p:cBhvr>
                                    </p:animEffect>
                                  </p:childTnLst>
                                </p:cTn>
                              </p:par>
                            </p:childTnLst>
                          </p:cTn>
                        </p:par>
                        <p:par>
                          <p:cTn id="66" fill="hold">
                            <p:stCondLst>
                              <p:cond delay="2000"/>
                            </p:stCondLst>
                            <p:childTnLst>
                              <p:par>
                                <p:cTn id="67" presetID="53" presetClass="exit" presetSubtype="32" fill="hold" grpId="1" nodeType="afterEffect">
                                  <p:stCondLst>
                                    <p:cond delay="0"/>
                                  </p:stCondLst>
                                  <p:childTnLst>
                                    <p:anim calcmode="lin" valueType="num">
                                      <p:cBhvr>
                                        <p:cTn id="68" dur="2000"/>
                                        <p:tgtEl>
                                          <p:spTgt spid="22"/>
                                        </p:tgtEl>
                                        <p:attrNameLst>
                                          <p:attrName>ppt_w</p:attrName>
                                        </p:attrNameLst>
                                      </p:cBhvr>
                                      <p:tavLst>
                                        <p:tav tm="0">
                                          <p:val>
                                            <p:strVal val="ppt_w"/>
                                          </p:val>
                                        </p:tav>
                                        <p:tav tm="100000">
                                          <p:val>
                                            <p:fltVal val="0"/>
                                          </p:val>
                                        </p:tav>
                                      </p:tavLst>
                                    </p:anim>
                                    <p:anim calcmode="lin" valueType="num">
                                      <p:cBhvr>
                                        <p:cTn id="69" dur="2000"/>
                                        <p:tgtEl>
                                          <p:spTgt spid="22"/>
                                        </p:tgtEl>
                                        <p:attrNameLst>
                                          <p:attrName>ppt_h</p:attrName>
                                        </p:attrNameLst>
                                      </p:cBhvr>
                                      <p:tavLst>
                                        <p:tav tm="0">
                                          <p:val>
                                            <p:strVal val="ppt_h"/>
                                          </p:val>
                                        </p:tav>
                                        <p:tav tm="100000">
                                          <p:val>
                                            <p:fltVal val="0"/>
                                          </p:val>
                                        </p:tav>
                                      </p:tavLst>
                                    </p:anim>
                                    <p:animEffect transition="out" filter="fade">
                                      <p:cBhvr>
                                        <p:cTn id="70" dur="2000"/>
                                        <p:tgtEl>
                                          <p:spTgt spid="22"/>
                                        </p:tgtEl>
                                      </p:cBhvr>
                                    </p:animEffect>
                                    <p:set>
                                      <p:cBhvr>
                                        <p:cTn id="71"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2" restart="whenNotActive" fill="hold" evtFilter="cancelBubble" nodeType="interactiveSeq">
                <p:stCondLst>
                  <p:cond evt="onClick" delay="0">
                    <p:tgtEl>
                      <p:spTgt spid="29"/>
                    </p:tgtEl>
                  </p:cond>
                </p:stCondLst>
                <p:endSync evt="end" delay="0">
                  <p:rtn val="all"/>
                </p:endSync>
                <p:childTnLst>
                  <p:par>
                    <p:cTn id="73" fill="hold">
                      <p:stCondLst>
                        <p:cond delay="0"/>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2000" fill="hold"/>
                                        <p:tgtEl>
                                          <p:spTgt spid="39"/>
                                        </p:tgtEl>
                                        <p:attrNameLst>
                                          <p:attrName>ppt_w</p:attrName>
                                        </p:attrNameLst>
                                      </p:cBhvr>
                                      <p:tavLst>
                                        <p:tav tm="0">
                                          <p:val>
                                            <p:fltVal val="0"/>
                                          </p:val>
                                        </p:tav>
                                        <p:tav tm="100000">
                                          <p:val>
                                            <p:strVal val="#ppt_w"/>
                                          </p:val>
                                        </p:tav>
                                      </p:tavLst>
                                    </p:anim>
                                    <p:anim calcmode="lin" valueType="num">
                                      <p:cBhvr>
                                        <p:cTn id="78" dur="2000" fill="hold"/>
                                        <p:tgtEl>
                                          <p:spTgt spid="39"/>
                                        </p:tgtEl>
                                        <p:attrNameLst>
                                          <p:attrName>ppt_h</p:attrName>
                                        </p:attrNameLst>
                                      </p:cBhvr>
                                      <p:tavLst>
                                        <p:tav tm="0">
                                          <p:val>
                                            <p:fltVal val="0"/>
                                          </p:val>
                                        </p:tav>
                                        <p:tav tm="100000">
                                          <p:val>
                                            <p:strVal val="#ppt_h"/>
                                          </p:val>
                                        </p:tav>
                                      </p:tavLst>
                                    </p:anim>
                                    <p:animEffect transition="in" filter="fade">
                                      <p:cBhvr>
                                        <p:cTn id="79" dur="2000"/>
                                        <p:tgtEl>
                                          <p:spTgt spid="39"/>
                                        </p:tgtEl>
                                      </p:cBhvr>
                                    </p:animEffect>
                                  </p:childTnLst>
                                </p:cTn>
                              </p:par>
                            </p:childTnLst>
                          </p:cTn>
                        </p:par>
                        <p:par>
                          <p:cTn id="80" fill="hold">
                            <p:stCondLst>
                              <p:cond delay="2000"/>
                            </p:stCondLst>
                            <p:childTnLst>
                              <p:par>
                                <p:cTn id="81" presetID="53" presetClass="exit" presetSubtype="32" fill="hold" grpId="1" nodeType="afterEffect">
                                  <p:stCondLst>
                                    <p:cond delay="0"/>
                                  </p:stCondLst>
                                  <p:childTnLst>
                                    <p:anim calcmode="lin" valueType="num">
                                      <p:cBhvr>
                                        <p:cTn id="82" dur="2000"/>
                                        <p:tgtEl>
                                          <p:spTgt spid="39"/>
                                        </p:tgtEl>
                                        <p:attrNameLst>
                                          <p:attrName>ppt_w</p:attrName>
                                        </p:attrNameLst>
                                      </p:cBhvr>
                                      <p:tavLst>
                                        <p:tav tm="0">
                                          <p:val>
                                            <p:strVal val="ppt_w"/>
                                          </p:val>
                                        </p:tav>
                                        <p:tav tm="100000">
                                          <p:val>
                                            <p:fltVal val="0"/>
                                          </p:val>
                                        </p:tav>
                                      </p:tavLst>
                                    </p:anim>
                                    <p:anim calcmode="lin" valueType="num">
                                      <p:cBhvr>
                                        <p:cTn id="83" dur="2000"/>
                                        <p:tgtEl>
                                          <p:spTgt spid="39"/>
                                        </p:tgtEl>
                                        <p:attrNameLst>
                                          <p:attrName>ppt_h</p:attrName>
                                        </p:attrNameLst>
                                      </p:cBhvr>
                                      <p:tavLst>
                                        <p:tav tm="0">
                                          <p:val>
                                            <p:strVal val="ppt_h"/>
                                          </p:val>
                                        </p:tav>
                                        <p:tav tm="100000">
                                          <p:val>
                                            <p:fltVal val="0"/>
                                          </p:val>
                                        </p:tav>
                                      </p:tavLst>
                                    </p:anim>
                                    <p:animEffect transition="out" filter="fade">
                                      <p:cBhvr>
                                        <p:cTn id="84" dur="2000"/>
                                        <p:tgtEl>
                                          <p:spTgt spid="39"/>
                                        </p:tgtEl>
                                      </p:cBhvr>
                                    </p:animEffect>
                                    <p:set>
                                      <p:cBhvr>
                                        <p:cTn id="85" dur="1" fill="hold">
                                          <p:stCondLst>
                                            <p:cond delay="1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6" restart="whenNotActive" fill="hold" evtFilter="cancelBubble" nodeType="interactiveSeq">
                <p:stCondLst>
                  <p:cond evt="onClick" delay="0">
                    <p:tgtEl>
                      <p:spTgt spid="31"/>
                    </p:tgtEl>
                  </p:cond>
                </p:stCondLst>
                <p:endSync evt="end" delay="0">
                  <p:rtn val="all"/>
                </p:endSync>
                <p:childTnLst>
                  <p:par>
                    <p:cTn id="87" fill="hold">
                      <p:stCondLst>
                        <p:cond delay="0"/>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2000" fill="hold"/>
                                        <p:tgtEl>
                                          <p:spTgt spid="37"/>
                                        </p:tgtEl>
                                        <p:attrNameLst>
                                          <p:attrName>ppt_w</p:attrName>
                                        </p:attrNameLst>
                                      </p:cBhvr>
                                      <p:tavLst>
                                        <p:tav tm="0">
                                          <p:val>
                                            <p:fltVal val="0"/>
                                          </p:val>
                                        </p:tav>
                                        <p:tav tm="100000">
                                          <p:val>
                                            <p:strVal val="#ppt_w"/>
                                          </p:val>
                                        </p:tav>
                                      </p:tavLst>
                                    </p:anim>
                                    <p:anim calcmode="lin" valueType="num">
                                      <p:cBhvr>
                                        <p:cTn id="92" dur="2000" fill="hold"/>
                                        <p:tgtEl>
                                          <p:spTgt spid="37"/>
                                        </p:tgtEl>
                                        <p:attrNameLst>
                                          <p:attrName>ppt_h</p:attrName>
                                        </p:attrNameLst>
                                      </p:cBhvr>
                                      <p:tavLst>
                                        <p:tav tm="0">
                                          <p:val>
                                            <p:fltVal val="0"/>
                                          </p:val>
                                        </p:tav>
                                        <p:tav tm="100000">
                                          <p:val>
                                            <p:strVal val="#ppt_h"/>
                                          </p:val>
                                        </p:tav>
                                      </p:tavLst>
                                    </p:anim>
                                    <p:animEffect transition="in" filter="fade">
                                      <p:cBhvr>
                                        <p:cTn id="93" dur="2000"/>
                                        <p:tgtEl>
                                          <p:spTgt spid="37"/>
                                        </p:tgtEl>
                                      </p:cBhvr>
                                    </p:animEffect>
                                  </p:childTnLst>
                                </p:cTn>
                              </p:par>
                            </p:childTnLst>
                          </p:cTn>
                        </p:par>
                        <p:par>
                          <p:cTn id="94" fill="hold">
                            <p:stCondLst>
                              <p:cond delay="2000"/>
                            </p:stCondLst>
                            <p:childTnLst>
                              <p:par>
                                <p:cTn id="95" presetID="53" presetClass="exit" presetSubtype="32" fill="hold" grpId="1" nodeType="afterEffect">
                                  <p:stCondLst>
                                    <p:cond delay="0"/>
                                  </p:stCondLst>
                                  <p:childTnLst>
                                    <p:anim calcmode="lin" valueType="num">
                                      <p:cBhvr>
                                        <p:cTn id="96" dur="2000"/>
                                        <p:tgtEl>
                                          <p:spTgt spid="37"/>
                                        </p:tgtEl>
                                        <p:attrNameLst>
                                          <p:attrName>ppt_w</p:attrName>
                                        </p:attrNameLst>
                                      </p:cBhvr>
                                      <p:tavLst>
                                        <p:tav tm="0">
                                          <p:val>
                                            <p:strVal val="ppt_w"/>
                                          </p:val>
                                        </p:tav>
                                        <p:tav tm="100000">
                                          <p:val>
                                            <p:fltVal val="0"/>
                                          </p:val>
                                        </p:tav>
                                      </p:tavLst>
                                    </p:anim>
                                    <p:anim calcmode="lin" valueType="num">
                                      <p:cBhvr>
                                        <p:cTn id="97" dur="2000"/>
                                        <p:tgtEl>
                                          <p:spTgt spid="37"/>
                                        </p:tgtEl>
                                        <p:attrNameLst>
                                          <p:attrName>ppt_h</p:attrName>
                                        </p:attrNameLst>
                                      </p:cBhvr>
                                      <p:tavLst>
                                        <p:tav tm="0">
                                          <p:val>
                                            <p:strVal val="ppt_h"/>
                                          </p:val>
                                        </p:tav>
                                        <p:tav tm="100000">
                                          <p:val>
                                            <p:fltVal val="0"/>
                                          </p:val>
                                        </p:tav>
                                      </p:tavLst>
                                    </p:anim>
                                    <p:animEffect transition="out" filter="fade">
                                      <p:cBhvr>
                                        <p:cTn id="98" dur="2000"/>
                                        <p:tgtEl>
                                          <p:spTgt spid="37"/>
                                        </p:tgtEl>
                                      </p:cBhvr>
                                    </p:animEffect>
                                    <p:set>
                                      <p:cBhvr>
                                        <p:cTn id="99" dur="1" fill="hold">
                                          <p:stCondLst>
                                            <p:cond delay="1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0" restart="whenNotActive" fill="hold" evtFilter="cancelBubble" nodeType="interactiveSeq">
                <p:stCondLst>
                  <p:cond evt="onClick" delay="0">
                    <p:tgtEl>
                      <p:spTgt spid="3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0" fill="hold"/>
                                        <p:tgtEl>
                                          <p:spTgt spid="38"/>
                                        </p:tgtEl>
                                        <p:attrNameLst>
                                          <p:attrName>ppt_w</p:attrName>
                                        </p:attrNameLst>
                                      </p:cBhvr>
                                      <p:tavLst>
                                        <p:tav tm="0">
                                          <p:val>
                                            <p:fltVal val="0"/>
                                          </p:val>
                                        </p:tav>
                                        <p:tav tm="100000">
                                          <p:val>
                                            <p:strVal val="#ppt_w"/>
                                          </p:val>
                                        </p:tav>
                                      </p:tavLst>
                                    </p:anim>
                                    <p:anim calcmode="lin" valueType="num">
                                      <p:cBhvr>
                                        <p:cTn id="106" dur="2000" fill="hold"/>
                                        <p:tgtEl>
                                          <p:spTgt spid="38"/>
                                        </p:tgtEl>
                                        <p:attrNameLst>
                                          <p:attrName>ppt_h</p:attrName>
                                        </p:attrNameLst>
                                      </p:cBhvr>
                                      <p:tavLst>
                                        <p:tav tm="0">
                                          <p:val>
                                            <p:fltVal val="0"/>
                                          </p:val>
                                        </p:tav>
                                        <p:tav tm="100000">
                                          <p:val>
                                            <p:strVal val="#ppt_h"/>
                                          </p:val>
                                        </p:tav>
                                      </p:tavLst>
                                    </p:anim>
                                    <p:animEffect transition="in" filter="fade">
                                      <p:cBhvr>
                                        <p:cTn id="107" dur="2000"/>
                                        <p:tgtEl>
                                          <p:spTgt spid="38"/>
                                        </p:tgtEl>
                                      </p:cBhvr>
                                    </p:animEffect>
                                  </p:childTnLst>
                                </p:cTn>
                              </p:par>
                            </p:childTnLst>
                          </p:cTn>
                        </p:par>
                        <p:par>
                          <p:cTn id="108" fill="hold">
                            <p:stCondLst>
                              <p:cond delay="2000"/>
                            </p:stCondLst>
                            <p:childTnLst>
                              <p:par>
                                <p:cTn id="109" presetID="53" presetClass="exit" presetSubtype="32" fill="hold" grpId="1" nodeType="afterEffect">
                                  <p:stCondLst>
                                    <p:cond delay="0"/>
                                  </p:stCondLst>
                                  <p:childTnLst>
                                    <p:anim calcmode="lin" valueType="num">
                                      <p:cBhvr>
                                        <p:cTn id="110" dur="2000"/>
                                        <p:tgtEl>
                                          <p:spTgt spid="38"/>
                                        </p:tgtEl>
                                        <p:attrNameLst>
                                          <p:attrName>ppt_w</p:attrName>
                                        </p:attrNameLst>
                                      </p:cBhvr>
                                      <p:tavLst>
                                        <p:tav tm="0">
                                          <p:val>
                                            <p:strVal val="ppt_w"/>
                                          </p:val>
                                        </p:tav>
                                        <p:tav tm="100000">
                                          <p:val>
                                            <p:fltVal val="0"/>
                                          </p:val>
                                        </p:tav>
                                      </p:tavLst>
                                    </p:anim>
                                    <p:anim calcmode="lin" valueType="num">
                                      <p:cBhvr>
                                        <p:cTn id="111" dur="2000"/>
                                        <p:tgtEl>
                                          <p:spTgt spid="38"/>
                                        </p:tgtEl>
                                        <p:attrNameLst>
                                          <p:attrName>ppt_h</p:attrName>
                                        </p:attrNameLst>
                                      </p:cBhvr>
                                      <p:tavLst>
                                        <p:tav tm="0">
                                          <p:val>
                                            <p:strVal val="ppt_h"/>
                                          </p:val>
                                        </p:tav>
                                        <p:tav tm="100000">
                                          <p:val>
                                            <p:fltVal val="0"/>
                                          </p:val>
                                        </p:tav>
                                      </p:tavLst>
                                    </p:anim>
                                    <p:animEffect transition="out" filter="fade">
                                      <p:cBhvr>
                                        <p:cTn id="112" dur="2000"/>
                                        <p:tgtEl>
                                          <p:spTgt spid="38"/>
                                        </p:tgtEl>
                                      </p:cBhvr>
                                    </p:animEffect>
                                    <p:set>
                                      <p:cBhvr>
                                        <p:cTn id="113" dur="1" fill="hold">
                                          <p:stCondLst>
                                            <p:cond delay="1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0" grpId="0" animBg="1"/>
      <p:bldP spid="20"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34" grpId="0" animBg="1"/>
      <p:bldP spid="34" grpId="1"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7CC4F2E-B042-4385-A34B-C09724367998}"/>
              </a:ext>
            </a:extLst>
          </p:cNvPr>
          <p:cNvSpPr/>
          <p:nvPr/>
        </p:nvSpPr>
        <p:spPr>
          <a:xfrm>
            <a:off x="3880124" y="477628"/>
            <a:ext cx="1895966" cy="1446550"/>
          </a:xfrm>
          <a:prstGeom prst="rect">
            <a:avLst/>
          </a:prstGeom>
          <a:solidFill>
            <a:schemeClr val="accent4"/>
          </a:solidFill>
          <a:ln w="38100">
            <a:solidFill>
              <a:schemeClr val="tx1"/>
            </a:solidFill>
          </a:ln>
          <a:effectLst>
            <a:innerShdw blurRad="114300">
              <a:prstClr val="black"/>
            </a:innerShdw>
            <a:reflection blurRad="6350" stA="50000" endA="295" endPos="92000" dist="101600" dir="5400000" sy="-100000" algn="bl" rotWithShape="0"/>
          </a:effectLst>
        </p:spPr>
        <p:txBody>
          <a:bodyPr wrap="square">
            <a:spAutoFit/>
          </a:bodyPr>
          <a:lstStyle/>
          <a:p>
            <a:pPr algn="ctr"/>
            <a:r>
              <a:rPr lang="en-US" sz="4400" b="1" dirty="0">
                <a:latin typeface="NikoshBAN" panose="02000000000000000000" pitchFamily="2" charset="0"/>
                <a:cs typeface="NikoshBAN" panose="02000000000000000000" pitchFamily="2" charset="0"/>
              </a:rPr>
              <a:t>ব</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ড়</a:t>
            </a:r>
            <a:r>
              <a:rPr lang="as-IN" sz="4400" b="1" dirty="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র </a:t>
            </a:r>
            <a:r>
              <a:rPr lang="as-IN" sz="4400" b="1" dirty="0">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জ</a:t>
            </a:r>
            <a:endParaRPr lang="en-US" sz="4400" b="1"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xmlns="" id="{85142005-1622-4EC0-ABF7-93B08FB7A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28" y="387281"/>
            <a:ext cx="2819810" cy="2105458"/>
          </a:xfrm>
          <a:prstGeom prst="rect">
            <a:avLst/>
          </a:prstGeom>
        </p:spPr>
      </p:pic>
      <p:sp>
        <p:nvSpPr>
          <p:cNvPr id="16" name="Rectangle 15">
            <a:extLst>
              <a:ext uri="{FF2B5EF4-FFF2-40B4-BE49-F238E27FC236}">
                <a16:creationId xmlns:a16="http://schemas.microsoft.com/office/drawing/2014/main" xmlns="" id="{1B7AFAC0-43EA-498B-AA14-FBFAEFF02035}"/>
              </a:ext>
            </a:extLst>
          </p:cNvPr>
          <p:cNvSpPr/>
          <p:nvPr/>
        </p:nvSpPr>
        <p:spPr>
          <a:xfrm>
            <a:off x="228601" y="2757545"/>
            <a:ext cx="8763000" cy="769441"/>
          </a:xfrm>
          <a:prstGeom prst="rect">
            <a:avLst/>
          </a:prstGeom>
          <a:noFill/>
          <a:ln w="38100">
            <a:solidFill>
              <a:schemeClr val="bg1"/>
            </a:solidFill>
          </a:ln>
          <a:effectLst>
            <a:innerShdw blurRad="114300">
              <a:prstClr val="black"/>
            </a:innerShdw>
          </a:effectLst>
        </p:spPr>
        <p:txBody>
          <a:bodyPr wrap="square">
            <a:spAutoFit/>
          </a:bodyPr>
          <a:lstStyle/>
          <a:p>
            <a:r>
              <a:rPr lang="en-US" sz="4400" b="1" dirty="0" err="1">
                <a:latin typeface="NikoshBAN" panose="02000000000000000000" pitchFamily="2" charset="0"/>
                <a:cs typeface="NikoshBAN" panose="02000000000000000000" pitchFamily="2" charset="0"/>
              </a:rPr>
              <a:t>নিচের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প্রশ্ন</a:t>
            </a:r>
            <a:r>
              <a:rPr lang="as-IN" sz="4400" b="1" dirty="0">
                <a:latin typeface="NikoshBAN" panose="02000000000000000000" pitchFamily="2" charset="0"/>
                <a:cs typeface="NikoshBAN" panose="02000000000000000000" pitchFamily="2" charset="0"/>
              </a:rPr>
              <a:t>গ</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a:t>
            </a:r>
            <a:r>
              <a:rPr lang="as-IN" sz="4400" b="1" dirty="0">
                <a:latin typeface="NikoshBAN" panose="02000000000000000000" pitchFamily="2" charset="0"/>
                <a:cs typeface="NikoshBAN" panose="02000000000000000000" pitchFamily="2" charset="0"/>
              </a:rPr>
              <a:t>খ</a:t>
            </a:r>
            <a:r>
              <a:rPr lang="en-US" sz="4400" b="1" dirty="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ল</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খ</a:t>
            </a:r>
            <a:r>
              <a:rPr lang="en-US" sz="4400" b="1" dirty="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ন</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আসবে</a:t>
            </a:r>
            <a:r>
              <a:rPr lang="en-US" sz="4400" b="1" dirty="0">
                <a:latin typeface="NikoshBAN" panose="02000000000000000000" pitchFamily="2" charset="0"/>
                <a:cs typeface="NikoshBAN" panose="02000000000000000000" pitchFamily="2" charset="0"/>
              </a:rPr>
              <a:t>। </a:t>
            </a:r>
          </a:p>
        </p:txBody>
      </p:sp>
      <p:sp>
        <p:nvSpPr>
          <p:cNvPr id="18" name="Rectangle 17">
            <a:extLst>
              <a:ext uri="{FF2B5EF4-FFF2-40B4-BE49-F238E27FC236}">
                <a16:creationId xmlns:a16="http://schemas.microsoft.com/office/drawing/2014/main" xmlns="" id="{5390C165-D128-408A-A916-D3756C51A010}"/>
              </a:ext>
            </a:extLst>
          </p:cNvPr>
          <p:cNvSpPr/>
          <p:nvPr/>
        </p:nvSpPr>
        <p:spPr>
          <a:xfrm>
            <a:off x="228601" y="3777923"/>
            <a:ext cx="6095999" cy="769441"/>
          </a:xfrm>
          <a:prstGeom prst="rect">
            <a:avLst/>
          </a:prstGeom>
          <a:noFill/>
          <a:ln w="38100">
            <a:noFill/>
          </a:ln>
          <a:effectLst>
            <a:innerShdw blurRad="114300">
              <a:prstClr val="black"/>
            </a:innerShdw>
          </a:effectLst>
        </p:spPr>
        <p:txBody>
          <a:bodyPr wrap="square">
            <a:spAutoFit/>
          </a:bodyPr>
          <a:lstStyle/>
          <a:p>
            <a:r>
              <a:rPr lang="en-US" sz="4400" b="1" dirty="0">
                <a:solidFill>
                  <a:srgbClr val="0070C0"/>
                </a:solidFill>
                <a:latin typeface="NikoshBAN" panose="02000000000000000000" pitchFamily="2" charset="0"/>
                <a:cs typeface="NikoshBAN" panose="02000000000000000000" pitchFamily="2" charset="0"/>
              </a:rPr>
              <a:t>১। </a:t>
            </a:r>
            <a:r>
              <a:rPr lang="en-US" sz="4400" b="1" dirty="0" err="1">
                <a:solidFill>
                  <a:srgbClr val="0070C0"/>
                </a:solidFill>
                <a:latin typeface="NikoshBAN" panose="02000000000000000000" pitchFamily="2" charset="0"/>
                <a:cs typeface="NikoshBAN" panose="02000000000000000000" pitchFamily="2" charset="0"/>
              </a:rPr>
              <a:t>আরএন</a:t>
            </a:r>
            <a:r>
              <a:rPr lang="as-IN" sz="4400" b="1" dirty="0">
                <a:solidFill>
                  <a:srgbClr val="0070C0"/>
                </a:solidFill>
                <a:latin typeface="NikoshBAN" panose="02000000000000000000" pitchFamily="2" charset="0"/>
                <a:cs typeface="NikoshBAN" panose="02000000000000000000" pitchFamily="2" charset="0"/>
              </a:rPr>
              <a:t>এ</a:t>
            </a:r>
            <a:r>
              <a:rPr lang="en-US" sz="4400" b="1" dirty="0">
                <a:solidFill>
                  <a:srgbClr val="0070C0"/>
                </a:solidFill>
                <a:latin typeface="NikoshBAN" panose="02000000000000000000" pitchFamily="2" charset="0"/>
                <a:cs typeface="NikoshBAN" panose="02000000000000000000" pitchFamily="2" charset="0"/>
              </a:rPr>
              <a:t> </a:t>
            </a:r>
            <a:r>
              <a:rPr lang="as-IN" sz="4400" b="1" dirty="0">
                <a:solidFill>
                  <a:srgbClr val="0070C0"/>
                </a:solidFill>
                <a:latin typeface="NikoshBAN" panose="02000000000000000000" pitchFamily="2" charset="0"/>
                <a:cs typeface="NikoshBAN" panose="02000000000000000000" pitchFamily="2" charset="0"/>
              </a:rPr>
              <a:t>ব</a:t>
            </a:r>
            <a:r>
              <a:rPr lang="en-US" sz="4400" b="1" dirty="0">
                <a:solidFill>
                  <a:srgbClr val="0070C0"/>
                </a:solidFill>
                <a:latin typeface="NikoshBAN" panose="02000000000000000000" pitchFamily="2" charset="0"/>
                <a:cs typeface="NikoshBAN" panose="02000000000000000000" pitchFamily="2" charset="0"/>
              </a:rPr>
              <a:t>ল</a:t>
            </a:r>
            <a:r>
              <a:rPr lang="as-IN" sz="4400" b="1" dirty="0">
                <a:solidFill>
                  <a:srgbClr val="0070C0"/>
                </a:solidFill>
                <a:latin typeface="NikoshBAN" panose="02000000000000000000" pitchFamily="2" charset="0"/>
                <a:cs typeface="NikoshBAN" panose="02000000000000000000" pitchFamily="2" charset="0"/>
              </a:rPr>
              <a:t>ত</a:t>
            </a:r>
            <a:r>
              <a:rPr lang="en-US" sz="4400" b="1" dirty="0">
                <a:solidFill>
                  <a:srgbClr val="0070C0"/>
                </a:solidFill>
                <a:latin typeface="NikoshBAN" panose="02000000000000000000" pitchFamily="2" charset="0"/>
                <a:cs typeface="NikoshBAN" panose="02000000000000000000" pitchFamily="2" charset="0"/>
              </a:rPr>
              <a:t>ে </a:t>
            </a:r>
            <a:r>
              <a:rPr lang="as-IN" sz="4400" b="1" dirty="0">
                <a:solidFill>
                  <a:srgbClr val="0070C0"/>
                </a:solidFill>
                <a:latin typeface="NikoshBAN" panose="02000000000000000000" pitchFamily="2" charset="0"/>
                <a:cs typeface="NikoshBAN" panose="02000000000000000000" pitchFamily="2" charset="0"/>
              </a:rPr>
              <a:t>ক</a:t>
            </a:r>
            <a:r>
              <a:rPr lang="en-US" sz="4400" b="1" dirty="0">
                <a:solidFill>
                  <a:srgbClr val="0070C0"/>
                </a:solidFill>
                <a:latin typeface="NikoshBAN" panose="02000000000000000000" pitchFamily="2" charset="0"/>
                <a:cs typeface="NikoshBAN" panose="02000000000000000000" pitchFamily="2" charset="0"/>
              </a:rPr>
              <a:t>ী </a:t>
            </a:r>
            <a:r>
              <a:rPr lang="as-IN" sz="4400" b="1" dirty="0">
                <a:solidFill>
                  <a:srgbClr val="0070C0"/>
                </a:solidFill>
                <a:latin typeface="NikoshBAN" panose="02000000000000000000" pitchFamily="2" charset="0"/>
                <a:cs typeface="NikoshBAN" panose="02000000000000000000" pitchFamily="2" charset="0"/>
              </a:rPr>
              <a:t>ব</a:t>
            </a:r>
            <a:r>
              <a:rPr lang="en-US" sz="4400" b="1" dirty="0">
                <a:solidFill>
                  <a:srgbClr val="0070C0"/>
                </a:solidFill>
                <a:latin typeface="NikoshBAN" panose="02000000000000000000" pitchFamily="2" charset="0"/>
                <a:cs typeface="NikoshBAN" panose="02000000000000000000" pitchFamily="2" charset="0"/>
              </a:rPr>
              <a:t>ু</a:t>
            </a:r>
            <a:r>
              <a:rPr lang="as-IN" sz="4400" b="1" dirty="0">
                <a:solidFill>
                  <a:srgbClr val="0070C0"/>
                </a:solidFill>
                <a:latin typeface="NikoshBAN" panose="02000000000000000000" pitchFamily="2" charset="0"/>
                <a:cs typeface="NikoshBAN" panose="02000000000000000000" pitchFamily="2" charset="0"/>
              </a:rPr>
              <a:t>ঝ</a:t>
            </a:r>
            <a:r>
              <a:rPr lang="en-US" sz="4400" b="1" dirty="0">
                <a:solidFill>
                  <a:srgbClr val="0070C0"/>
                </a:solidFill>
                <a:latin typeface="NikoshBAN" panose="02000000000000000000" pitchFamily="2" charset="0"/>
                <a:cs typeface="NikoshBAN" panose="02000000000000000000" pitchFamily="2" charset="0"/>
              </a:rPr>
              <a:t> ? </a:t>
            </a:r>
          </a:p>
        </p:txBody>
      </p:sp>
      <p:sp>
        <p:nvSpPr>
          <p:cNvPr id="19" name="Rectangle 18">
            <a:extLst>
              <a:ext uri="{FF2B5EF4-FFF2-40B4-BE49-F238E27FC236}">
                <a16:creationId xmlns:a16="http://schemas.microsoft.com/office/drawing/2014/main" xmlns="" id="{AEBD1ACF-6D39-43D2-8990-F9A940A473CE}"/>
              </a:ext>
            </a:extLst>
          </p:cNvPr>
          <p:cNvSpPr/>
          <p:nvPr/>
        </p:nvSpPr>
        <p:spPr>
          <a:xfrm>
            <a:off x="0" y="4534640"/>
            <a:ext cx="8991601" cy="1446550"/>
          </a:xfrm>
          <a:prstGeom prst="rect">
            <a:avLst/>
          </a:prstGeom>
          <a:noFill/>
          <a:ln w="38100">
            <a:noFill/>
          </a:ln>
          <a:effectLst>
            <a:innerShdw blurRad="114300">
              <a:prstClr val="black"/>
            </a:innerShdw>
          </a:effectLst>
        </p:spPr>
        <p:txBody>
          <a:bodyPr wrap="square">
            <a:spAutoFit/>
          </a:bodyPr>
          <a:lstStyle/>
          <a:p>
            <a:r>
              <a:rPr lang="en-US" sz="4400" b="1" dirty="0">
                <a:solidFill>
                  <a:srgbClr val="7030A0"/>
                </a:solidFill>
                <a:latin typeface="NikoshBAN" panose="02000000000000000000" pitchFamily="2" charset="0"/>
                <a:cs typeface="NikoshBAN" panose="02000000000000000000" pitchFamily="2" charset="0"/>
              </a:rPr>
              <a:t>২। </a:t>
            </a:r>
            <a:r>
              <a:rPr lang="en-US" sz="4400" b="1" dirty="0" err="1">
                <a:solidFill>
                  <a:srgbClr val="7030A0"/>
                </a:solidFill>
                <a:latin typeface="NikoshBAN" panose="02000000000000000000" pitchFamily="2" charset="0"/>
                <a:cs typeface="NikoshBAN" panose="02000000000000000000" pitchFamily="2" charset="0"/>
              </a:rPr>
              <a:t>ক্র</a:t>
            </a:r>
            <a:r>
              <a:rPr lang="as-IN" sz="4400" b="1" dirty="0">
                <a:solidFill>
                  <a:srgbClr val="7030A0"/>
                </a:solidFill>
                <a:latin typeface="NikoshBAN" panose="02000000000000000000" pitchFamily="2" charset="0"/>
                <a:cs typeface="NikoshBAN" panose="02000000000000000000" pitchFamily="2" charset="0"/>
              </a:rPr>
              <a:t>ো</a:t>
            </a:r>
            <a:r>
              <a:rPr lang="en-US" sz="4400" b="1" dirty="0" err="1">
                <a:solidFill>
                  <a:srgbClr val="7030A0"/>
                </a:solidFill>
                <a:latin typeface="NikoshBAN" panose="02000000000000000000" pitchFamily="2" charset="0"/>
                <a:cs typeface="NikoshBAN" panose="02000000000000000000" pitchFamily="2" charset="0"/>
              </a:rPr>
              <a:t>মোজ</a:t>
            </a:r>
            <a:r>
              <a:rPr lang="as-IN" sz="4400" b="1" dirty="0">
                <a:solidFill>
                  <a:srgbClr val="7030A0"/>
                </a:solidFill>
                <a:latin typeface="NikoshBAN" panose="02000000000000000000" pitchFamily="2" charset="0"/>
                <a:cs typeface="NikoshBAN" panose="02000000000000000000" pitchFamily="2" charset="0"/>
              </a:rPr>
              <a:t>ো</a:t>
            </a:r>
            <a:r>
              <a:rPr lang="en-US" sz="4400" b="1" dirty="0">
                <a:solidFill>
                  <a:srgbClr val="7030A0"/>
                </a:solidFill>
                <a:latin typeface="NikoshBAN" panose="02000000000000000000" pitchFamily="2" charset="0"/>
                <a:cs typeface="NikoshBAN" panose="02000000000000000000" pitchFamily="2" charset="0"/>
              </a:rPr>
              <a:t>ম</a:t>
            </a:r>
            <a:r>
              <a:rPr lang="as-IN" sz="4400" b="1" dirty="0">
                <a:solidFill>
                  <a:srgbClr val="7030A0"/>
                </a:solidFill>
                <a:latin typeface="NikoshBAN" panose="02000000000000000000" pitchFamily="2" charset="0"/>
                <a:cs typeface="NikoshBAN" panose="02000000000000000000" pitchFamily="2" charset="0"/>
              </a:rPr>
              <a:t>ক</a:t>
            </a:r>
            <a:r>
              <a:rPr lang="en-US" sz="4400" b="1" dirty="0">
                <a:solidFill>
                  <a:srgbClr val="7030A0"/>
                </a:solidFill>
                <a:latin typeface="NikoshBAN" panose="02000000000000000000" pitchFamily="2" charset="0"/>
                <a:cs typeface="NikoshBAN" panose="02000000000000000000" pitchFamily="2" charset="0"/>
              </a:rPr>
              <a:t>ে </a:t>
            </a:r>
            <a:r>
              <a:rPr lang="as-IN" sz="4400" b="1" dirty="0">
                <a:solidFill>
                  <a:srgbClr val="7030A0"/>
                </a:solidFill>
                <a:latin typeface="NikoshBAN" panose="02000000000000000000" pitchFamily="2" charset="0"/>
                <a:cs typeface="NikoshBAN" panose="02000000000000000000" pitchFamily="2" charset="0"/>
              </a:rPr>
              <a:t>ব</a:t>
            </a:r>
            <a:r>
              <a:rPr lang="en-US" sz="4400" b="1" dirty="0">
                <a:solidFill>
                  <a:srgbClr val="7030A0"/>
                </a:solidFill>
                <a:latin typeface="NikoshBAN" panose="02000000000000000000" pitchFamily="2" charset="0"/>
                <a:cs typeface="NikoshBAN" panose="02000000000000000000" pitchFamily="2" charset="0"/>
              </a:rPr>
              <a:t>ং</a:t>
            </a:r>
            <a:r>
              <a:rPr lang="as-IN" sz="4400" b="1" dirty="0">
                <a:solidFill>
                  <a:srgbClr val="7030A0"/>
                </a:solidFill>
                <a:latin typeface="NikoshBAN" panose="02000000000000000000" pitchFamily="2" charset="0"/>
                <a:cs typeface="NikoshBAN" panose="02000000000000000000" pitchFamily="2" charset="0"/>
              </a:rPr>
              <a:t>শ</a:t>
            </a:r>
            <a:r>
              <a:rPr lang="en-US" sz="4400" b="1" dirty="0" err="1">
                <a:solidFill>
                  <a:srgbClr val="7030A0"/>
                </a:solidFill>
                <a:latin typeface="NikoshBAN" panose="02000000000000000000" pitchFamily="2" charset="0"/>
                <a:cs typeface="NikoshBAN" panose="02000000000000000000" pitchFamily="2" charset="0"/>
              </a:rPr>
              <a:t>গতির</a:t>
            </a:r>
            <a:r>
              <a:rPr lang="en-US" sz="4400" b="1" dirty="0">
                <a:solidFill>
                  <a:srgbClr val="7030A0"/>
                </a:solidFill>
                <a:latin typeface="NikoshBAN" panose="02000000000000000000" pitchFamily="2" charset="0"/>
                <a:cs typeface="NikoshBAN" panose="02000000000000000000" pitchFamily="2" charset="0"/>
              </a:rPr>
              <a:t> ভ</a:t>
            </a:r>
            <a:r>
              <a:rPr lang="as-IN" sz="4400" b="1" dirty="0">
                <a:solidFill>
                  <a:srgbClr val="7030A0"/>
                </a:solidFill>
                <a:latin typeface="NikoshBAN" panose="02000000000000000000" pitchFamily="2" charset="0"/>
                <a:cs typeface="NikoshBAN" panose="02000000000000000000" pitchFamily="2" charset="0"/>
              </a:rPr>
              <a:t>ৌ</a:t>
            </a:r>
            <a:r>
              <a:rPr lang="en-US" sz="4400" b="1" dirty="0">
                <a:solidFill>
                  <a:srgbClr val="7030A0"/>
                </a:solidFill>
                <a:latin typeface="NikoshBAN" panose="02000000000000000000" pitchFamily="2" charset="0"/>
                <a:cs typeface="NikoshBAN" panose="02000000000000000000" pitchFamily="2" charset="0"/>
              </a:rPr>
              <a:t>ত </a:t>
            </a:r>
            <a:r>
              <a:rPr lang="en-US" sz="4400" b="1" dirty="0" err="1">
                <a:solidFill>
                  <a:srgbClr val="7030A0"/>
                </a:solidFill>
                <a:latin typeface="NikoshBAN" panose="02000000000000000000" pitchFamily="2" charset="0"/>
                <a:cs typeface="NikoshBAN" panose="02000000000000000000" pitchFamily="2" charset="0"/>
              </a:rPr>
              <a:t>ভিত্তি</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বলা</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হয়</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কেন</a:t>
            </a:r>
            <a:r>
              <a:rPr lang="en-US" sz="4400" b="1" dirty="0">
                <a:solidFill>
                  <a:srgbClr val="7030A0"/>
                </a:solidFill>
                <a:latin typeface="NikoshBAN" panose="02000000000000000000" pitchFamily="2" charset="0"/>
                <a:cs typeface="NikoshBAN" panose="02000000000000000000" pitchFamily="2" charset="0"/>
              </a:rPr>
              <a:t> ? </a:t>
            </a:r>
          </a:p>
        </p:txBody>
      </p:sp>
      <p:sp>
        <p:nvSpPr>
          <p:cNvPr id="20" name="Rectangle 19">
            <a:extLst>
              <a:ext uri="{FF2B5EF4-FFF2-40B4-BE49-F238E27FC236}">
                <a16:creationId xmlns:a16="http://schemas.microsoft.com/office/drawing/2014/main" xmlns="" id="{5E1D01B6-80A9-43B6-A93A-9D4637BD255A}"/>
              </a:ext>
            </a:extLst>
          </p:cNvPr>
          <p:cNvSpPr/>
          <p:nvPr/>
        </p:nvSpPr>
        <p:spPr>
          <a:xfrm>
            <a:off x="0" y="5661193"/>
            <a:ext cx="9144000" cy="1446550"/>
          </a:xfrm>
          <a:prstGeom prst="rect">
            <a:avLst/>
          </a:prstGeom>
        </p:spPr>
        <p:txBody>
          <a:bodyPr wrap="square">
            <a:spAutoFit/>
          </a:bodyPr>
          <a:lstStyle/>
          <a:p>
            <a:r>
              <a:rPr lang="en-US" sz="4400" b="1" dirty="0">
                <a:solidFill>
                  <a:srgbClr val="FF0000"/>
                </a:solidFill>
                <a:latin typeface="NikoshBAN" panose="02000000000000000000" pitchFamily="2" charset="0"/>
                <a:cs typeface="NikoshBAN" panose="02000000000000000000" pitchFamily="2" charset="0"/>
              </a:rPr>
              <a:t>3। </a:t>
            </a:r>
            <a:r>
              <a:rPr lang="en-US" sz="4400" b="1" dirty="0" err="1">
                <a:solidFill>
                  <a:srgbClr val="FF0000"/>
                </a:solidFill>
                <a:latin typeface="NikoshBAN" panose="02000000000000000000" pitchFamily="2" charset="0"/>
                <a:cs typeface="NikoshBAN" panose="02000000000000000000" pitchFamily="2" charset="0"/>
              </a:rPr>
              <a:t>চারিত্রিক</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বৈশিষ্ট্য</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বংশপরম্পরায়</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স্থানান্তর</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ব্যাখ্যা</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কর</a:t>
            </a:r>
            <a:r>
              <a:rPr lang="en-US" sz="4400" b="1" dirty="0">
                <a:solidFill>
                  <a:srgbClr val="FF00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487051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C708501F-ECD9-43B4-99F4-7EA3EC30FBEB}"/>
              </a:ext>
            </a:extLst>
          </p:cNvPr>
          <p:cNvSpPr/>
          <p:nvPr/>
        </p:nvSpPr>
        <p:spPr>
          <a:xfrm>
            <a:off x="4953000" y="1905000"/>
            <a:ext cx="3050276" cy="1323439"/>
          </a:xfrm>
          <a:prstGeom prst="rect">
            <a:avLst/>
          </a:prstGeom>
          <a:noFill/>
          <a:ln w="38100">
            <a:noFill/>
          </a:ln>
          <a:effectLst>
            <a:innerShdw blurRad="114300">
              <a:prstClr val="black"/>
            </a:innerShdw>
          </a:effectLst>
        </p:spPr>
        <p:txBody>
          <a:bodyPr wrap="square">
            <a:spAutoFit/>
          </a:bodyPr>
          <a:lstStyle/>
          <a:p>
            <a:pPr algn="ctr"/>
            <a:r>
              <a:rPr lang="en-US" sz="8000" b="1" dirty="0">
                <a:solidFill>
                  <a:srgbClr val="FF0000"/>
                </a:solidFill>
                <a:latin typeface="NikoshBAN" panose="02000000000000000000" pitchFamily="2" charset="0"/>
                <a:cs typeface="NikoshBAN" panose="02000000000000000000" pitchFamily="2" charset="0"/>
              </a:rPr>
              <a:t>স</a:t>
            </a:r>
            <a:r>
              <a:rPr lang="as-IN" sz="8000" b="1" dirty="0">
                <a:solidFill>
                  <a:srgbClr val="FF0000"/>
                </a:solidFill>
                <a:latin typeface="NikoshBAN" panose="02000000000000000000" pitchFamily="2" charset="0"/>
                <a:cs typeface="NikoshBAN" panose="02000000000000000000" pitchFamily="2" charset="0"/>
              </a:rPr>
              <a:t>ব</a:t>
            </a:r>
            <a:r>
              <a:rPr lang="en-US" sz="8000" b="1" dirty="0" err="1">
                <a:solidFill>
                  <a:srgbClr val="FF0000"/>
                </a:solidFill>
                <a:latin typeface="NikoshBAN" panose="02000000000000000000" pitchFamily="2" charset="0"/>
                <a:cs typeface="NikoshBAN" panose="02000000000000000000" pitchFamily="2" charset="0"/>
              </a:rPr>
              <a:t>াইকে</a:t>
            </a:r>
            <a:r>
              <a:rPr lang="en-US" sz="8000" b="1" dirty="0">
                <a:solidFill>
                  <a:srgbClr val="FF0000"/>
                </a:solidFill>
                <a:latin typeface="NikoshBAN" panose="02000000000000000000" pitchFamily="2" charset="0"/>
                <a:cs typeface="NikoshBAN" panose="02000000000000000000" pitchFamily="2" charset="0"/>
              </a:rPr>
              <a:t> </a:t>
            </a:r>
          </a:p>
        </p:txBody>
      </p:sp>
      <p:sp>
        <p:nvSpPr>
          <p:cNvPr id="18" name="Rectangle 17">
            <a:extLst>
              <a:ext uri="{FF2B5EF4-FFF2-40B4-BE49-F238E27FC236}">
                <a16:creationId xmlns:a16="http://schemas.microsoft.com/office/drawing/2014/main" xmlns="" id="{7DAAD628-8C34-49FD-B0A3-D4A13AECD416}"/>
              </a:ext>
            </a:extLst>
          </p:cNvPr>
          <p:cNvSpPr/>
          <p:nvPr/>
        </p:nvSpPr>
        <p:spPr>
          <a:xfrm>
            <a:off x="4475746" y="3635404"/>
            <a:ext cx="4435483" cy="1938992"/>
          </a:xfrm>
          <a:prstGeom prst="rect">
            <a:avLst/>
          </a:prstGeom>
          <a:noFill/>
          <a:ln w="38100">
            <a:noFill/>
          </a:ln>
          <a:effectLst>
            <a:innerShdw blurRad="114300">
              <a:prstClr val="black"/>
            </a:innerShdw>
          </a:effectLst>
        </p:spPr>
        <p:txBody>
          <a:bodyPr wrap="square">
            <a:spAutoFit/>
          </a:bodyPr>
          <a:lstStyle/>
          <a:p>
            <a:pPr algn="ctr"/>
            <a:r>
              <a:rPr lang="en-US" sz="12000" b="1" dirty="0">
                <a:solidFill>
                  <a:srgbClr val="FF0000"/>
                </a:solidFill>
                <a:latin typeface="NikoshBAN" panose="02000000000000000000" pitchFamily="2" charset="0"/>
                <a:cs typeface="NikoshBAN" panose="02000000000000000000" pitchFamily="2" charset="0"/>
              </a:rPr>
              <a:t>ধ</a:t>
            </a:r>
            <a:r>
              <a:rPr lang="as-IN" sz="12000" b="1" dirty="0">
                <a:solidFill>
                  <a:srgbClr val="FF0000"/>
                </a:solidFill>
                <a:latin typeface="NikoshBAN" panose="02000000000000000000" pitchFamily="2" charset="0"/>
                <a:cs typeface="NikoshBAN" panose="02000000000000000000" pitchFamily="2" charset="0"/>
              </a:rPr>
              <a:t>ন</a:t>
            </a:r>
            <a:r>
              <a:rPr lang="en-US" sz="12000" b="1" dirty="0">
                <a:solidFill>
                  <a:srgbClr val="FF0000"/>
                </a:solidFill>
                <a:latin typeface="NikoshBAN" panose="02000000000000000000" pitchFamily="2" charset="0"/>
                <a:cs typeface="NikoshBAN" panose="02000000000000000000" pitchFamily="2" charset="0"/>
              </a:rPr>
              <a:t>্</a:t>
            </a:r>
            <a:r>
              <a:rPr lang="as-IN" sz="12000" b="1" dirty="0">
                <a:solidFill>
                  <a:srgbClr val="FF0000"/>
                </a:solidFill>
                <a:latin typeface="NikoshBAN" panose="02000000000000000000" pitchFamily="2" charset="0"/>
                <a:cs typeface="NikoshBAN" panose="02000000000000000000" pitchFamily="2" charset="0"/>
              </a:rPr>
              <a:t>য</a:t>
            </a:r>
            <a:r>
              <a:rPr lang="en-US" sz="12000" b="1" dirty="0">
                <a:solidFill>
                  <a:srgbClr val="FF0000"/>
                </a:solidFill>
                <a:latin typeface="NikoshBAN" panose="02000000000000000000" pitchFamily="2" charset="0"/>
                <a:cs typeface="NikoshBAN" panose="02000000000000000000" pitchFamily="2" charset="0"/>
              </a:rPr>
              <a:t>ব</a:t>
            </a:r>
            <a:r>
              <a:rPr lang="as-IN" sz="12000" b="1" dirty="0">
                <a:solidFill>
                  <a:srgbClr val="FF0000"/>
                </a:solidFill>
                <a:latin typeface="NikoshBAN" panose="02000000000000000000" pitchFamily="2" charset="0"/>
                <a:cs typeface="NikoshBAN" panose="02000000000000000000" pitchFamily="2" charset="0"/>
              </a:rPr>
              <a:t>া</a:t>
            </a:r>
            <a:r>
              <a:rPr lang="en-US" sz="12000" b="1" dirty="0">
                <a:solidFill>
                  <a:srgbClr val="FF0000"/>
                </a:solidFill>
                <a:latin typeface="NikoshBAN" panose="02000000000000000000" pitchFamily="2" charset="0"/>
                <a:cs typeface="NikoshBAN" panose="02000000000000000000" pitchFamily="2" charset="0"/>
              </a:rPr>
              <a:t>দ </a:t>
            </a:r>
          </a:p>
        </p:txBody>
      </p:sp>
      <p:pic>
        <p:nvPicPr>
          <p:cNvPr id="20" name="Picture 19">
            <a:extLst>
              <a:ext uri="{FF2B5EF4-FFF2-40B4-BE49-F238E27FC236}">
                <a16:creationId xmlns:a16="http://schemas.microsoft.com/office/drawing/2014/main" xmlns="" id="{A0B9030D-7B81-4470-A584-71C53F49B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00" y="553638"/>
            <a:ext cx="6442270" cy="508000"/>
          </a:xfrm>
          <a:prstGeom prst="rect">
            <a:avLst/>
          </a:prstGeom>
        </p:spPr>
      </p:pic>
      <p:pic>
        <p:nvPicPr>
          <p:cNvPr id="14" name="Picture 13">
            <a:extLst>
              <a:ext uri="{FF2B5EF4-FFF2-40B4-BE49-F238E27FC236}">
                <a16:creationId xmlns:a16="http://schemas.microsoft.com/office/drawing/2014/main" xmlns="" id="{BED6674E-6DA2-4B37-B882-E366AFF88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8" y="1191241"/>
            <a:ext cx="3571268" cy="5056728"/>
          </a:xfrm>
          <a:prstGeom prst="rect">
            <a:avLst/>
          </a:prstGeom>
        </p:spPr>
      </p:pic>
      <p:pic>
        <p:nvPicPr>
          <p:cNvPr id="16" name="Picture 15">
            <a:extLst>
              <a:ext uri="{FF2B5EF4-FFF2-40B4-BE49-F238E27FC236}">
                <a16:creationId xmlns:a16="http://schemas.microsoft.com/office/drawing/2014/main" xmlns="" id="{C0A2D7DF-E95F-4004-A363-7622C28C7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19" y="1487797"/>
            <a:ext cx="1919066" cy="2451286"/>
          </a:xfrm>
          <a:prstGeom prst="rect">
            <a:avLst/>
          </a:prstGeom>
        </p:spPr>
      </p:pic>
    </p:spTree>
    <p:extLst>
      <p:ext uri="{BB962C8B-B14F-4D97-AF65-F5344CB8AC3E}">
        <p14:creationId xmlns:p14="http://schemas.microsoft.com/office/powerpoint/2010/main" val="18088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7"/>
                                        </p:tgtEl>
                                      </p:cBhvr>
                                      <p:by x="150000" y="15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77204"/>
            <a:ext cx="4572000" cy="1446550"/>
          </a:xfrm>
          <a:prstGeom prst="rect">
            <a:avLst/>
          </a:prstGeom>
          <a:blipFill>
            <a:blip r:embed="rId2"/>
            <a:tile tx="0" ty="0" sx="100000" sy="100000" flip="none" algn="tl"/>
          </a:blipFill>
        </p:spPr>
        <p:txBody>
          <a:bodyPr wrap="square">
            <a:spAutoFit/>
          </a:bodyPr>
          <a:lstStyle/>
          <a:p>
            <a:r>
              <a:rPr lang="en-US" sz="8800" dirty="0" err="1">
                <a:ln w="38100">
                  <a:solidFill>
                    <a:schemeClr val="tx1"/>
                  </a:solidFill>
                </a:ln>
                <a:gradFill>
                  <a:gsLst>
                    <a:gs pos="0">
                      <a:srgbClr val="C00000"/>
                    </a:gs>
                    <a:gs pos="25000">
                      <a:srgbClr val="FF0000"/>
                    </a:gs>
                    <a:gs pos="53000">
                      <a:srgbClr val="002060"/>
                    </a:gs>
                    <a:gs pos="72500">
                      <a:srgbClr val="ED7D31">
                        <a:lumMod val="75000"/>
                      </a:srgbClr>
                    </a:gs>
                    <a:gs pos="92000">
                      <a:srgbClr val="FFC000">
                        <a:lumMod val="40000"/>
                        <a:lumOff val="60000"/>
                      </a:srgbClr>
                    </a:gs>
                  </a:gsLst>
                  <a:lin ang="3000000" scaled="0"/>
                </a:gradFill>
                <a:latin typeface="NikoshBAN" panose="02000000000000000000" pitchFamily="2" charset="0"/>
                <a:cs typeface="NikoshBAN" panose="02000000000000000000" pitchFamily="2" charset="0"/>
              </a:rPr>
              <a:t>পাঠপরিচিতি</a:t>
            </a:r>
            <a:endParaRPr lang="en-US" sz="8800" dirty="0">
              <a:ln w="38100">
                <a:solidFill>
                  <a:schemeClr val="tx1"/>
                </a:solidFill>
              </a:ln>
            </a:endParaRPr>
          </a:p>
        </p:txBody>
      </p:sp>
      <p:sp>
        <p:nvSpPr>
          <p:cNvPr id="3" name="Rectangle 2"/>
          <p:cNvSpPr/>
          <p:nvPr/>
        </p:nvSpPr>
        <p:spPr>
          <a:xfrm>
            <a:off x="1371600" y="2054918"/>
            <a:ext cx="6553200" cy="4154984"/>
          </a:xfrm>
          <a:prstGeom prst="rect">
            <a:avLst/>
          </a:prstGeom>
          <a:effectLst>
            <a:glow rad="139700">
              <a:schemeClr val="accent2">
                <a:satMod val="175000"/>
                <a:alpha val="40000"/>
              </a:schemeClr>
            </a:glow>
          </a:effectLst>
        </p:spPr>
        <p:txBody>
          <a:bodyPr wrap="square">
            <a:spAutoFit/>
          </a:bodyPr>
          <a:lstStyle/>
          <a:p>
            <a:pPr lvl="0"/>
            <a:r>
              <a:rPr lang="bn-IN" sz="6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6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a:t>
            </a:r>
            <a:r>
              <a:rPr lang="en-US" sz="6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bn-IN" sz="6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১০ম  </a:t>
            </a:r>
            <a:endParaRPr lang="en-US" sz="6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r>
              <a:rPr lang="bn-IN"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err="1"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66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66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বিজ্ঞান </a:t>
            </a:r>
            <a:endParaRPr lang="en-US" sz="66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r>
              <a:rPr lang="bn-IN"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6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একাদশ   </a:t>
            </a:r>
            <a:r>
              <a:rPr lang="en-US" sz="66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6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r>
              <a:rPr lang="bn-IN"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66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৪৫ </a:t>
            </a:r>
            <a:r>
              <a:rPr lang="en-US" sz="6600" b="1"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en-US" sz="66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3136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8991600" cy="5791200"/>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4073382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8839200" cy="5562600"/>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9618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399"/>
            <a:ext cx="4572000" cy="6172199"/>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533400"/>
            <a:ext cx="3962400" cy="6172199"/>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01615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85800"/>
            <a:ext cx="8839200" cy="5943600"/>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2792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FC90E7DC-A52C-48E2-83C7-EC2ABD5B633A}"/>
              </a:ext>
            </a:extLst>
          </p:cNvPr>
          <p:cNvSpPr txBox="1"/>
          <p:nvPr/>
        </p:nvSpPr>
        <p:spPr>
          <a:xfrm>
            <a:off x="2933688" y="553296"/>
            <a:ext cx="2497402" cy="1569660"/>
          </a:xfrm>
          <a:prstGeom prst="rect">
            <a:avLst/>
          </a:prstGeom>
          <a:noFill/>
          <a:ln w="38100">
            <a:solidFill>
              <a:schemeClr val="tx1"/>
            </a:solidFill>
          </a:ln>
        </p:spPr>
        <p:txBody>
          <a:bodyPr wrap="square" rtlCol="0">
            <a:spAutoFit/>
          </a:bodyPr>
          <a:lstStyle/>
          <a:p>
            <a:pPr algn="ctr"/>
            <a:r>
              <a:rPr lang="en-US" sz="4800" b="1" dirty="0" err="1">
                <a:latin typeface="NikoshBAN" panose="02000000000000000000" pitchFamily="2" charset="0"/>
                <a:cs typeface="NikoshBAN" panose="02000000000000000000" pitchFamily="2" charset="0"/>
              </a:rPr>
              <a:t>আজকের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পাঠ</a:t>
            </a:r>
            <a:endParaRPr lang="en-US" sz="4800" b="1"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xmlns="" id="{930CF106-24EF-4241-B00D-1FCAC774C2F5}"/>
              </a:ext>
            </a:extLst>
          </p:cNvPr>
          <p:cNvSpPr txBox="1"/>
          <p:nvPr/>
        </p:nvSpPr>
        <p:spPr>
          <a:xfrm>
            <a:off x="2266549" y="5393779"/>
            <a:ext cx="3831677" cy="1569660"/>
          </a:xfrm>
          <a:prstGeom prst="rect">
            <a:avLst/>
          </a:prstGeom>
          <a:solidFill>
            <a:schemeClr val="accent4"/>
          </a:solidFill>
          <a:ln w="38100">
            <a:solidFill>
              <a:schemeClr val="bg1"/>
            </a:solidFill>
          </a:ln>
        </p:spPr>
        <p:txBody>
          <a:bodyPr wrap="square" rtlCol="0">
            <a:spAutoFit/>
          </a:bodyPr>
          <a:lstStyle/>
          <a:p>
            <a:pPr algn="ctr"/>
            <a:r>
              <a:rPr lang="en-US" sz="4800" b="1" dirty="0">
                <a:latin typeface="NikoshBAN" panose="02000000000000000000" pitchFamily="2" charset="0"/>
                <a:cs typeface="NikoshBAN" panose="02000000000000000000" pitchFamily="2" charset="0"/>
              </a:rPr>
              <a:t>জ</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ব</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র </a:t>
            </a:r>
            <a:r>
              <a:rPr lang="as-IN" sz="4800" b="1" dirty="0">
                <a:latin typeface="NikoshBAN" panose="02000000000000000000" pitchFamily="2" charset="0"/>
                <a:cs typeface="NikoshBAN" panose="02000000000000000000" pitchFamily="2" charset="0"/>
              </a:rPr>
              <a:t>ব</a:t>
            </a:r>
            <a:r>
              <a:rPr lang="en-US" sz="4800" b="1" dirty="0">
                <a:latin typeface="NikoshBAN" panose="02000000000000000000" pitchFamily="2" charset="0"/>
                <a:cs typeface="NikoshBAN" panose="02000000000000000000" pitchFamily="2" charset="0"/>
              </a:rPr>
              <a:t>ং</a:t>
            </a:r>
            <a:r>
              <a:rPr lang="as-IN" sz="4800" b="1" dirty="0">
                <a:latin typeface="NikoshBAN" panose="02000000000000000000" pitchFamily="2" charset="0"/>
                <a:cs typeface="NikoshBAN" panose="02000000000000000000" pitchFamily="2" charset="0"/>
              </a:rPr>
              <a:t>শ</a:t>
            </a:r>
            <a:r>
              <a:rPr lang="en-US" sz="4800" b="1" dirty="0">
                <a:latin typeface="NikoshBAN" panose="02000000000000000000" pitchFamily="2" charset="0"/>
                <a:cs typeface="NikoshBAN" panose="02000000000000000000" pitchFamily="2" charset="0"/>
              </a:rPr>
              <a:t>গ</a:t>
            </a:r>
            <a:r>
              <a:rPr lang="as-IN" sz="4800" b="1" dirty="0">
                <a:latin typeface="NikoshBAN" panose="02000000000000000000" pitchFamily="2" charset="0"/>
                <a:cs typeface="NikoshBAN" panose="02000000000000000000" pitchFamily="2" charset="0"/>
              </a:rPr>
              <a:t>ত</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ও</a:t>
            </a:r>
            <a:r>
              <a:rPr lang="en-US" sz="4800" b="1" dirty="0">
                <a:latin typeface="NikoshBAN" panose="02000000000000000000" pitchFamily="2" charset="0"/>
                <a:cs typeface="NikoshBAN" panose="02000000000000000000" pitchFamily="2" charset="0"/>
              </a:rPr>
              <a:t> </a:t>
            </a:r>
            <a:r>
              <a:rPr lang="as-IN" sz="4800" b="1" dirty="0">
                <a:latin typeface="NikoshBAN" panose="02000000000000000000" pitchFamily="2" charset="0"/>
                <a:cs typeface="NikoshBAN" panose="02000000000000000000" pitchFamily="2" charset="0"/>
              </a:rPr>
              <a:t>ব</a:t>
            </a:r>
            <a:r>
              <a:rPr lang="en-US" sz="4800" b="1" dirty="0">
                <a:latin typeface="NikoshBAN" panose="02000000000000000000" pitchFamily="2" charset="0"/>
                <a:cs typeface="NikoshBAN" panose="02000000000000000000" pitchFamily="2" charset="0"/>
              </a:rPr>
              <a:t>ি</a:t>
            </a:r>
            <a:r>
              <a:rPr lang="as-IN" sz="4800" b="1" dirty="0">
                <a:latin typeface="NikoshBAN" panose="02000000000000000000" pitchFamily="2" charset="0"/>
                <a:cs typeface="NikoshBAN" panose="02000000000000000000" pitchFamily="2" charset="0"/>
              </a:rPr>
              <a:t>ব</a:t>
            </a:r>
            <a:r>
              <a:rPr lang="en-US" sz="4800" b="1" dirty="0">
                <a:latin typeface="NikoshBAN" panose="02000000000000000000" pitchFamily="2" charset="0"/>
                <a:cs typeface="NikoshBAN" panose="02000000000000000000" pitchFamily="2" charset="0"/>
              </a:rPr>
              <a:t>র</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ত</a:t>
            </a:r>
            <a:r>
              <a:rPr lang="as-IN" sz="4800" b="1" dirty="0">
                <a:latin typeface="NikoshBAN" panose="02000000000000000000" pitchFamily="2" charset="0"/>
                <a:cs typeface="NikoshBAN" panose="02000000000000000000" pitchFamily="2" charset="0"/>
              </a:rPr>
              <a:t>ন</a:t>
            </a:r>
            <a:endParaRPr lang="en-US" sz="4800" b="1" dirty="0">
              <a:latin typeface="NikoshBAN" panose="02000000000000000000" pitchFamily="2" charset="0"/>
              <a:cs typeface="NikoshBAN" panose="02000000000000000000" pitchFamily="2" charset="0"/>
            </a:endParaRPr>
          </a:p>
        </p:txBody>
      </p:sp>
      <p:pic>
        <p:nvPicPr>
          <p:cNvPr id="20" name="Picture 19">
            <a:extLst>
              <a:ext uri="{FF2B5EF4-FFF2-40B4-BE49-F238E27FC236}">
                <a16:creationId xmlns:a16="http://schemas.microsoft.com/office/drawing/2014/main" xmlns="" id="{3039FC97-AE8E-4F3A-B077-1DEABAE71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31" y="1464222"/>
            <a:ext cx="7680944" cy="3819433"/>
          </a:xfrm>
          <a:prstGeom prst="rect">
            <a:avLst/>
          </a:prstGeom>
        </p:spPr>
      </p:pic>
    </p:spTree>
    <p:extLst>
      <p:ext uri="{BB962C8B-B14F-4D97-AF65-F5344CB8AC3E}">
        <p14:creationId xmlns:p14="http://schemas.microsoft.com/office/powerpoint/2010/main" val="956962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2000" fill="hold"/>
                                        <p:tgtEl>
                                          <p:spTgt spid="20"/>
                                        </p:tgtEl>
                                        <p:attrNameLst>
                                          <p:attrName>ppt_w</p:attrName>
                                        </p:attrNameLst>
                                      </p:cBhvr>
                                      <p:tavLst>
                                        <p:tav tm="0">
                                          <p:val>
                                            <p:fltVal val="0"/>
                                          </p:val>
                                        </p:tav>
                                        <p:tav tm="100000">
                                          <p:val>
                                            <p:strVal val="#ppt_w"/>
                                          </p:val>
                                        </p:tav>
                                      </p:tavLst>
                                    </p:anim>
                                    <p:anim calcmode="lin" valueType="num">
                                      <p:cBhvr>
                                        <p:cTn id="13" dur="2000" fill="hold"/>
                                        <p:tgtEl>
                                          <p:spTgt spid="20"/>
                                        </p:tgtEl>
                                        <p:attrNameLst>
                                          <p:attrName>ppt_h</p:attrName>
                                        </p:attrNameLst>
                                      </p:cBhvr>
                                      <p:tavLst>
                                        <p:tav tm="0">
                                          <p:val>
                                            <p:fltVal val="0"/>
                                          </p:val>
                                        </p:tav>
                                        <p:tav tm="100000">
                                          <p:val>
                                            <p:strVal val="#ppt_h"/>
                                          </p:val>
                                        </p:tav>
                                      </p:tavLst>
                                    </p:anim>
                                    <p:animEffect transition="in" filter="fade">
                                      <p:cBhvr>
                                        <p:cTn id="14" dur="20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000" fill="hold"/>
                                        <p:tgtEl>
                                          <p:spTgt spid="18"/>
                                        </p:tgtEl>
                                        <p:attrNameLst>
                                          <p:attrName>ppt_w</p:attrName>
                                        </p:attrNameLst>
                                      </p:cBhvr>
                                      <p:tavLst>
                                        <p:tav tm="0">
                                          <p:val>
                                            <p:fltVal val="0"/>
                                          </p:val>
                                        </p:tav>
                                        <p:tav tm="100000">
                                          <p:val>
                                            <p:strVal val="#ppt_w"/>
                                          </p:val>
                                        </p:tav>
                                      </p:tavLst>
                                    </p:anim>
                                    <p:anim calcmode="lin" valueType="num">
                                      <p:cBhvr>
                                        <p:cTn id="18" dur="2000" fill="hold"/>
                                        <p:tgtEl>
                                          <p:spTgt spid="18"/>
                                        </p:tgtEl>
                                        <p:attrNameLst>
                                          <p:attrName>ppt_h</p:attrName>
                                        </p:attrNameLst>
                                      </p:cBhvr>
                                      <p:tavLst>
                                        <p:tav tm="0">
                                          <p:val>
                                            <p:fltVal val="0"/>
                                          </p:val>
                                        </p:tav>
                                        <p:tav tm="100000">
                                          <p:val>
                                            <p:strVal val="#ppt_h"/>
                                          </p:val>
                                        </p:tav>
                                      </p:tavLst>
                                    </p:anim>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436FBC73-0BAF-4471-BC14-985C68E5148D}"/>
              </a:ext>
            </a:extLst>
          </p:cNvPr>
          <p:cNvSpPr txBox="1"/>
          <p:nvPr/>
        </p:nvSpPr>
        <p:spPr>
          <a:xfrm>
            <a:off x="2933688" y="553296"/>
            <a:ext cx="2497402" cy="830997"/>
          </a:xfrm>
          <a:prstGeom prst="rect">
            <a:avLst/>
          </a:prstGeom>
          <a:solidFill>
            <a:schemeClr val="accent4">
              <a:lumMod val="60000"/>
              <a:lumOff val="40000"/>
            </a:schemeClr>
          </a:solidFill>
          <a:ln w="38100">
            <a:solidFill>
              <a:srgbClr val="00B0F0"/>
            </a:solidFill>
          </a:ln>
        </p:spPr>
        <p:txBody>
          <a:bodyPr wrap="square" rtlCol="0">
            <a:spAutoFit/>
          </a:bodyPr>
          <a:lstStyle/>
          <a:p>
            <a:pPr algn="ctr"/>
            <a:r>
              <a:rPr lang="en-US" sz="4800" b="1" dirty="0">
                <a:latin typeface="NikoshBAN" panose="02000000000000000000" pitchFamily="2" charset="0"/>
                <a:cs typeface="NikoshBAN" panose="02000000000000000000" pitchFamily="2" charset="0"/>
              </a:rPr>
              <a:t>শ</a:t>
            </a:r>
            <a:r>
              <a:rPr lang="as-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খ</a:t>
            </a:r>
            <a:r>
              <a:rPr lang="as-IN" sz="4800" b="1" dirty="0">
                <a:latin typeface="NikoshBAN" panose="02000000000000000000" pitchFamily="2" charset="0"/>
                <a:cs typeface="NikoshBAN" panose="02000000000000000000" pitchFamily="2" charset="0"/>
              </a:rPr>
              <a:t>ন</a:t>
            </a:r>
            <a:r>
              <a:rPr lang="en-US" sz="4800" b="1" dirty="0">
                <a:latin typeface="NikoshBAN" panose="02000000000000000000" pitchFamily="2" charset="0"/>
                <a:cs typeface="NikoshBAN" panose="02000000000000000000" pitchFamily="2" charset="0"/>
              </a:rPr>
              <a:t>ফ</a:t>
            </a:r>
            <a:r>
              <a:rPr lang="as-IN" sz="4800" b="1" dirty="0">
                <a:latin typeface="NikoshBAN" panose="02000000000000000000" pitchFamily="2" charset="0"/>
                <a:cs typeface="NikoshBAN" panose="02000000000000000000" pitchFamily="2" charset="0"/>
              </a:rPr>
              <a:t>ল</a:t>
            </a:r>
            <a:endParaRPr lang="en-US" sz="4800" b="1" dirty="0">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xmlns="" id="{42F53686-69E5-4928-85BD-C967ED09A942}"/>
              </a:ext>
            </a:extLst>
          </p:cNvPr>
          <p:cNvSpPr/>
          <p:nvPr/>
        </p:nvSpPr>
        <p:spPr>
          <a:xfrm>
            <a:off x="457200" y="2182449"/>
            <a:ext cx="7086599" cy="707886"/>
          </a:xfrm>
          <a:prstGeom prst="rect">
            <a:avLst/>
          </a:prstGeom>
        </p:spPr>
        <p:txBody>
          <a:bodyPr wrap="square">
            <a:spAutoFit/>
          </a:bodyPr>
          <a:lstStyle/>
          <a:p>
            <a:pPr algn="ctr"/>
            <a:r>
              <a:rPr lang="en-US" sz="4000" b="1" dirty="0">
                <a:solidFill>
                  <a:schemeClr val="accent3">
                    <a:lumMod val="60000"/>
                    <a:lumOff val="40000"/>
                  </a:schemeClr>
                </a:solidFill>
                <a:latin typeface="NikoshBAN" panose="02000000000000000000" pitchFamily="2" charset="0"/>
                <a:cs typeface="NikoshBAN" panose="02000000000000000000" pitchFamily="2" charset="0"/>
              </a:rPr>
              <a:t>এ</a:t>
            </a:r>
            <a:r>
              <a:rPr lang="as-IN" sz="4000" b="1" dirty="0">
                <a:solidFill>
                  <a:schemeClr val="accent3">
                    <a:lumMod val="60000"/>
                    <a:lumOff val="40000"/>
                  </a:schemeClr>
                </a:solidFill>
                <a:latin typeface="NikoshBAN" panose="02000000000000000000" pitchFamily="2" charset="0"/>
                <a:cs typeface="NikoshBAN" panose="02000000000000000000" pitchFamily="2" charset="0"/>
              </a:rPr>
              <a:t>ই</a:t>
            </a:r>
            <a:r>
              <a:rPr lang="en-US" sz="4000" b="1" dirty="0">
                <a:solidFill>
                  <a:schemeClr val="accent3">
                    <a:lumMod val="60000"/>
                    <a:lumOff val="40000"/>
                  </a:schemeClr>
                </a:solidFill>
                <a:latin typeface="NikoshBAN" panose="02000000000000000000" pitchFamily="2" charset="0"/>
                <a:cs typeface="NikoshBAN" panose="02000000000000000000" pitchFamily="2" charset="0"/>
              </a:rPr>
              <a:t> </a:t>
            </a:r>
            <a:r>
              <a:rPr lang="as-IN" sz="4000" b="1" dirty="0">
                <a:solidFill>
                  <a:schemeClr val="accent3">
                    <a:lumMod val="60000"/>
                    <a:lumOff val="40000"/>
                  </a:schemeClr>
                </a:solidFill>
                <a:latin typeface="NikoshBAN" panose="02000000000000000000" pitchFamily="2" charset="0"/>
                <a:cs typeface="NikoshBAN" panose="02000000000000000000" pitchFamily="2" charset="0"/>
              </a:rPr>
              <a:t>প</a:t>
            </a:r>
            <a:r>
              <a:rPr lang="en-US" sz="4000" b="1" dirty="0">
                <a:solidFill>
                  <a:schemeClr val="accent3">
                    <a:lumMod val="60000"/>
                    <a:lumOff val="40000"/>
                  </a:schemeClr>
                </a:solidFill>
                <a:latin typeface="NikoshBAN" panose="02000000000000000000" pitchFamily="2" charset="0"/>
                <a:cs typeface="NikoshBAN" panose="02000000000000000000" pitchFamily="2" charset="0"/>
              </a:rPr>
              <a:t>া</a:t>
            </a:r>
            <a:r>
              <a:rPr lang="as-IN" sz="4000" b="1" dirty="0">
                <a:solidFill>
                  <a:schemeClr val="accent3">
                    <a:lumMod val="60000"/>
                    <a:lumOff val="40000"/>
                  </a:schemeClr>
                </a:solidFill>
                <a:latin typeface="NikoshBAN" panose="02000000000000000000" pitchFamily="2" charset="0"/>
                <a:cs typeface="NikoshBAN" panose="02000000000000000000" pitchFamily="2" charset="0"/>
              </a:rPr>
              <a:t>ঠ</a:t>
            </a:r>
            <a:r>
              <a:rPr lang="en-US" sz="4000" b="1" dirty="0">
                <a:solidFill>
                  <a:schemeClr val="accent3">
                    <a:lumMod val="60000"/>
                    <a:lumOff val="40000"/>
                  </a:schemeClr>
                </a:solidFill>
                <a:latin typeface="NikoshBAN" panose="02000000000000000000" pitchFamily="2" charset="0"/>
                <a:cs typeface="NikoshBAN" panose="02000000000000000000" pitchFamily="2" charset="0"/>
              </a:rPr>
              <a:t> </a:t>
            </a:r>
            <a:r>
              <a:rPr lang="en-US" sz="4000" b="1" dirty="0" err="1">
                <a:solidFill>
                  <a:schemeClr val="accent3">
                    <a:lumMod val="60000"/>
                    <a:lumOff val="40000"/>
                  </a:schemeClr>
                </a:solidFill>
                <a:latin typeface="NikoshBAN" panose="02000000000000000000" pitchFamily="2" charset="0"/>
                <a:cs typeface="NikoshBAN" panose="02000000000000000000" pitchFamily="2" charset="0"/>
              </a:rPr>
              <a:t>শেষে</a:t>
            </a:r>
            <a:r>
              <a:rPr lang="en-US" sz="4000" b="1" dirty="0">
                <a:solidFill>
                  <a:schemeClr val="accent3">
                    <a:lumMod val="60000"/>
                    <a:lumOff val="40000"/>
                  </a:schemeClr>
                </a:solidFill>
                <a:latin typeface="NikoshBAN" panose="02000000000000000000" pitchFamily="2" charset="0"/>
                <a:cs typeface="NikoshBAN" panose="02000000000000000000" pitchFamily="2" charset="0"/>
              </a:rPr>
              <a:t> </a:t>
            </a:r>
            <a:r>
              <a:rPr lang="en-US" sz="4000" b="1" dirty="0" err="1">
                <a:solidFill>
                  <a:schemeClr val="accent3">
                    <a:lumMod val="60000"/>
                    <a:lumOff val="40000"/>
                  </a:schemeClr>
                </a:solidFill>
                <a:latin typeface="NikoshBAN" panose="02000000000000000000" pitchFamily="2" charset="0"/>
                <a:cs typeface="NikoshBAN" panose="02000000000000000000" pitchFamily="2" charset="0"/>
              </a:rPr>
              <a:t>শিক্ষা</a:t>
            </a:r>
            <a:r>
              <a:rPr lang="as-IN" sz="4000" b="1" dirty="0">
                <a:solidFill>
                  <a:schemeClr val="accent3">
                    <a:lumMod val="60000"/>
                    <a:lumOff val="40000"/>
                  </a:schemeClr>
                </a:solidFill>
                <a:latin typeface="NikoshBAN" panose="02000000000000000000" pitchFamily="2" charset="0"/>
                <a:cs typeface="NikoshBAN" panose="02000000000000000000" pitchFamily="2" charset="0"/>
              </a:rPr>
              <a:t>র</a:t>
            </a:r>
            <a:r>
              <a:rPr lang="en-US" sz="4000" b="1" dirty="0" err="1">
                <a:solidFill>
                  <a:schemeClr val="accent3">
                    <a:lumMod val="60000"/>
                    <a:lumOff val="40000"/>
                  </a:schemeClr>
                </a:solidFill>
                <a:latin typeface="NikoshBAN" panose="02000000000000000000" pitchFamily="2" charset="0"/>
                <a:cs typeface="NikoshBAN" panose="02000000000000000000" pitchFamily="2" charset="0"/>
              </a:rPr>
              <a:t>্থ</a:t>
            </a:r>
            <a:r>
              <a:rPr lang="as-IN" sz="4000" b="1" dirty="0">
                <a:solidFill>
                  <a:schemeClr val="accent3">
                    <a:lumMod val="60000"/>
                    <a:lumOff val="40000"/>
                  </a:schemeClr>
                </a:solidFill>
                <a:latin typeface="NikoshBAN" panose="02000000000000000000" pitchFamily="2" charset="0"/>
                <a:cs typeface="NikoshBAN" panose="02000000000000000000" pitchFamily="2" charset="0"/>
              </a:rPr>
              <a:t>ী</a:t>
            </a:r>
            <a:r>
              <a:rPr lang="en-US" sz="4000" b="1" dirty="0">
                <a:solidFill>
                  <a:schemeClr val="accent3">
                    <a:lumMod val="60000"/>
                    <a:lumOff val="40000"/>
                  </a:schemeClr>
                </a:solidFill>
                <a:latin typeface="NikoshBAN" panose="02000000000000000000" pitchFamily="2" charset="0"/>
                <a:cs typeface="NikoshBAN" panose="02000000000000000000" pitchFamily="2" charset="0"/>
              </a:rPr>
              <a:t>র</a:t>
            </a:r>
            <a:r>
              <a:rPr lang="as-IN" sz="4000" b="1" dirty="0">
                <a:solidFill>
                  <a:schemeClr val="accent3">
                    <a:lumMod val="60000"/>
                    <a:lumOff val="40000"/>
                  </a:schemeClr>
                </a:solidFill>
                <a:latin typeface="NikoshBAN" panose="02000000000000000000" pitchFamily="2" charset="0"/>
                <a:cs typeface="NikoshBAN" panose="02000000000000000000" pitchFamily="2" charset="0"/>
              </a:rPr>
              <a:t>া</a:t>
            </a:r>
            <a:r>
              <a:rPr lang="en-US" sz="4000" b="1" dirty="0">
                <a:solidFill>
                  <a:schemeClr val="accent3">
                    <a:lumMod val="60000"/>
                    <a:lumOff val="40000"/>
                  </a:schemeClr>
                </a:solidFill>
                <a:latin typeface="NikoshBAN" panose="02000000000000000000" pitchFamily="2" charset="0"/>
                <a:cs typeface="NikoshBAN" panose="02000000000000000000" pitchFamily="2" charset="0"/>
              </a:rPr>
              <a:t>:-</a:t>
            </a:r>
          </a:p>
        </p:txBody>
      </p:sp>
      <p:sp>
        <p:nvSpPr>
          <p:cNvPr id="15" name="Rectangle 14">
            <a:extLst>
              <a:ext uri="{FF2B5EF4-FFF2-40B4-BE49-F238E27FC236}">
                <a16:creationId xmlns:a16="http://schemas.microsoft.com/office/drawing/2014/main" xmlns="" id="{A8551A93-6040-480A-A49F-5C02B6CF687F}"/>
              </a:ext>
            </a:extLst>
          </p:cNvPr>
          <p:cNvSpPr/>
          <p:nvPr/>
        </p:nvSpPr>
        <p:spPr>
          <a:xfrm>
            <a:off x="457200" y="3082113"/>
            <a:ext cx="8263749" cy="707886"/>
          </a:xfrm>
          <a:prstGeom prst="rect">
            <a:avLst/>
          </a:prstGeom>
        </p:spPr>
        <p:txBody>
          <a:bodyPr wrap="square">
            <a:spAutoFit/>
          </a:bodyPr>
          <a:lstStyle/>
          <a:p>
            <a:r>
              <a:rPr lang="en-US" sz="4000" b="1" dirty="0">
                <a:solidFill>
                  <a:srgbClr val="FF0000"/>
                </a:solidFill>
                <a:latin typeface="NikoshBAN" panose="02000000000000000000" pitchFamily="2" charset="0"/>
                <a:cs typeface="NikoshBAN" panose="02000000000000000000" pitchFamily="2" charset="0"/>
              </a:rPr>
              <a:t>1. </a:t>
            </a:r>
            <a:r>
              <a:rPr lang="en-US" sz="4000" b="1" dirty="0" err="1">
                <a:solidFill>
                  <a:srgbClr val="FF0000"/>
                </a:solidFill>
                <a:latin typeface="NikoshBAN" panose="02000000000000000000" pitchFamily="2" charset="0"/>
                <a:cs typeface="NikoshBAN" panose="02000000000000000000" pitchFamily="2" charset="0"/>
              </a:rPr>
              <a:t>বংশগ</a:t>
            </a:r>
            <a:r>
              <a:rPr lang="as-IN" sz="4000" b="1" dirty="0">
                <a:solidFill>
                  <a:srgbClr val="FF0000"/>
                </a:solidFill>
                <a:latin typeface="NikoshBAN" panose="02000000000000000000" pitchFamily="2" charset="0"/>
                <a:cs typeface="NikoshBAN" panose="02000000000000000000" pitchFamily="2" charset="0"/>
              </a:rPr>
              <a:t>ত</a:t>
            </a:r>
            <a:r>
              <a:rPr lang="en-US" sz="4000" b="1" dirty="0">
                <a:solidFill>
                  <a:srgbClr val="FF0000"/>
                </a:solidFill>
                <a:latin typeface="NikoshBAN" panose="02000000000000000000" pitchFamily="2" charset="0"/>
                <a:cs typeface="NikoshBAN" panose="02000000000000000000" pitchFamily="2" charset="0"/>
              </a:rPr>
              <a:t>ি</a:t>
            </a:r>
            <a:r>
              <a:rPr lang="as-IN" sz="4000" b="1" dirty="0">
                <a:solidFill>
                  <a:srgbClr val="FF0000"/>
                </a:solidFill>
                <a:latin typeface="NikoshBAN" panose="02000000000000000000" pitchFamily="2" charset="0"/>
                <a:cs typeface="NikoshBAN" panose="02000000000000000000" pitchFamily="2" charset="0"/>
              </a:rPr>
              <a:t>র</a:t>
            </a:r>
            <a:r>
              <a:rPr lang="en-US" sz="4000" b="1" dirty="0">
                <a:solidFill>
                  <a:srgbClr val="FF0000"/>
                </a:solidFill>
                <a:latin typeface="NikoshBAN" panose="02000000000000000000" pitchFamily="2" charset="0"/>
                <a:cs typeface="NikoshBAN" panose="02000000000000000000" pitchFamily="2" charset="0"/>
              </a:rPr>
              <a:t> </a:t>
            </a:r>
            <a:r>
              <a:rPr lang="as-IN" sz="4000" b="1" dirty="0">
                <a:solidFill>
                  <a:srgbClr val="FF0000"/>
                </a:solidFill>
                <a:latin typeface="NikoshBAN" panose="02000000000000000000" pitchFamily="2" charset="0"/>
                <a:cs typeface="NikoshBAN" panose="02000000000000000000" pitchFamily="2" charset="0"/>
              </a:rPr>
              <a:t>ধ</a:t>
            </a:r>
            <a:r>
              <a:rPr lang="en-US" sz="4000" b="1" dirty="0" err="1">
                <a:solidFill>
                  <a:srgbClr val="FF0000"/>
                </a:solidFill>
                <a:latin typeface="NikoshBAN" panose="02000000000000000000" pitchFamily="2" charset="0"/>
                <a:cs typeface="NikoshBAN" panose="02000000000000000000" pitchFamily="2" charset="0"/>
              </a:rPr>
              <a:t>ার</a:t>
            </a:r>
            <a:r>
              <a:rPr lang="as-IN" sz="4000" b="1" dirty="0">
                <a:solidFill>
                  <a:srgbClr val="FF0000"/>
                </a:solidFill>
                <a:latin typeface="NikoshBAN" panose="02000000000000000000" pitchFamily="2" charset="0"/>
                <a:cs typeface="NikoshBAN" panose="02000000000000000000" pitchFamily="2" charset="0"/>
              </a:rPr>
              <a:t>ণ</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ব্যাখ্যা</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করতে</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পারবে</a:t>
            </a:r>
            <a:r>
              <a:rPr lang="en-US" sz="4000" b="1" dirty="0">
                <a:solidFill>
                  <a:srgbClr val="FF0000"/>
                </a:solidFill>
                <a:latin typeface="NikoshBAN" panose="02000000000000000000" pitchFamily="2" charset="0"/>
                <a:cs typeface="NikoshBAN" panose="02000000000000000000" pitchFamily="2" charset="0"/>
              </a:rPr>
              <a:t>। </a:t>
            </a:r>
          </a:p>
        </p:txBody>
      </p:sp>
      <p:sp>
        <p:nvSpPr>
          <p:cNvPr id="16" name="Rectangle 15">
            <a:extLst>
              <a:ext uri="{FF2B5EF4-FFF2-40B4-BE49-F238E27FC236}">
                <a16:creationId xmlns:a16="http://schemas.microsoft.com/office/drawing/2014/main" xmlns="" id="{0AEAB57C-461B-499C-8CC1-E5C70E89136E}"/>
              </a:ext>
            </a:extLst>
          </p:cNvPr>
          <p:cNvSpPr/>
          <p:nvPr/>
        </p:nvSpPr>
        <p:spPr>
          <a:xfrm>
            <a:off x="304800" y="3819134"/>
            <a:ext cx="8534400" cy="1323439"/>
          </a:xfrm>
          <a:prstGeom prst="rect">
            <a:avLst/>
          </a:prstGeom>
        </p:spPr>
        <p:txBody>
          <a:bodyPr wrap="square">
            <a:spAutoFit/>
          </a:bodyPr>
          <a:lstStyle/>
          <a:p>
            <a:r>
              <a:rPr lang="en-US" sz="4000" b="1" dirty="0">
                <a:solidFill>
                  <a:srgbClr val="FF0000"/>
                </a:solidFill>
                <a:latin typeface="NikoshBAN" panose="02000000000000000000" pitchFamily="2" charset="0"/>
                <a:cs typeface="NikoshBAN" panose="02000000000000000000" pitchFamily="2" charset="0"/>
              </a:rPr>
              <a:t>2. </a:t>
            </a:r>
            <a:r>
              <a:rPr lang="as-IN" sz="4000" b="1" dirty="0">
                <a:solidFill>
                  <a:srgbClr val="FF0000"/>
                </a:solidFill>
                <a:latin typeface="NikoshBAN" panose="02000000000000000000" pitchFamily="2" charset="0"/>
                <a:cs typeface="NikoshBAN" panose="02000000000000000000" pitchFamily="2" charset="0"/>
              </a:rPr>
              <a:t>ব</a:t>
            </a:r>
            <a:r>
              <a:rPr lang="en-US" sz="4000" b="1" dirty="0">
                <a:solidFill>
                  <a:srgbClr val="FF0000"/>
                </a:solidFill>
                <a:latin typeface="NikoshBAN" panose="02000000000000000000" pitchFamily="2" charset="0"/>
                <a:cs typeface="NikoshBAN" panose="02000000000000000000" pitchFamily="2" charset="0"/>
              </a:rPr>
              <a:t>ং</a:t>
            </a:r>
            <a:r>
              <a:rPr lang="as-IN" sz="4000" b="1" dirty="0">
                <a:solidFill>
                  <a:srgbClr val="FF0000"/>
                </a:solidFill>
                <a:latin typeface="NikoshBAN" panose="02000000000000000000" pitchFamily="2" charset="0"/>
                <a:cs typeface="NikoshBAN" panose="02000000000000000000" pitchFamily="2" charset="0"/>
              </a:rPr>
              <a:t>শ</a:t>
            </a:r>
            <a:r>
              <a:rPr lang="en-US" sz="4000" b="1" dirty="0">
                <a:solidFill>
                  <a:srgbClr val="FF0000"/>
                </a:solidFill>
                <a:latin typeface="NikoshBAN" panose="02000000000000000000" pitchFamily="2" charset="0"/>
                <a:cs typeface="NikoshBAN" panose="02000000000000000000" pitchFamily="2" charset="0"/>
              </a:rPr>
              <a:t>প</a:t>
            </a:r>
            <a:r>
              <a:rPr lang="as-IN" sz="4000" b="1" dirty="0">
                <a:solidFill>
                  <a:srgbClr val="FF0000"/>
                </a:solidFill>
                <a:latin typeface="NikoshBAN" panose="02000000000000000000" pitchFamily="2" charset="0"/>
                <a:cs typeface="NikoshBAN" panose="02000000000000000000" pitchFamily="2" charset="0"/>
              </a:rPr>
              <a:t>র</a:t>
            </a:r>
            <a:r>
              <a:rPr lang="en-US" sz="4000" b="1" dirty="0" err="1">
                <a:solidFill>
                  <a:srgbClr val="FF0000"/>
                </a:solidFill>
                <a:latin typeface="NikoshBAN" panose="02000000000000000000" pitchFamily="2" charset="0"/>
                <a:cs typeface="NikoshBAN" panose="02000000000000000000" pitchFamily="2" charset="0"/>
              </a:rPr>
              <a:t>ম্পরায়</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চারিত্রিক</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বৈশিষ্ট্য</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বহনকারী</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উপাদানসমূহ</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সম্প</a:t>
            </a:r>
            <a:r>
              <a:rPr lang="as-IN" sz="4000" b="1" dirty="0">
                <a:solidFill>
                  <a:srgbClr val="FF0000"/>
                </a:solidFill>
                <a:latin typeface="NikoshBAN" panose="02000000000000000000" pitchFamily="2" charset="0"/>
                <a:cs typeface="NikoshBAN" panose="02000000000000000000" pitchFamily="2" charset="0"/>
              </a:rPr>
              <a:t>র</a:t>
            </a:r>
            <a:r>
              <a:rPr lang="en-US" sz="4000" b="1" dirty="0" err="1">
                <a:solidFill>
                  <a:srgbClr val="FF0000"/>
                </a:solidFill>
                <a:latin typeface="NikoshBAN" panose="02000000000000000000" pitchFamily="2" charset="0"/>
                <a:cs typeface="NikoshBAN" panose="02000000000000000000" pitchFamily="2" charset="0"/>
              </a:rPr>
              <a:t>্কে</a:t>
            </a:r>
            <a:r>
              <a:rPr lang="en-US" sz="4000" b="1" dirty="0">
                <a:solidFill>
                  <a:srgbClr val="FF0000"/>
                </a:solidFill>
                <a:latin typeface="NikoshBAN" panose="02000000000000000000" pitchFamily="2" charset="0"/>
                <a:cs typeface="NikoshBAN" panose="02000000000000000000" pitchFamily="2" charset="0"/>
              </a:rPr>
              <a:t> </a:t>
            </a:r>
            <a:r>
              <a:rPr lang="as-IN" sz="4000" b="1" dirty="0">
                <a:solidFill>
                  <a:srgbClr val="FF0000"/>
                </a:solidFill>
                <a:latin typeface="NikoshBAN" panose="02000000000000000000" pitchFamily="2" charset="0"/>
                <a:cs typeface="NikoshBAN" panose="02000000000000000000" pitchFamily="2" charset="0"/>
              </a:rPr>
              <a:t>ব</a:t>
            </a:r>
            <a:r>
              <a:rPr lang="en-US" sz="4000" b="1" dirty="0">
                <a:solidFill>
                  <a:srgbClr val="FF0000"/>
                </a:solidFill>
                <a:latin typeface="NikoshBAN" panose="02000000000000000000" pitchFamily="2" charset="0"/>
                <a:cs typeface="NikoshBAN" panose="02000000000000000000" pitchFamily="2" charset="0"/>
              </a:rPr>
              <a:t>র</a:t>
            </a:r>
            <a:r>
              <a:rPr lang="as-IN" sz="4000" b="1" dirty="0">
                <a:solidFill>
                  <a:srgbClr val="FF0000"/>
                </a:solidFill>
                <a:latin typeface="NikoshBAN" panose="02000000000000000000" pitchFamily="2" charset="0"/>
                <a:cs typeface="NikoshBAN" panose="02000000000000000000" pitchFamily="2" charset="0"/>
              </a:rPr>
              <a:t>্</a:t>
            </a:r>
            <a:r>
              <a:rPr lang="en-US" sz="4000" b="1" dirty="0">
                <a:solidFill>
                  <a:srgbClr val="FF0000"/>
                </a:solidFill>
                <a:latin typeface="NikoshBAN" panose="02000000000000000000" pitchFamily="2" charset="0"/>
                <a:cs typeface="NikoshBAN" panose="02000000000000000000" pitchFamily="2" charset="0"/>
              </a:rPr>
              <a:t>ণ</a:t>
            </a:r>
            <a:r>
              <a:rPr lang="as-IN" sz="4000" b="1" dirty="0">
                <a:solidFill>
                  <a:srgbClr val="FF0000"/>
                </a:solidFill>
                <a:latin typeface="NikoshBAN" panose="02000000000000000000" pitchFamily="2" charset="0"/>
                <a:cs typeface="NikoshBAN" panose="02000000000000000000" pitchFamily="2" charset="0"/>
              </a:rPr>
              <a:t>ন</a:t>
            </a:r>
            <a:r>
              <a:rPr lang="en-US" sz="4000" b="1" dirty="0">
                <a:solidFill>
                  <a:srgbClr val="FF0000"/>
                </a:solidFill>
                <a:latin typeface="NikoshBAN" panose="02000000000000000000" pitchFamily="2" charset="0"/>
                <a:cs typeface="NikoshBAN" panose="02000000000000000000" pitchFamily="2" charset="0"/>
              </a:rPr>
              <a:t>া </a:t>
            </a:r>
            <a:r>
              <a:rPr lang="as-IN" sz="4000" b="1" dirty="0">
                <a:solidFill>
                  <a:srgbClr val="FF0000"/>
                </a:solidFill>
                <a:latin typeface="NikoshBAN" panose="02000000000000000000" pitchFamily="2" charset="0"/>
                <a:cs typeface="NikoshBAN" panose="02000000000000000000" pitchFamily="2" charset="0"/>
              </a:rPr>
              <a:t>ক</a:t>
            </a:r>
            <a:r>
              <a:rPr lang="en-US" sz="4000" b="1" dirty="0">
                <a:solidFill>
                  <a:srgbClr val="FF0000"/>
                </a:solidFill>
                <a:latin typeface="NikoshBAN" panose="02000000000000000000" pitchFamily="2" charset="0"/>
                <a:cs typeface="NikoshBAN" panose="02000000000000000000" pitchFamily="2" charset="0"/>
              </a:rPr>
              <a:t>র</a:t>
            </a:r>
            <a:r>
              <a:rPr lang="as-IN" sz="4000" b="1" dirty="0">
                <a:solidFill>
                  <a:srgbClr val="FF0000"/>
                </a:solidFill>
                <a:latin typeface="NikoshBAN" panose="02000000000000000000" pitchFamily="2" charset="0"/>
                <a:cs typeface="NikoshBAN" panose="02000000000000000000" pitchFamily="2" charset="0"/>
              </a:rPr>
              <a:t>ত</a:t>
            </a:r>
            <a:r>
              <a:rPr lang="en-US" sz="4000" b="1" dirty="0">
                <a:solidFill>
                  <a:srgbClr val="FF0000"/>
                </a:solidFill>
                <a:latin typeface="NikoshBAN" panose="02000000000000000000" pitchFamily="2" charset="0"/>
                <a:cs typeface="NikoshBAN" panose="02000000000000000000" pitchFamily="2" charset="0"/>
              </a:rPr>
              <a:t>ে </a:t>
            </a:r>
            <a:r>
              <a:rPr lang="as-IN" sz="4000" b="1" dirty="0">
                <a:solidFill>
                  <a:srgbClr val="FF0000"/>
                </a:solidFill>
                <a:latin typeface="NikoshBAN" panose="02000000000000000000" pitchFamily="2" charset="0"/>
                <a:cs typeface="NikoshBAN" panose="02000000000000000000" pitchFamily="2" charset="0"/>
              </a:rPr>
              <a:t>প</a:t>
            </a:r>
            <a:r>
              <a:rPr lang="en-US" sz="4000" b="1" dirty="0" err="1">
                <a:solidFill>
                  <a:srgbClr val="FF0000"/>
                </a:solidFill>
                <a:latin typeface="NikoshBAN" panose="02000000000000000000" pitchFamily="2" charset="0"/>
                <a:cs typeface="NikoshBAN" panose="02000000000000000000" pitchFamily="2" charset="0"/>
              </a:rPr>
              <a:t>ারবে</a:t>
            </a:r>
            <a:r>
              <a:rPr lang="en-US" sz="4000" b="1" dirty="0">
                <a:solidFill>
                  <a:srgbClr val="FF0000"/>
                </a:solidFill>
                <a:latin typeface="NikoshBAN" panose="02000000000000000000" pitchFamily="2" charset="0"/>
                <a:cs typeface="NikoshBAN" panose="02000000000000000000" pitchFamily="2" charset="0"/>
              </a:rPr>
              <a:t>। </a:t>
            </a:r>
          </a:p>
        </p:txBody>
      </p:sp>
      <p:pic>
        <p:nvPicPr>
          <p:cNvPr id="20" name="Picture 19">
            <a:extLst>
              <a:ext uri="{FF2B5EF4-FFF2-40B4-BE49-F238E27FC236}">
                <a16:creationId xmlns:a16="http://schemas.microsoft.com/office/drawing/2014/main" xmlns="" id="{0D71E4B7-DE47-42EC-B0EA-97EFCF9BE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519" y="3429000"/>
            <a:ext cx="656496" cy="895752"/>
          </a:xfrm>
          <a:prstGeom prst="rect">
            <a:avLst/>
          </a:prstGeom>
        </p:spPr>
      </p:pic>
      <p:pic>
        <p:nvPicPr>
          <p:cNvPr id="18" name="Picture 17">
            <a:extLst>
              <a:ext uri="{FF2B5EF4-FFF2-40B4-BE49-F238E27FC236}">
                <a16:creationId xmlns:a16="http://schemas.microsoft.com/office/drawing/2014/main" xmlns="" id="{CA450600-D04A-4522-9B41-16982B86A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723" y="4246820"/>
            <a:ext cx="656496" cy="895752"/>
          </a:xfrm>
          <a:prstGeom prst="rect">
            <a:avLst/>
          </a:prstGeom>
        </p:spPr>
      </p:pic>
      <p:pic>
        <p:nvPicPr>
          <p:cNvPr id="19" name="Picture 18">
            <a:extLst>
              <a:ext uri="{FF2B5EF4-FFF2-40B4-BE49-F238E27FC236}">
                <a16:creationId xmlns:a16="http://schemas.microsoft.com/office/drawing/2014/main" xmlns="" id="{42FB004A-5518-4E36-B0AD-B1DF0241D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723" y="4904764"/>
            <a:ext cx="656496" cy="895752"/>
          </a:xfrm>
          <a:prstGeom prst="rect">
            <a:avLst/>
          </a:prstGeom>
        </p:spPr>
      </p:pic>
      <p:sp>
        <p:nvSpPr>
          <p:cNvPr id="21" name="Rectangle 20">
            <a:extLst>
              <a:ext uri="{FF2B5EF4-FFF2-40B4-BE49-F238E27FC236}">
                <a16:creationId xmlns:a16="http://schemas.microsoft.com/office/drawing/2014/main" xmlns="" id="{5C814053-BDF0-4AC5-B38D-FDA05B4A921E}"/>
              </a:ext>
            </a:extLst>
          </p:cNvPr>
          <p:cNvSpPr/>
          <p:nvPr/>
        </p:nvSpPr>
        <p:spPr>
          <a:xfrm>
            <a:off x="304800" y="5034210"/>
            <a:ext cx="8839200" cy="1323439"/>
          </a:xfrm>
          <a:prstGeom prst="rect">
            <a:avLst/>
          </a:prstGeom>
        </p:spPr>
        <p:txBody>
          <a:bodyPr wrap="square">
            <a:spAutoFit/>
          </a:bodyPr>
          <a:lstStyle/>
          <a:p>
            <a:r>
              <a:rPr lang="en-US" sz="4000" b="1" dirty="0">
                <a:solidFill>
                  <a:srgbClr val="FF0000"/>
                </a:solidFill>
                <a:latin typeface="NikoshBAN" panose="02000000000000000000" pitchFamily="2" charset="0"/>
                <a:cs typeface="NikoshBAN" panose="02000000000000000000" pitchFamily="2" charset="0"/>
              </a:rPr>
              <a:t>3. </a:t>
            </a:r>
            <a:r>
              <a:rPr lang="en-US" sz="4000" b="1" dirty="0" err="1">
                <a:solidFill>
                  <a:srgbClr val="FF0000"/>
                </a:solidFill>
                <a:latin typeface="NikoshBAN" panose="02000000000000000000" pitchFamily="2" charset="0"/>
                <a:cs typeface="NikoshBAN" panose="02000000000000000000" pitchFamily="2" charset="0"/>
              </a:rPr>
              <a:t>চারিত্রিক</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বৈশিষ্ট্য</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বংশপরম্পরায়</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স্থানান্তর</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ব্যাখ্যা</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করতে</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পারবে</a:t>
            </a:r>
            <a:r>
              <a:rPr lang="en-US" sz="4000" b="1" dirty="0">
                <a:solidFill>
                  <a:srgbClr val="FF0000"/>
                </a:solidFill>
                <a:latin typeface="NikoshBAN" panose="02000000000000000000" pitchFamily="2" charset="0"/>
                <a:cs typeface="NikoshBAN" panose="02000000000000000000" pitchFamily="2" charset="0"/>
              </a:rPr>
              <a:t>। </a:t>
            </a:r>
          </a:p>
        </p:txBody>
      </p:sp>
      <p:pic>
        <p:nvPicPr>
          <p:cNvPr id="22" name="Picture 21">
            <a:extLst>
              <a:ext uri="{FF2B5EF4-FFF2-40B4-BE49-F238E27FC236}">
                <a16:creationId xmlns:a16="http://schemas.microsoft.com/office/drawing/2014/main" xmlns="" id="{C6A0756B-2F9F-4CBC-A01C-2CEBAEEB7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078" y="5482086"/>
            <a:ext cx="656496" cy="895752"/>
          </a:xfrm>
          <a:prstGeom prst="rect">
            <a:avLst/>
          </a:prstGeom>
        </p:spPr>
      </p:pic>
    </p:spTree>
    <p:extLst>
      <p:ext uri="{BB962C8B-B14F-4D97-AF65-F5344CB8AC3E}">
        <p14:creationId xmlns:p14="http://schemas.microsoft.com/office/powerpoint/2010/main" val="1006998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2000" fill="hold"/>
                                        <p:tgtEl>
                                          <p:spTgt spid="14"/>
                                        </p:tgtEl>
                                        <p:attrNameLst>
                                          <p:attrName>ppt_w</p:attrName>
                                        </p:attrNameLst>
                                      </p:cBhvr>
                                      <p:tavLst>
                                        <p:tav tm="0">
                                          <p:val>
                                            <p:fltVal val="0"/>
                                          </p:val>
                                        </p:tav>
                                        <p:tav tm="100000">
                                          <p:val>
                                            <p:strVal val="#ppt_w"/>
                                          </p:val>
                                        </p:tav>
                                      </p:tavLst>
                                    </p:anim>
                                    <p:anim calcmode="lin" valueType="num">
                                      <p:cBhvr>
                                        <p:cTn id="15" dur="2000" fill="hold"/>
                                        <p:tgtEl>
                                          <p:spTgt spid="14"/>
                                        </p:tgtEl>
                                        <p:attrNameLst>
                                          <p:attrName>ppt_h</p:attrName>
                                        </p:attrNameLst>
                                      </p:cBhvr>
                                      <p:tavLst>
                                        <p:tav tm="0">
                                          <p:val>
                                            <p:fltVal val="0"/>
                                          </p:val>
                                        </p:tav>
                                        <p:tav tm="100000">
                                          <p:val>
                                            <p:strVal val="#ppt_h"/>
                                          </p:val>
                                        </p:tav>
                                      </p:tavLst>
                                    </p:anim>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000" fill="hold"/>
                                        <p:tgtEl>
                                          <p:spTgt spid="15"/>
                                        </p:tgtEl>
                                        <p:attrNameLst>
                                          <p:attrName>ppt_w</p:attrName>
                                        </p:attrNameLst>
                                      </p:cBhvr>
                                      <p:tavLst>
                                        <p:tav tm="0">
                                          <p:val>
                                            <p:fltVal val="0"/>
                                          </p:val>
                                        </p:tav>
                                        <p:tav tm="100000">
                                          <p:val>
                                            <p:strVal val="#ppt_w"/>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Effect transition="in" filter="fade">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63" presetClass="path" presetSubtype="0" accel="50000" decel="50000" fill="hold" nodeType="withEffect">
                                  <p:stCondLst>
                                    <p:cond delay="0"/>
                                  </p:stCondLst>
                                  <p:childTnLst>
                                    <p:animMotion origin="layout" path="M -2.70833E-6 2.22222E-6 L 0.50365 0.01528 " pathEditMode="relative" rAng="0" ptsTypes="AA">
                                      <p:cBhvr>
                                        <p:cTn id="32" dur="2000" fill="hold"/>
                                        <p:tgtEl>
                                          <p:spTgt spid="20"/>
                                        </p:tgtEl>
                                        <p:attrNameLst>
                                          <p:attrName>ppt_x</p:attrName>
                                          <p:attrName>ppt_y</p:attrName>
                                        </p:attrNameLst>
                                      </p:cBhvr>
                                      <p:rCtr x="25182" y="764"/>
                                    </p:animMotion>
                                  </p:childTnLst>
                                </p:cTn>
                              </p:par>
                            </p:childTnLst>
                          </p:cTn>
                        </p:par>
                        <p:par>
                          <p:cTn id="33" fill="hold">
                            <p:stCondLst>
                              <p:cond delay="2000"/>
                            </p:stCondLst>
                            <p:childTnLst>
                              <p:par>
                                <p:cTn id="34" presetID="53" presetClass="exit" presetSubtype="32" fill="hold" nodeType="afterEffect">
                                  <p:stCondLst>
                                    <p:cond delay="0"/>
                                  </p:stCondLst>
                                  <p:childTnLst>
                                    <p:anim calcmode="lin" valueType="num">
                                      <p:cBhvr>
                                        <p:cTn id="35" dur="500"/>
                                        <p:tgtEl>
                                          <p:spTgt spid="20"/>
                                        </p:tgtEl>
                                        <p:attrNameLst>
                                          <p:attrName>ppt_w</p:attrName>
                                        </p:attrNameLst>
                                      </p:cBhvr>
                                      <p:tavLst>
                                        <p:tav tm="0">
                                          <p:val>
                                            <p:strVal val="ppt_w"/>
                                          </p:val>
                                        </p:tav>
                                        <p:tav tm="100000">
                                          <p:val>
                                            <p:fltVal val="0"/>
                                          </p:val>
                                        </p:tav>
                                      </p:tavLst>
                                    </p:anim>
                                    <p:anim calcmode="lin" valueType="num">
                                      <p:cBhvr>
                                        <p:cTn id="36" dur="500"/>
                                        <p:tgtEl>
                                          <p:spTgt spid="20"/>
                                        </p:tgtEl>
                                        <p:attrNameLst>
                                          <p:attrName>ppt_h</p:attrName>
                                        </p:attrNameLst>
                                      </p:cBhvr>
                                      <p:tavLst>
                                        <p:tav tm="0">
                                          <p:val>
                                            <p:strVal val="ppt_h"/>
                                          </p:val>
                                        </p:tav>
                                        <p:tav tm="100000">
                                          <p:val>
                                            <p:fltVal val="0"/>
                                          </p:val>
                                        </p:tav>
                                      </p:tavLst>
                                    </p:anim>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2000" fill="hold"/>
                                        <p:tgtEl>
                                          <p:spTgt spid="16"/>
                                        </p:tgtEl>
                                        <p:attrNameLst>
                                          <p:attrName>ppt_w</p:attrName>
                                        </p:attrNameLst>
                                      </p:cBhvr>
                                      <p:tavLst>
                                        <p:tav tm="0">
                                          <p:val>
                                            <p:fltVal val="0"/>
                                          </p:val>
                                        </p:tav>
                                        <p:tav tm="100000">
                                          <p:val>
                                            <p:strVal val="#ppt_w"/>
                                          </p:val>
                                        </p:tav>
                                      </p:tavLst>
                                    </p:anim>
                                    <p:anim calcmode="lin" valueType="num">
                                      <p:cBhvr>
                                        <p:cTn id="44" dur="2000" fill="hold"/>
                                        <p:tgtEl>
                                          <p:spTgt spid="16"/>
                                        </p:tgtEl>
                                        <p:attrNameLst>
                                          <p:attrName>ppt_h</p:attrName>
                                        </p:attrNameLst>
                                      </p:cBhvr>
                                      <p:tavLst>
                                        <p:tav tm="0">
                                          <p:val>
                                            <p:fltVal val="0"/>
                                          </p:val>
                                        </p:tav>
                                        <p:tav tm="100000">
                                          <p:val>
                                            <p:strVal val="#ppt_h"/>
                                          </p:val>
                                        </p:tav>
                                      </p:tavLst>
                                    </p:anim>
                                    <p:animEffect transition="in" filter="fade">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63" presetClass="path" presetSubtype="0" accel="50000" decel="50000" fill="hold" nodeType="withEffect">
                                  <p:stCondLst>
                                    <p:cond delay="0"/>
                                  </p:stCondLst>
                                  <p:childTnLst>
                                    <p:animMotion origin="layout" path="M -1.04167E-6 -7.40741E-7 L 0.70365 0.00347 " pathEditMode="relative" rAng="0" ptsTypes="AA">
                                      <p:cBhvr>
                                        <p:cTn id="54" dur="2000" fill="hold"/>
                                        <p:tgtEl>
                                          <p:spTgt spid="18"/>
                                        </p:tgtEl>
                                        <p:attrNameLst>
                                          <p:attrName>ppt_x</p:attrName>
                                          <p:attrName>ppt_y</p:attrName>
                                        </p:attrNameLst>
                                      </p:cBhvr>
                                      <p:rCtr x="35182" y="162"/>
                                    </p:animMotion>
                                  </p:childTnLst>
                                </p:cTn>
                              </p:par>
                            </p:childTnLst>
                          </p:cTn>
                        </p:par>
                        <p:par>
                          <p:cTn id="55" fill="hold">
                            <p:stCondLst>
                              <p:cond delay="2000"/>
                            </p:stCondLst>
                            <p:childTnLst>
                              <p:par>
                                <p:cTn id="56" presetID="53" presetClass="exit" presetSubtype="32" fill="hold" nodeType="afterEffect">
                                  <p:stCondLst>
                                    <p:cond delay="0"/>
                                  </p:stCondLst>
                                  <p:childTnLst>
                                    <p:anim calcmode="lin" valueType="num">
                                      <p:cBhvr>
                                        <p:cTn id="57" dur="500"/>
                                        <p:tgtEl>
                                          <p:spTgt spid="18"/>
                                        </p:tgtEl>
                                        <p:attrNameLst>
                                          <p:attrName>ppt_w</p:attrName>
                                        </p:attrNameLst>
                                      </p:cBhvr>
                                      <p:tavLst>
                                        <p:tav tm="0">
                                          <p:val>
                                            <p:strVal val="ppt_w"/>
                                          </p:val>
                                        </p:tav>
                                        <p:tav tm="100000">
                                          <p:val>
                                            <p:fltVal val="0"/>
                                          </p:val>
                                        </p:tav>
                                      </p:tavLst>
                                    </p:anim>
                                    <p:anim calcmode="lin" valueType="num">
                                      <p:cBhvr>
                                        <p:cTn id="58" dur="500"/>
                                        <p:tgtEl>
                                          <p:spTgt spid="18"/>
                                        </p:tgtEl>
                                        <p:attrNameLst>
                                          <p:attrName>ppt_h</p:attrName>
                                        </p:attrNameLst>
                                      </p:cBhvr>
                                      <p:tavLst>
                                        <p:tav tm="0">
                                          <p:val>
                                            <p:strVal val="ppt_h"/>
                                          </p:val>
                                        </p:tav>
                                        <p:tav tm="100000">
                                          <p:val>
                                            <p:fltVal val="0"/>
                                          </p:val>
                                        </p:tav>
                                      </p:tavLst>
                                    </p:anim>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par>
                                <p:cTn id="68" presetID="63" presetClass="path" presetSubtype="0" accel="50000" decel="50000" fill="hold" nodeType="withEffect">
                                  <p:stCondLst>
                                    <p:cond delay="0"/>
                                  </p:stCondLst>
                                  <p:childTnLst>
                                    <p:animMotion origin="layout" path="M -1.04167E-6 4.44444E-6 L 0.33021 4.44444E-6 " pathEditMode="relative" rAng="0" ptsTypes="AA">
                                      <p:cBhvr>
                                        <p:cTn id="69" dur="2000" fill="hold"/>
                                        <p:tgtEl>
                                          <p:spTgt spid="19"/>
                                        </p:tgtEl>
                                        <p:attrNameLst>
                                          <p:attrName>ppt_x</p:attrName>
                                          <p:attrName>ppt_y</p:attrName>
                                        </p:attrNameLst>
                                      </p:cBhvr>
                                      <p:rCtr x="16510" y="0"/>
                                    </p:animMotion>
                                  </p:childTnLst>
                                </p:cTn>
                              </p:par>
                            </p:childTnLst>
                          </p:cTn>
                        </p:par>
                        <p:par>
                          <p:cTn id="70" fill="hold">
                            <p:stCondLst>
                              <p:cond delay="2000"/>
                            </p:stCondLst>
                            <p:childTnLst>
                              <p:par>
                                <p:cTn id="71" presetID="53" presetClass="exit" presetSubtype="32" fill="hold" nodeType="afterEffect">
                                  <p:stCondLst>
                                    <p:cond delay="0"/>
                                  </p:stCondLst>
                                  <p:childTnLst>
                                    <p:anim calcmode="lin" valueType="num">
                                      <p:cBhvr>
                                        <p:cTn id="72" dur="500"/>
                                        <p:tgtEl>
                                          <p:spTgt spid="19"/>
                                        </p:tgtEl>
                                        <p:attrNameLst>
                                          <p:attrName>ppt_w</p:attrName>
                                        </p:attrNameLst>
                                      </p:cBhvr>
                                      <p:tavLst>
                                        <p:tav tm="0">
                                          <p:val>
                                            <p:strVal val="ppt_w"/>
                                          </p:val>
                                        </p:tav>
                                        <p:tav tm="100000">
                                          <p:val>
                                            <p:fltVal val="0"/>
                                          </p:val>
                                        </p:tav>
                                      </p:tavLst>
                                    </p:anim>
                                    <p:anim calcmode="lin" valueType="num">
                                      <p:cBhvr>
                                        <p:cTn id="73" dur="500"/>
                                        <p:tgtEl>
                                          <p:spTgt spid="19"/>
                                        </p:tgtEl>
                                        <p:attrNameLst>
                                          <p:attrName>ppt_h</p:attrName>
                                        </p:attrNameLst>
                                      </p:cBhvr>
                                      <p:tavLst>
                                        <p:tav tm="0">
                                          <p:val>
                                            <p:strVal val="ppt_h"/>
                                          </p:val>
                                        </p:tav>
                                        <p:tav tm="100000">
                                          <p:val>
                                            <p:fltVal val="0"/>
                                          </p:val>
                                        </p:tav>
                                      </p:tavLst>
                                    </p:anim>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2000" fill="hold"/>
                                        <p:tgtEl>
                                          <p:spTgt spid="21"/>
                                        </p:tgtEl>
                                        <p:attrNameLst>
                                          <p:attrName>ppt_w</p:attrName>
                                        </p:attrNameLst>
                                      </p:cBhvr>
                                      <p:tavLst>
                                        <p:tav tm="0">
                                          <p:val>
                                            <p:fltVal val="0"/>
                                          </p:val>
                                        </p:tav>
                                        <p:tav tm="100000">
                                          <p:val>
                                            <p:strVal val="#ppt_w"/>
                                          </p:val>
                                        </p:tav>
                                      </p:tavLst>
                                    </p:anim>
                                    <p:anim calcmode="lin" valueType="num">
                                      <p:cBhvr>
                                        <p:cTn id="81" dur="2000" fill="hold"/>
                                        <p:tgtEl>
                                          <p:spTgt spid="21"/>
                                        </p:tgtEl>
                                        <p:attrNameLst>
                                          <p:attrName>ppt_h</p:attrName>
                                        </p:attrNameLst>
                                      </p:cBhvr>
                                      <p:tavLst>
                                        <p:tav tm="0">
                                          <p:val>
                                            <p:fltVal val="0"/>
                                          </p:val>
                                        </p:tav>
                                        <p:tav tm="100000">
                                          <p:val>
                                            <p:strVal val="#ppt_h"/>
                                          </p:val>
                                        </p:tav>
                                      </p:tavLst>
                                    </p:anim>
                                    <p:animEffect transition="in" filter="fade">
                                      <p:cBhvr>
                                        <p:cTn id="82" dur="20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par>
                                <p:cTn id="90" presetID="63" presetClass="path" presetSubtype="0" accel="50000" decel="50000" fill="hold" nodeType="withEffect">
                                  <p:stCondLst>
                                    <p:cond delay="0"/>
                                  </p:stCondLst>
                                  <p:childTnLst>
                                    <p:animMotion origin="layout" path="M 3.54167E-6 -3.33333E-6 L 0.8039 0.01343 " pathEditMode="relative" rAng="0" ptsTypes="AA">
                                      <p:cBhvr>
                                        <p:cTn id="91" dur="2000" fill="hold"/>
                                        <p:tgtEl>
                                          <p:spTgt spid="22"/>
                                        </p:tgtEl>
                                        <p:attrNameLst>
                                          <p:attrName>ppt_x</p:attrName>
                                          <p:attrName>ppt_y</p:attrName>
                                        </p:attrNameLst>
                                      </p:cBhvr>
                                      <p:rCtr x="40195" y="671"/>
                                    </p:animMotion>
                                  </p:childTnLst>
                                </p:cTn>
                              </p:par>
                            </p:childTnLst>
                          </p:cTn>
                        </p:par>
                        <p:par>
                          <p:cTn id="92" fill="hold">
                            <p:stCondLst>
                              <p:cond delay="2000"/>
                            </p:stCondLst>
                            <p:childTnLst>
                              <p:par>
                                <p:cTn id="93" presetID="53" presetClass="exit" presetSubtype="32" fill="hold" nodeType="afterEffect">
                                  <p:stCondLst>
                                    <p:cond delay="0"/>
                                  </p:stCondLst>
                                  <p:childTnLst>
                                    <p:anim calcmode="lin" valueType="num">
                                      <p:cBhvr>
                                        <p:cTn id="94" dur="500"/>
                                        <p:tgtEl>
                                          <p:spTgt spid="22"/>
                                        </p:tgtEl>
                                        <p:attrNameLst>
                                          <p:attrName>ppt_w</p:attrName>
                                        </p:attrNameLst>
                                      </p:cBhvr>
                                      <p:tavLst>
                                        <p:tav tm="0">
                                          <p:val>
                                            <p:strVal val="ppt_w"/>
                                          </p:val>
                                        </p:tav>
                                        <p:tav tm="100000">
                                          <p:val>
                                            <p:fltVal val="0"/>
                                          </p:val>
                                        </p:tav>
                                      </p:tavLst>
                                    </p:anim>
                                    <p:anim calcmode="lin" valueType="num">
                                      <p:cBhvr>
                                        <p:cTn id="95" dur="500"/>
                                        <p:tgtEl>
                                          <p:spTgt spid="22"/>
                                        </p:tgtEl>
                                        <p:attrNameLst>
                                          <p:attrName>ppt_h</p:attrName>
                                        </p:attrNameLst>
                                      </p:cBhvr>
                                      <p:tavLst>
                                        <p:tav tm="0">
                                          <p:val>
                                            <p:strVal val="ppt_h"/>
                                          </p:val>
                                        </p:tav>
                                        <p:tav tm="100000">
                                          <p:val>
                                            <p:fltVal val="0"/>
                                          </p:val>
                                        </p:tav>
                                      </p:tavLst>
                                    </p:anim>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TotalTime>
  <Words>591</Words>
  <Application>Microsoft Office PowerPoint</Application>
  <PresentationFormat>On-screen Show (4:3)</PresentationFormat>
  <Paragraphs>77</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 IMAMUL ISLAM</dc:creator>
  <cp:lastModifiedBy>KHAN IMAMUL ISLAM</cp:lastModifiedBy>
  <cp:revision>5</cp:revision>
  <dcterms:created xsi:type="dcterms:W3CDTF">2006-08-16T00:00:00Z</dcterms:created>
  <dcterms:modified xsi:type="dcterms:W3CDTF">2020-05-12T02:24:02Z</dcterms:modified>
</cp:coreProperties>
</file>