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4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0F16-66CB-4F32-A0DD-7B19DE50D4F0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ABE6-B791-4287-93DB-29D89FBBB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khawath747@gam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_Sans-Watermel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5867400" cy="457199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/>
              <a:t>নিচের চিত্রগুলো লক্ষ কর </a:t>
            </a:r>
            <a:endParaRPr lang="en-US" sz="4800" dirty="0"/>
          </a:p>
        </p:txBody>
      </p:sp>
      <p:pic>
        <p:nvPicPr>
          <p:cNvPr id="6" name="Picture 5" descr="h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0"/>
            <a:ext cx="3733800" cy="2057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h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05200"/>
            <a:ext cx="3505200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2895600" cy="33528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Oval Callout 8"/>
          <p:cNvSpPr/>
          <p:nvPr/>
        </p:nvSpPr>
        <p:spPr>
          <a:xfrm rot="7826518">
            <a:off x="6494352" y="4156331"/>
            <a:ext cx="2792676" cy="2511577"/>
          </a:xfrm>
          <a:prstGeom prst="wedgeEllipseCallout">
            <a:avLst>
              <a:gd name="adj1" fmla="val 1321"/>
              <a:gd name="adj2" fmla="val 152450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ভিটামিন জাতীয় খাবার (উদ্ভিদ উৎস)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4114800" y="2362200"/>
            <a:ext cx="1216152" cy="1216152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h3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1524000"/>
            <a:ext cx="37338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h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952875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38600"/>
            <a:ext cx="38100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46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মাছের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তৈল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16002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ডিমের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কুসুম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Quad Arrow Callout 10"/>
          <p:cNvSpPr/>
          <p:nvPr/>
        </p:nvSpPr>
        <p:spPr>
          <a:xfrm rot="19406472">
            <a:off x="4146721" y="3335089"/>
            <a:ext cx="1978140" cy="2295737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4800600"/>
            <a:ext cx="2819400" cy="190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ভিটামিন জাতীয় খাবার (প্রাণিজ উৎস)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251641">
            <a:off x="2008500" y="4407076"/>
            <a:ext cx="655102" cy="1312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3962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276600" y="1905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মাখন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০১। দেহের বৃদ্ধি </a:t>
            </a:r>
          </a:p>
          <a:p>
            <a:r>
              <a:rPr lang="bn-IN" sz="4000" dirty="0" smtClean="0">
                <a:solidFill>
                  <a:srgbClr val="002060"/>
                </a:solidFill>
              </a:rPr>
              <a:t>০২।চোখের রেটিনার রড সেল উৎপন্ন করে নাইট ব্লাইন্ডনেস থেকে আমাদেরকে রক্ষা করে। 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০৩। প্রাণীদেহের রোগের সংক্রমন প্রটেক্ট করে।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ভিটামিন এ’র কাজ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600" dirty="0" smtClean="0"/>
              <a:t>ভিটামিন এ’র অভাবজনিত লক্ষণ সমূহ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533400" y="1676400"/>
            <a:ext cx="8077200" cy="4343400"/>
          </a:xfrm>
          <a:prstGeom prst="snip2Same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০১। ভিটামিন এ’র অভাবে শিশুদের রাতকানা রোগ হয়।</a:t>
            </a:r>
          </a:p>
          <a:p>
            <a:pPr algn="ctr"/>
            <a:r>
              <a:rPr lang="bn-IN" sz="2400" dirty="0" smtClean="0">
                <a:solidFill>
                  <a:srgbClr val="00B0F0"/>
                </a:solidFill>
              </a:rPr>
              <a:t>০২।মানবদেহের স্কিন,ভিটামিন এর অভাবে ব্যাং এর চামড়ার মত খসখসে হয়ে যায়।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০৩। ভিটামিন ‘এ’এর অভাব ঘটলে চোখের কর্ণিয়ার আচ্ছাদন ক্ষতিগ্রস্ত হয়।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০৪। ভিটামিন ;এ’ এর অভাব ঘটলে দেহের স্বাভাবিক বৃদ্ধি ব্যাহত হয়।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০৫। ভিটামিন ;এ’ এর অভাব ঘটলে দেহে সর্দি,কাশি,ইনফ্লয়েঞ্জা ইত্যাদি রোগ হতে পারে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85800" y="4724400"/>
            <a:ext cx="1066800" cy="990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7620000" y="1524000"/>
            <a:ext cx="990600" cy="990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20000" y="4800600"/>
            <a:ext cx="914400" cy="914400"/>
          </a:xfrm>
          <a:prstGeom prst="star5">
            <a:avLst>
              <a:gd name="adj" fmla="val 26344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/>
        </p:nvSpPr>
        <p:spPr>
          <a:xfrm>
            <a:off x="457200" y="1447800"/>
            <a:ext cx="914400" cy="1066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ভিটামিন বি-কমপ্লেক এর উৎস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133600"/>
            <a:ext cx="29718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উদ্ভিদ ও প্রাণীজ 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752600"/>
            <a:ext cx="19812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লাল আটা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সবুজ শাকসবজি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4876800"/>
            <a:ext cx="19812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ভাতের ফ্যান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33400" y="3352800"/>
            <a:ext cx="25146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উদ্ভিদ উৎস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5562600"/>
            <a:ext cx="19812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টমেটো 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162800" y="1676400"/>
            <a:ext cx="14478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দুধ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7162800" y="2286000"/>
            <a:ext cx="14478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মাখন 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943600" y="3200400"/>
            <a:ext cx="27432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smtClean="0">
                <a:solidFill>
                  <a:srgbClr val="002060"/>
                </a:solidFill>
              </a:rPr>
              <a:t>প্রাণীজ  </a:t>
            </a:r>
            <a:r>
              <a:rPr lang="bn-IN" sz="2800" dirty="0" smtClean="0">
                <a:solidFill>
                  <a:srgbClr val="002060"/>
                </a:solidFill>
              </a:rPr>
              <a:t>উৎস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4648200"/>
            <a:ext cx="2362200" cy="457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ডিমের কুসুম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934200" y="5410200"/>
            <a:ext cx="1752600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যকৃত 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 rot="10800000">
            <a:off x="1371599" y="2895599"/>
            <a:ext cx="591037" cy="5356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371600" y="4419600"/>
            <a:ext cx="609600" cy="5334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772400" y="4191000"/>
            <a:ext cx="533400" cy="5212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7620000" y="2667000"/>
            <a:ext cx="609600" cy="609600"/>
          </a:xfrm>
          <a:prstGeom prst="rightArrow">
            <a:avLst>
              <a:gd name="adj1" fmla="val 50000"/>
              <a:gd name="adj2" fmla="val 530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038600" y="1371600"/>
            <a:ext cx="10668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4800" dirty="0"/>
          </a:p>
        </p:txBody>
      </p:sp>
      <p:pic>
        <p:nvPicPr>
          <p:cNvPr id="4" name="Content Placeholder 3" descr="h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3962400" cy="3733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4419600" cy="3733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loud Callout 11"/>
          <p:cNvSpPr/>
          <p:nvPr/>
        </p:nvSpPr>
        <p:spPr>
          <a:xfrm rot="10800000">
            <a:off x="2971800" y="5257800"/>
            <a:ext cx="2895600" cy="1600200"/>
          </a:xfrm>
          <a:prstGeom prst="cloudCallout">
            <a:avLst>
              <a:gd name="adj1" fmla="val 6374"/>
              <a:gd name="adj2" fmla="val 1592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ভিটামিন জাতীয় খাবার (উদ্ভিদ উৎস)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টমেটো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057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সবুজ শাকসব্জি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4800" dirty="0"/>
          </a:p>
        </p:txBody>
      </p:sp>
      <p:pic>
        <p:nvPicPr>
          <p:cNvPr id="4" name="Content Placeholder 3" descr="h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4191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114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4191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Quad Arrow Callout 6"/>
          <p:cNvSpPr/>
          <p:nvPr/>
        </p:nvSpPr>
        <p:spPr>
          <a:xfrm rot="1673895">
            <a:off x="3886200" y="3276600"/>
            <a:ext cx="1216152" cy="1216152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 rot="6879326">
            <a:off x="6737449" y="4574406"/>
            <a:ext cx="2575891" cy="2057400"/>
          </a:xfrm>
          <a:prstGeom prst="wedgeEllipseCallout">
            <a:avLst>
              <a:gd name="adj1" fmla="val -5918"/>
              <a:gd name="adj2" fmla="val 189759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ভিটামিন জাতীয় খাবার (প্রাণিজ উৎস)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29159">
            <a:off x="510625" y="1981353"/>
            <a:ext cx="197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ডিমের কুসুম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6844405">
            <a:off x="6037786" y="2552664"/>
            <a:ext cx="75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দুধ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7829736">
            <a:off x="2222682" y="505502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মাখন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pic>
        <p:nvPicPr>
          <p:cNvPr id="4" name="Content Placeholder 3" descr="IMG_8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8099" y="2019301"/>
            <a:ext cx="4724402" cy="3733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 rot="6065535">
            <a:off x="5559718" y="3219439"/>
            <a:ext cx="3739090" cy="3485244"/>
          </a:xfrm>
          <a:prstGeom prst="wedgeEllipseCallout">
            <a:avLst>
              <a:gd name="adj1" fmla="val -15073"/>
              <a:gd name="adj2" fmla="val 108888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bn-IN" sz="4000" dirty="0" smtClean="0">
                <a:solidFill>
                  <a:srgbClr val="002060"/>
                </a:solidFill>
              </a:rPr>
              <a:t> ভিটামিনের  অভাবে রাতকানা হয়? </a:t>
            </a:r>
            <a:r>
              <a:rPr lang="en-US" sz="4000" dirty="0" smtClean="0">
                <a:solidFill>
                  <a:srgbClr val="002060"/>
                </a:solidFill>
              </a:rPr>
              <a:t>    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0" y="304800"/>
            <a:ext cx="4419600" cy="1143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উত্তর </a:t>
            </a:r>
            <a:endParaRPr lang="en-US" sz="6000" dirty="0"/>
          </a:p>
        </p:txBody>
      </p:sp>
      <p:sp>
        <p:nvSpPr>
          <p:cNvPr id="5" name="Hexagon 4"/>
          <p:cNvSpPr/>
          <p:nvPr/>
        </p:nvSpPr>
        <p:spPr>
          <a:xfrm>
            <a:off x="685800" y="1752600"/>
            <a:ext cx="7924800" cy="3886200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ভিটামিনের ‘এ’  এর  অভাবে রাতকানা হয়।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dirty="0" smtClean="0"/>
              <a:t>ভিটামিন –বি এর অভাবজনিত লক্ষণ সমূহ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০১।বেরিবেরি রোগ একমাত্র ভিটামিন-বি১ এর অভাবে ঘটে।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০২।জিভে ঘা এবং মুখে ঘা এর মত রোগগুলি ভিটামিন-বি এর অভাবে ঘটে। </a:t>
            </a:r>
          </a:p>
          <a:p>
            <a:r>
              <a:rPr lang="bn-IN" sz="2800" dirty="0" smtClean="0"/>
              <a:t>০৩।ভিটামিন-বি১২ এর অভাবেজনিত কারণে অ্যানিমিয়া হয়।</a:t>
            </a:r>
          </a:p>
          <a:p>
            <a:r>
              <a:rPr lang="bn-IN" sz="2800" dirty="0" smtClean="0"/>
              <a:t>০৪।এছাড়া ভিটানিন –বি এর অভাবে চুল উঠে যাওয়া,খিদে না পাওয়া বা স্নায়ু দুর্বলতা প্রভূতি রোগ ঘটে থাকে।  </a:t>
            </a:r>
            <a:endParaRPr lang="en-US" sz="2800" dirty="0"/>
          </a:p>
        </p:txBody>
      </p:sp>
      <p:sp>
        <p:nvSpPr>
          <p:cNvPr id="5" name="Explosion 2 4"/>
          <p:cNvSpPr/>
          <p:nvPr/>
        </p:nvSpPr>
        <p:spPr>
          <a:xfrm>
            <a:off x="7696200" y="1828800"/>
            <a:ext cx="914400" cy="11430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304800"/>
            <a:ext cx="82296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10" name="Content Placeholder 9" descr="IMG_9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14300" y="1866900"/>
            <a:ext cx="4343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/>
          <p:cNvSpPr/>
          <p:nvPr/>
        </p:nvSpPr>
        <p:spPr>
          <a:xfrm>
            <a:off x="3962400" y="1524000"/>
            <a:ext cx="4876800" cy="5334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</a:rPr>
              <a:t>এম সাখাওয়াত হোসেন </a:t>
            </a:r>
          </a:p>
          <a:p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সহকারি শিক্ষক     (ব্যবসায় শিক্ষা ) </a:t>
            </a:r>
          </a:p>
          <a:p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মোক্তাল হোসেন উচ্চ বিদ্যালয় ,চল্লিশা, সদর ,নেত্রকোনা </a:t>
            </a:r>
          </a:p>
          <a:p>
            <a:r>
              <a:rPr lang="en-US" sz="2400" dirty="0" smtClean="0">
                <a:solidFill>
                  <a:srgbClr val="FF0000"/>
                </a:solidFill>
                <a:hlinkClick r:id="rId3"/>
              </a:rPr>
              <a:t>shakhawath747@gamil.com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Mob: </a:t>
            </a:r>
          </a:p>
          <a:p>
            <a:r>
              <a:rPr lang="bn-IN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01734475103     </a:t>
            </a:r>
            <a:r>
              <a:rPr lang="bn-IN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dirty="0" smtClean="0">
                <a:solidFill>
                  <a:srgbClr val="FF0000"/>
                </a:solidFill>
              </a:rPr>
              <a:t>01917636486 </a:t>
            </a:r>
            <a:r>
              <a:rPr lang="bn-IN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দলীয় 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G_20181029_10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343400" cy="4648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 rot="5808879">
            <a:off x="5999472" y="3498957"/>
            <a:ext cx="2560126" cy="3003079"/>
          </a:xfrm>
          <a:prstGeom prst="cloudCallout">
            <a:avLst>
              <a:gd name="adj1" fmla="val -16063"/>
              <a:gd name="adj2" fmla="val 1803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বেরিবেরি রোগ কোন ভিটামিনের অভাবে ঘটে থাকা?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304800"/>
            <a:ext cx="59436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উত্তর </a:t>
            </a:r>
            <a:endParaRPr lang="en-US" sz="6000" dirty="0"/>
          </a:p>
        </p:txBody>
      </p:sp>
      <p:sp>
        <p:nvSpPr>
          <p:cNvPr id="11" name="Flowchart: Multidocument 10"/>
          <p:cNvSpPr/>
          <p:nvPr/>
        </p:nvSpPr>
        <p:spPr>
          <a:xfrm>
            <a:off x="609600" y="1676400"/>
            <a:ext cx="8001000" cy="32766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বেরিবেরি রোগ একমাত্র  ভিটামিন-বি ওয়ান এর  অভাবে ঘটে থাকা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02  L 0 0.3330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24-Point Star 3"/>
          <p:cNvSpPr/>
          <p:nvPr/>
        </p:nvSpPr>
        <p:spPr>
          <a:xfrm>
            <a:off x="2133600" y="304800"/>
            <a:ext cx="4114800" cy="1143000"/>
          </a:xfrm>
          <a:prstGeom prst="star2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মূল্যায়ন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1676400" y="381000"/>
            <a:ext cx="5791200" cy="990600"/>
          </a:xfrm>
          <a:prstGeom prst="flowChartPrepa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বাড়ির কাজ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3733800" cy="4038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 rot="6898796">
            <a:off x="6214576" y="3727095"/>
            <a:ext cx="2856821" cy="2922959"/>
          </a:xfrm>
          <a:prstGeom prst="wedgeEllipseCallout">
            <a:avLst>
              <a:gd name="adj1" fmla="val 6525"/>
              <a:gd name="adj2" fmla="val 1394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কোন ফলে ভিটামিন ‘এ’ থাকে?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2209800" y="304800"/>
            <a:ext cx="5334000" cy="1066800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</a:rPr>
              <a:t>ধন্যবাদ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1" name="Content Placeholder 10" descr="5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5562601" cy="4495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24-Point Star 11"/>
          <p:cNvSpPr/>
          <p:nvPr/>
        </p:nvSpPr>
        <p:spPr>
          <a:xfrm>
            <a:off x="6934200" y="1600200"/>
            <a:ext cx="1828800" cy="1447800"/>
          </a:xfrm>
          <a:prstGeom prst="star2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ধন্যবাদ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6553200" y="3581400"/>
            <a:ext cx="2286000" cy="1295400"/>
          </a:xfrm>
          <a:prstGeom prst="irregularSeal2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ধন্যবাদ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16-Point Star 15"/>
          <p:cNvSpPr/>
          <p:nvPr/>
        </p:nvSpPr>
        <p:spPr>
          <a:xfrm>
            <a:off x="1905000" y="5943600"/>
            <a:ext cx="18288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ধন্যবাদ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6477000" y="5029200"/>
            <a:ext cx="1905000" cy="1447800"/>
          </a:xfrm>
          <a:prstGeom prst="star3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ধন্যবাদ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152400" y="1524000"/>
            <a:ext cx="1752600" cy="1143000"/>
          </a:xfrm>
          <a:prstGeom prst="star24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ধন্যবাদ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2206345">
            <a:off x="6106541" y="3528852"/>
            <a:ext cx="2544274" cy="2493377"/>
          </a:xfrm>
          <a:prstGeom prst="wedgeEllipseCallout">
            <a:avLst>
              <a:gd name="adj1" fmla="val -97757"/>
              <a:gd name="adj2" fmla="val 26354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পাঠ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পরিচিতি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447800"/>
            <a:ext cx="4724400" cy="5410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শ্রেণি</a:t>
            </a:r>
            <a:r>
              <a:rPr lang="bn-IN" sz="3600" dirty="0" smtClean="0">
                <a:solidFill>
                  <a:srgbClr val="002060"/>
                </a:solidFill>
              </a:rPr>
              <a:t>ঃঅষ্টম 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</a:rPr>
              <a:t> 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bn-IN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বিষয়</a:t>
            </a:r>
            <a:r>
              <a:rPr lang="bn-IN" sz="3600" dirty="0" smtClean="0">
                <a:solidFill>
                  <a:srgbClr val="002060"/>
                </a:solidFill>
              </a:rPr>
              <a:t>ঃবিজ্ঞান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শিরোনাম</a:t>
            </a:r>
            <a:r>
              <a:rPr lang="bn-IN" sz="3600" dirty="0" smtClean="0">
                <a:solidFill>
                  <a:srgbClr val="002060"/>
                </a:solidFill>
              </a:rPr>
              <a:t>ঃখাদ্য </a:t>
            </a:r>
            <a:r>
              <a:rPr lang="bn-IN" sz="3600" dirty="0" smtClean="0">
                <a:solidFill>
                  <a:srgbClr val="FFFF00"/>
                </a:solidFill>
              </a:rPr>
              <a:t>ও পুষ্টি </a:t>
            </a:r>
            <a:r>
              <a:rPr lang="bn-IN" sz="3600" dirty="0" smtClean="0">
                <a:solidFill>
                  <a:srgbClr val="FF0000"/>
                </a:solidFill>
              </a:rPr>
              <a:t>(ভিটামিন) </a:t>
            </a:r>
          </a:p>
          <a:p>
            <a:r>
              <a:rPr lang="bn-IN" sz="3600" dirty="0" smtClean="0">
                <a:solidFill>
                  <a:srgbClr val="FFFF00"/>
                </a:solidFill>
              </a:rPr>
              <a:t>অধ্যায়ঃ ত্রয়োদশ </a:t>
            </a:r>
            <a:endParaRPr lang="bn-IN" sz="3600" dirty="0" smtClean="0">
              <a:solidFill>
                <a:srgbClr val="002060"/>
              </a:solidFill>
            </a:endParaRPr>
          </a:p>
          <a:p>
            <a:r>
              <a:rPr lang="bn-IN" sz="3600" dirty="0" smtClean="0">
                <a:solidFill>
                  <a:srgbClr val="002060"/>
                </a:solidFill>
              </a:rPr>
              <a:t>সময়ঃ</a:t>
            </a:r>
          </a:p>
          <a:p>
            <a:r>
              <a:rPr lang="bn-IN" sz="3600" dirty="0" smtClean="0">
                <a:solidFill>
                  <a:srgbClr val="002060"/>
                </a:solidFill>
              </a:rPr>
              <a:t>তারিখঃ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আজকের পাঠ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h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524000"/>
            <a:ext cx="36195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43400"/>
            <a:ext cx="4495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4343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228600" y="4495800"/>
            <a:ext cx="3505200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খাদ্য ও পুষ্টি (</a:t>
            </a:r>
            <a:r>
              <a:rPr lang="bn-IN" sz="3600" dirty="0" smtClean="0">
                <a:solidFill>
                  <a:srgbClr val="FF0000"/>
                </a:solidFill>
              </a:rPr>
              <a:t>ভিটামিন</a:t>
            </a:r>
            <a:r>
              <a:rPr lang="en-US" sz="3600" dirty="0" smtClean="0">
                <a:solidFill>
                  <a:srgbClr val="FF0000"/>
                </a:solidFill>
              </a:rPr>
              <a:t> ’এ’ </a:t>
            </a:r>
            <a:r>
              <a:rPr lang="en-US" sz="3600" dirty="0" err="1" smtClean="0">
                <a:solidFill>
                  <a:srgbClr val="FF0000"/>
                </a:solidFill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বি </a:t>
            </a:r>
            <a:r>
              <a:rPr lang="bn-IN" sz="3600" dirty="0" smtClean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শিখনফল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পাঠ শেষে শিক্ষার্থীরা – </a:t>
            </a:r>
          </a:p>
          <a:p>
            <a:r>
              <a:rPr lang="bn-IN" sz="2400" dirty="0" smtClean="0"/>
              <a:t>০১। ভিটামিনের সঙ্গা বলতে পারবে।</a:t>
            </a:r>
          </a:p>
          <a:p>
            <a:r>
              <a:rPr lang="bn-IN" sz="2400" dirty="0" smtClean="0"/>
              <a:t>০২। </a:t>
            </a:r>
            <a:r>
              <a:rPr lang="bn-IN" sz="2400" dirty="0" smtClean="0">
                <a:solidFill>
                  <a:srgbClr val="FF0000"/>
                </a:solidFill>
              </a:rPr>
              <a:t>ভিটামিন</a:t>
            </a:r>
            <a:r>
              <a:rPr lang="en-US" sz="2400" dirty="0" smtClean="0">
                <a:solidFill>
                  <a:srgbClr val="FF0000"/>
                </a:solidFill>
              </a:rPr>
              <a:t> ’এ’ </a:t>
            </a:r>
            <a:r>
              <a:rPr lang="en-US" sz="2400" dirty="0" err="1" smtClean="0">
                <a:solidFill>
                  <a:srgbClr val="FF0000"/>
                </a:solidFill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বি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এর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/>
              <a:t>খাবারের নাম জানতে পারবে।</a:t>
            </a:r>
          </a:p>
          <a:p>
            <a:r>
              <a:rPr lang="bn-IN" sz="2400" dirty="0" smtClean="0"/>
              <a:t>০৩।</a:t>
            </a:r>
            <a:r>
              <a:rPr lang="bn-IN" sz="2400" dirty="0" smtClean="0">
                <a:solidFill>
                  <a:srgbClr val="002060"/>
                </a:solidFill>
              </a:rPr>
              <a:t>ভিটামিন </a:t>
            </a:r>
            <a:r>
              <a:rPr lang="en-US" sz="2400" dirty="0" smtClean="0">
                <a:solidFill>
                  <a:srgbClr val="002060"/>
                </a:solidFill>
              </a:rPr>
              <a:t>’এ’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bn-IN" sz="2400" dirty="0" smtClean="0">
                <a:solidFill>
                  <a:srgbClr val="002060"/>
                </a:solidFill>
              </a:rPr>
              <a:t>বি </a:t>
            </a:r>
            <a:r>
              <a:rPr lang="en-US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bn-IN" sz="2400" dirty="0" smtClean="0"/>
              <a:t> খাদ্য উৎস বণর্না করতে পারবে।</a:t>
            </a:r>
          </a:p>
          <a:p>
            <a:r>
              <a:rPr lang="bn-IN" sz="2400" dirty="0" smtClean="0"/>
              <a:t>০৪</a:t>
            </a:r>
            <a:r>
              <a:rPr lang="bn-IN" sz="2400" dirty="0" smtClean="0">
                <a:solidFill>
                  <a:srgbClr val="FF0000"/>
                </a:solidFill>
              </a:rPr>
              <a:t>। ভিটামিন</a:t>
            </a:r>
            <a:r>
              <a:rPr lang="en-US" sz="2400" dirty="0" smtClean="0">
                <a:solidFill>
                  <a:srgbClr val="FF0000"/>
                </a:solidFill>
              </a:rPr>
              <a:t> ’এ’ </a:t>
            </a:r>
            <a:r>
              <a:rPr lang="en-US" sz="2400" dirty="0" err="1" smtClean="0">
                <a:solidFill>
                  <a:srgbClr val="FF0000"/>
                </a:solidFill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বি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/>
              <a:t>জাতীয় খাবারের প্রয়োজীয়তা ব্যাখ্যা করতে পারবে</a:t>
            </a:r>
          </a:p>
          <a:p>
            <a:r>
              <a:rPr lang="bn-IN" sz="2400" dirty="0" smtClean="0"/>
              <a:t>০৫</a:t>
            </a:r>
            <a:r>
              <a:rPr lang="bn-IN" sz="2400" dirty="0" smtClean="0">
                <a:solidFill>
                  <a:srgbClr val="FF0000"/>
                </a:solidFill>
              </a:rPr>
              <a:t>। ভিটামিন </a:t>
            </a:r>
            <a:r>
              <a:rPr lang="en-US" sz="2400" dirty="0" smtClean="0">
                <a:solidFill>
                  <a:srgbClr val="FF0000"/>
                </a:solidFill>
              </a:rPr>
              <a:t>’এ’ </a:t>
            </a:r>
            <a:r>
              <a:rPr lang="en-US" sz="2400" dirty="0" err="1" smtClean="0">
                <a:solidFill>
                  <a:srgbClr val="FF0000"/>
                </a:solidFill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বি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bn-IN" sz="2400" dirty="0" smtClean="0"/>
              <a:t>এ’র  কাজ ও লক্ষন গুলো ব্যাখ্যা করতে পারবে।</a:t>
            </a:r>
          </a:p>
          <a:p>
            <a:r>
              <a:rPr lang="bn-IN" sz="2400" dirty="0" smtClean="0"/>
              <a:t>০৬। ভিটামিনের বৈশিষ্ট্যগুলো বণর্না করতে পারবে।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B050"/>
                </a:solidFill>
              </a:rPr>
              <a:t>ভিটামিন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খাদ্য অতি সামান্য মাত্রায় এক প্রকার জৈব পদার্থ আছে, যা প্রাণীর স্বাস্থ্যরক্ষার জন্য অতি প্রয়োজনীয় ।এই প্রয়োনীয় জৈব পদার্থগুলোকে খাদ্যপ্রাণ বা ভিটামিন  বলে।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নিচের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চিত্রগুলো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লক্ষ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কর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4191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Oval Callout 20"/>
          <p:cNvSpPr/>
          <p:nvPr/>
        </p:nvSpPr>
        <p:spPr>
          <a:xfrm rot="169553">
            <a:off x="6102630" y="4110096"/>
            <a:ext cx="2971800" cy="2895600"/>
          </a:xfrm>
          <a:prstGeom prst="wedgeEllipseCallout">
            <a:avLst>
              <a:gd name="adj1" fmla="val -128525"/>
              <a:gd name="adj2" fmla="val -561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ভিটামিন জাতীয় খাদ্য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95800" y="1676400"/>
            <a:ext cx="13716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চাল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5715000"/>
            <a:ext cx="11430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ডাল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/>
              <a:t>ভিটামিনের বৈশিষ্ট্য গুলো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০১।খুব অল্প মাত্রায় আমাদের দেহে এটা প্রয়োজন।</a:t>
            </a:r>
          </a:p>
          <a:p>
            <a:r>
              <a:rPr lang="bn-IN" sz="2800" dirty="0" smtClean="0">
                <a:solidFill>
                  <a:srgbClr val="002060"/>
                </a:solidFill>
              </a:rPr>
              <a:t>০২।ভিটামিন প্রাণীদেহের অর্গানিক ক্যাটালাইস্ট ।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০৩।কিছু কিছু ভিটামিন  দেহের মধ্যে স্টোর করা থাকে।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০৪। প্রয়োজনের তুলনায় আমাদের শরীরে ভিটামিন কম থাকলে তাকে হাইপোভিটামিনোসিস বলে অভিহিত করা হয়।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dirty="0" smtClean="0"/>
              <a:t>ভিটামিন –এ উৎস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2971800"/>
            <a:ext cx="22860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উদ্ভিদ ও প্রাণী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3505200"/>
            <a:ext cx="1981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উদ্ভিদ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600200"/>
            <a:ext cx="19050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বাঁধাকপি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362200" y="1600200"/>
            <a:ext cx="1905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সবুজ শাকশবজি 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457200" y="5181600"/>
            <a:ext cx="16002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পাকা আম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1676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000" dirty="0" smtClean="0"/>
              <a:t>পালং শাক 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990600" y="2590800"/>
            <a:ext cx="22098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গাজর 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1066800" y="4419600"/>
            <a:ext cx="17526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পেঁপে 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5410200" y="1524000"/>
            <a:ext cx="1905000" cy="15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মাছের যকৃত নিঃসৃত তেল  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7315200" y="1676400"/>
            <a:ext cx="13716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000" dirty="0" smtClean="0"/>
              <a:t>দুধ 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7162800" y="4343400"/>
            <a:ext cx="16002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ডিমের কুসুম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4343400"/>
            <a:ext cx="16764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মাখন </a:t>
            </a:r>
            <a:endParaRPr lang="en-US" sz="2000" dirty="0"/>
          </a:p>
        </p:txBody>
      </p:sp>
      <p:sp>
        <p:nvSpPr>
          <p:cNvPr id="22" name="Down Arrow 21"/>
          <p:cNvSpPr/>
          <p:nvPr/>
        </p:nvSpPr>
        <p:spPr>
          <a:xfrm rot="5400000">
            <a:off x="2565067" y="3631867"/>
            <a:ext cx="914398" cy="81346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38800" y="3429000"/>
            <a:ext cx="762000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343400" y="1524000"/>
            <a:ext cx="9144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00800" y="3352800"/>
            <a:ext cx="17526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প্রাণী</a:t>
            </a:r>
            <a:r>
              <a:rPr lang="bn-IN" sz="3600" dirty="0" smtClean="0">
                <a:solidFill>
                  <a:srgbClr val="FF0000"/>
                </a:solidFill>
              </a:rPr>
              <a:t>জ</a:t>
            </a:r>
            <a:r>
              <a:rPr lang="bn-IN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553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পাঠ পরিচিতি </vt:lpstr>
      <vt:lpstr>আজকের পাঠ </vt:lpstr>
      <vt:lpstr>শিখনফল </vt:lpstr>
      <vt:lpstr>ভিটামিন </vt:lpstr>
      <vt:lpstr>নিচের চিত্রগুলো লক্ষ কর </vt:lpstr>
      <vt:lpstr>ভিটামিনের বৈশিষ্ট্য গুলো </vt:lpstr>
      <vt:lpstr>ভিটামিন –এ উৎস </vt:lpstr>
      <vt:lpstr>নিচের চিত্রগুলো লক্ষ কর </vt:lpstr>
      <vt:lpstr>নিচের চিত্রগুলো লক্ষ কর </vt:lpstr>
      <vt:lpstr> </vt:lpstr>
      <vt:lpstr>ভিটামিন এ’র অভাবজনিত লক্ষণ সমূহ </vt:lpstr>
      <vt:lpstr>ভিটামিন বি-কমপ্লেক এর উৎস  </vt:lpstr>
      <vt:lpstr>নিচের চিত্রগুলো লক্ষ কর </vt:lpstr>
      <vt:lpstr>নিচের চিত্রগুলো লক্ষ কর </vt:lpstr>
      <vt:lpstr>একক কাজ </vt:lpstr>
      <vt:lpstr>Slide 18</vt:lpstr>
      <vt:lpstr>ভিটামিন –বি এর অভাবজনিত লক্ষণ সমূহ </vt:lpstr>
      <vt:lpstr>দলীয় কাজ 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64</cp:revision>
  <dcterms:created xsi:type="dcterms:W3CDTF">2020-05-04T16:44:46Z</dcterms:created>
  <dcterms:modified xsi:type="dcterms:W3CDTF">2020-05-08T19:47:39Z</dcterms:modified>
</cp:coreProperties>
</file>