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10" r:id="rId2"/>
    <p:sldId id="281" r:id="rId3"/>
    <p:sldId id="288" r:id="rId4"/>
    <p:sldId id="290" r:id="rId5"/>
    <p:sldId id="320" r:id="rId6"/>
    <p:sldId id="289" r:id="rId7"/>
    <p:sldId id="261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06" r:id="rId16"/>
    <p:sldId id="319" r:id="rId17"/>
    <p:sldId id="318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86501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18BEE-D034-4F93-A5D5-41B9EC3472D0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8A13-8911-4F1B-87A5-AAB9EEBE3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09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93774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2662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78794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08913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8573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82042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30012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07692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76782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001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7345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6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5936"/>
            <a:ext cx="861060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সবাইকে স্বাগতম</a:t>
            </a:r>
            <a:endParaRPr lang="en-US" sz="9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E:\Gif Picture\-102-Mira-j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5595"/>
            <a:ext cx="8610599" cy="47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3221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        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8600"/>
            <a:ext cx="8001000" cy="14478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600200"/>
            <a:ext cx="3733800" cy="4572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81200"/>
            <a:ext cx="3810000" cy="990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048000"/>
            <a:ext cx="4533900" cy="1295401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495800"/>
            <a:ext cx="3200400" cy="16002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3400"/>
            <a:ext cx="3581400" cy="838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600200"/>
            <a:ext cx="1847850" cy="8382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514600"/>
            <a:ext cx="3638550" cy="914401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505200"/>
            <a:ext cx="4981575" cy="1504950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800600"/>
            <a:ext cx="1066800" cy="762000"/>
          </a:xfrm>
          <a:prstGeom prst="rect">
            <a:avLst/>
          </a:prstGeom>
          <a:noFill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638800"/>
            <a:ext cx="990600" cy="914400"/>
          </a:xfrm>
          <a:prstGeom prst="rect">
            <a:avLst/>
          </a:prstGeom>
          <a:noFill/>
        </p:spPr>
      </p:pic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একক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কাজ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n-IN" sz="4800" dirty="0" smtClean="0"/>
              <a:t>(</a:t>
            </a:r>
            <a:r>
              <a:rPr lang="en-US" sz="4800" dirty="0" smtClean="0"/>
              <a:t>6x – y , 13</a:t>
            </a:r>
            <a:r>
              <a:rPr lang="bn-IN" sz="4800" dirty="0" smtClean="0"/>
              <a:t>) </a:t>
            </a:r>
            <a:r>
              <a:rPr lang="bn-IN" sz="4800" dirty="0" smtClean="0"/>
              <a:t>=(</a:t>
            </a:r>
            <a:r>
              <a:rPr lang="en-US" sz="4800" dirty="0" smtClean="0"/>
              <a:t>1, 3x + 2y </a:t>
            </a:r>
            <a:r>
              <a:rPr lang="bn-IN" sz="4800" dirty="0" smtClean="0"/>
              <a:t>) হলে, (</a:t>
            </a:r>
            <a:r>
              <a:rPr lang="en-US" sz="4800" dirty="0" smtClean="0"/>
              <a:t>x, y</a:t>
            </a:r>
            <a:r>
              <a:rPr lang="bn-IN" sz="4800" dirty="0" smtClean="0"/>
              <a:t>) এর মান নির্নয় কর ।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smtClean="0"/>
              <a:t>P = {a} </a:t>
            </a:r>
            <a:r>
              <a:rPr lang="en-US" sz="4800" dirty="0" smtClean="0"/>
              <a:t>, Q = </a:t>
            </a:r>
            <a:r>
              <a:rPr lang="en-US" sz="4800" dirty="0" smtClean="0"/>
              <a:t>{ b ,c }  </a:t>
            </a:r>
            <a:r>
              <a:rPr lang="en-US" sz="4800" dirty="0" err="1" smtClean="0"/>
              <a:t>হলে</a:t>
            </a:r>
            <a:r>
              <a:rPr lang="en-US" sz="4800" dirty="0" smtClean="0"/>
              <a:t>,   P</a:t>
            </a:r>
            <a:r>
              <a:rPr lang="en-US" sz="4800" dirty="0" smtClean="0">
                <a:latin typeface="Geometr415 Blk BT"/>
              </a:rPr>
              <a:t>×</a:t>
            </a:r>
            <a:r>
              <a:rPr lang="en-US" sz="4800" dirty="0" smtClean="0"/>
              <a:t> Q  </a:t>
            </a:r>
            <a:r>
              <a:rPr lang="en-US" sz="4800" dirty="0" err="1" smtClean="0"/>
              <a:t>এবং</a:t>
            </a:r>
            <a:r>
              <a:rPr lang="en-US" sz="4800" dirty="0" smtClean="0"/>
              <a:t>  Q </a:t>
            </a:r>
            <a:r>
              <a:rPr lang="en-US" sz="4800" dirty="0" smtClean="0">
                <a:latin typeface="Geometr415 Blk BT"/>
              </a:rPr>
              <a:t>×</a:t>
            </a:r>
            <a:r>
              <a:rPr lang="en-US" sz="4800" dirty="0" smtClean="0"/>
              <a:t> P </a:t>
            </a:r>
            <a:r>
              <a:rPr lang="en-US" sz="4800" dirty="0" err="1" smtClean="0"/>
              <a:t>নির্নয়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en-US" sz="4800" dirty="0" smtClean="0"/>
              <a:t> । </a:t>
            </a:r>
            <a:endParaRPr lang="en-US" sz="48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C00000"/>
                </a:solidFill>
              </a:rPr>
              <a:t>দলীয় কাজ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sz="4400" dirty="0" smtClean="0"/>
              <a:t>F(x) = x</a:t>
            </a:r>
            <a:r>
              <a:rPr lang="en-US" sz="4400" dirty="0" smtClean="0">
                <a:latin typeface="Curlz MT"/>
              </a:rPr>
              <a:t>³</a:t>
            </a:r>
            <a:r>
              <a:rPr lang="en-US" sz="4400" dirty="0" smtClean="0"/>
              <a:t> – 6x² + 11x – 6 </a:t>
            </a:r>
            <a:r>
              <a:rPr lang="en-US" sz="4400" dirty="0" err="1" smtClean="0"/>
              <a:t>হলে</a:t>
            </a:r>
            <a:r>
              <a:rPr lang="en-US" sz="4400" dirty="0" smtClean="0"/>
              <a:t>,  x 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কোন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জন্য</a:t>
            </a:r>
            <a:r>
              <a:rPr lang="en-US" sz="4400" dirty="0" smtClean="0"/>
              <a:t>  F(x) = 0 </a:t>
            </a:r>
            <a:r>
              <a:rPr lang="en-US" sz="4400" dirty="0" err="1" smtClean="0"/>
              <a:t>হবে</a:t>
            </a:r>
            <a:r>
              <a:rPr lang="en-US" sz="4400" dirty="0" smtClean="0"/>
              <a:t> ?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00400"/>
            <a:ext cx="7772400" cy="27432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sz="6000" dirty="0" smtClean="0">
                <a:solidFill>
                  <a:srgbClr val="C00000"/>
                </a:solidFill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8  </a:t>
            </a:r>
            <a:r>
              <a:rPr lang="bn-IN" sz="3600" dirty="0" smtClean="0"/>
              <a:t>গুননীয়কের সেট নির্নয় কর ।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C = { 1, 2, 3 } , D = { 4, 5 } 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 C </a:t>
            </a:r>
            <a:r>
              <a:rPr lang="en-US" sz="3600" dirty="0" smtClean="0">
                <a:latin typeface="Geometr415 Blk BT"/>
              </a:rPr>
              <a:t>×</a:t>
            </a:r>
            <a:r>
              <a:rPr lang="en-US" sz="3600" dirty="0" smtClean="0"/>
              <a:t> D</a:t>
            </a:r>
            <a:r>
              <a:rPr lang="bn-IN" sz="3600" dirty="0" smtClean="0"/>
              <a:t> = কত?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F (x) = x² – 2x +3  </a:t>
            </a:r>
            <a:r>
              <a:rPr lang="bn-IN" sz="3600" dirty="0" smtClean="0"/>
              <a:t>হলে</a:t>
            </a:r>
            <a:r>
              <a:rPr lang="en-US" sz="3600" dirty="0" smtClean="0"/>
              <a:t>    F(2)</a:t>
            </a:r>
            <a:r>
              <a:rPr lang="bn-IN" sz="3600" dirty="0" smtClean="0"/>
              <a:t>= কত? 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A = </a:t>
            </a:r>
            <a:r>
              <a:rPr lang="el-GR" sz="3600" dirty="0" smtClean="0"/>
              <a:t>φ</a:t>
            </a:r>
            <a:r>
              <a:rPr lang="en-US" sz="3600" dirty="0" smtClean="0"/>
              <a:t>  </a:t>
            </a:r>
            <a:r>
              <a:rPr lang="bn-IN" sz="3600" dirty="0" smtClean="0"/>
              <a:t>হলে </a:t>
            </a:r>
            <a:r>
              <a:rPr lang="en-US" sz="3600" dirty="0" smtClean="0"/>
              <a:t> P(A ) </a:t>
            </a:r>
            <a:r>
              <a:rPr lang="bn-IN" sz="3600" dirty="0" smtClean="0"/>
              <a:t>=কত ?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 = { (1 ,2 ) , (2, 3) ,(4, 5) } </a:t>
            </a:r>
            <a:r>
              <a:rPr lang="bn-IN" sz="3600" dirty="0" smtClean="0"/>
              <a:t>হলে</a:t>
            </a:r>
            <a:r>
              <a:rPr lang="en-US" sz="3600" dirty="0" smtClean="0"/>
              <a:t> , </a:t>
            </a:r>
            <a:r>
              <a:rPr lang="en-US" sz="3600" dirty="0" err="1" smtClean="0"/>
              <a:t>ডোম</a:t>
            </a:r>
            <a:r>
              <a:rPr lang="en-US" sz="3600" dirty="0" smtClean="0"/>
              <a:t>  S</a:t>
            </a:r>
            <a:r>
              <a:rPr lang="bn-IN" sz="3600" dirty="0" smtClean="0"/>
              <a:t> = কত ?</a:t>
            </a:r>
            <a:endParaRPr lang="en-US" sz="3600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971800"/>
            <a:ext cx="3950120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8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80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দেখিঃ</a:t>
            </a:r>
            <a:endParaRPr lang="en-US" sz="80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67926" y="653061"/>
            <a:ext cx="2795074" cy="642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2807541"/>
            <a:ext cx="3103418" cy="666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Oval 13"/>
          <p:cNvSpPr/>
          <p:nvPr/>
        </p:nvSpPr>
        <p:spPr>
          <a:xfrm>
            <a:off x="5410201" y="4825203"/>
            <a:ext cx="3442990" cy="584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60039" y="5410200"/>
            <a:ext cx="3764561" cy="755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66529" y="4522813"/>
            <a:ext cx="3724129" cy="60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-31893" y="2749725"/>
            <a:ext cx="2470293" cy="60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8152" y="846535"/>
            <a:ext cx="3529448" cy="60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67272"/>
            <a:ext cx="3070812" cy="60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25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676400" cy="2925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বাড়ির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কাজ</a:t>
            </a:r>
            <a:r>
              <a:rPr lang="en-US" sz="6000" dirty="0" smtClean="0">
                <a:solidFill>
                  <a:srgbClr val="C00000"/>
                </a:solidFill>
              </a:rPr>
              <a:t> 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924800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dirty="0" smtClean="0"/>
              <a:t>সৃজনশীল প্রশ্ন: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= {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solidFill>
                  <a:srgbClr val="002060"/>
                </a:solidFill>
                <a:latin typeface="Geometr415 Blk BT"/>
                <a:cs typeface="Times New Roman" pitchFamily="18" charset="0"/>
              </a:rPr>
              <a:t>€ Z : 1 ≤ x² ≤ 7 }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dirty="0" smtClean="0">
                <a:solidFill>
                  <a:srgbClr val="002060"/>
                </a:solidFill>
              </a:rPr>
              <a:t>R = { ( x , y ) : x  </a:t>
            </a:r>
            <a:r>
              <a:rPr lang="en-US" sz="2800" dirty="0" smtClean="0">
                <a:solidFill>
                  <a:srgbClr val="002060"/>
                </a:solidFill>
                <a:latin typeface="Geometr415 Blk BT"/>
              </a:rPr>
              <a:t>€ </a:t>
            </a:r>
            <a:r>
              <a:rPr lang="en-US" sz="2800" dirty="0" smtClean="0">
                <a:solidFill>
                  <a:srgbClr val="002060"/>
                </a:solidFill>
              </a:rPr>
              <a:t> A  ,y  </a:t>
            </a:r>
            <a:r>
              <a:rPr lang="en-US" sz="2800" dirty="0" smtClean="0">
                <a:solidFill>
                  <a:srgbClr val="002060"/>
                </a:solidFill>
                <a:latin typeface="Geometr415 Blk BT"/>
              </a:rPr>
              <a:t>€ </a:t>
            </a:r>
            <a:r>
              <a:rPr lang="en-US" sz="2800" dirty="0" smtClean="0">
                <a:solidFill>
                  <a:srgbClr val="002060"/>
                </a:solidFill>
              </a:rPr>
              <a:t> A  </a:t>
            </a:r>
            <a:r>
              <a:rPr lang="bn-IN" sz="2800" dirty="0" smtClean="0">
                <a:solidFill>
                  <a:srgbClr val="002060"/>
                </a:solidFill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</a:rPr>
              <a:t>   y -  2x -1 = 0 }                 </a:t>
            </a:r>
            <a:r>
              <a:rPr lang="en-US" sz="3900" dirty="0" smtClean="0">
                <a:solidFill>
                  <a:srgbClr val="002060"/>
                </a:solidFill>
              </a:rPr>
              <a:t>f(x) = 1/(1 – x)  </a:t>
            </a:r>
            <a:r>
              <a:rPr lang="en-US" sz="3900" dirty="0" err="1" smtClean="0">
                <a:solidFill>
                  <a:srgbClr val="002060"/>
                </a:solidFill>
              </a:rPr>
              <a:t>হলে</a:t>
            </a:r>
            <a:r>
              <a:rPr lang="en-US" sz="3900" dirty="0" smtClean="0">
                <a:solidFill>
                  <a:srgbClr val="002060"/>
                </a:solidFill>
              </a:rPr>
              <a:t> ,</a:t>
            </a:r>
            <a:r>
              <a:rPr lang="bn-IN" sz="3900" dirty="0" smtClean="0">
                <a:solidFill>
                  <a:srgbClr val="002060"/>
                </a:solidFill>
              </a:rPr>
              <a:t> </a:t>
            </a:r>
            <a:endParaRPr lang="bn-IN" sz="39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 = {1, 2, 3, 4,5 } ,   B = {1, 2, 3 } </a:t>
            </a:r>
            <a:r>
              <a:rPr lang="en-US" sz="3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B</a:t>
            </a:r>
            <a:r>
              <a:rPr lang="en-US" sz="3900" dirty="0" smtClean="0">
                <a:solidFill>
                  <a:srgbClr val="002060"/>
                </a:solidFill>
                <a:latin typeface="Geometr415 Blk BT"/>
                <a:cs typeface="NikoshBAN" pitchFamily="2" charset="0"/>
              </a:rPr>
              <a:t>‘ </a:t>
            </a:r>
            <a:r>
              <a:rPr lang="en-US" sz="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IN" sz="39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en-US" dirty="0" smtClean="0">
                <a:solidFill>
                  <a:srgbClr val="002060"/>
                </a:solidFill>
              </a:rPr>
              <a:t> R </a:t>
            </a:r>
            <a:r>
              <a:rPr lang="en-US" dirty="0" err="1" smtClean="0">
                <a:solidFill>
                  <a:srgbClr val="002060"/>
                </a:solidFill>
              </a:rPr>
              <a:t>কে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তালিকা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পদ্ধতিতে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প্রকাশ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এবং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ডোমেন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রেঞ্জ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নির্নয়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গ. প্রমাণ কর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Geometr415 Blk BT"/>
                <a:cs typeface="NikoshBAN" pitchFamily="2" charset="0"/>
              </a:rPr>
              <a:t> f (m) – f (n)  ≠ f (</a:t>
            </a:r>
            <a:r>
              <a:rPr lang="en-US" dirty="0" err="1" smtClean="0">
                <a:solidFill>
                  <a:srgbClr val="002060"/>
                </a:solidFill>
                <a:latin typeface="Geometr415 Blk BT"/>
                <a:cs typeface="NikoshBAN" pitchFamily="2" charset="0"/>
              </a:rPr>
              <a:t>mn</a:t>
            </a:r>
            <a:r>
              <a:rPr lang="en-US" dirty="0" smtClean="0">
                <a:solidFill>
                  <a:srgbClr val="002060"/>
                </a:solidFill>
                <a:latin typeface="Geometr415 Blk BT"/>
                <a:cs typeface="NikoshBAN" pitchFamily="2" charset="0"/>
              </a:rPr>
              <a:t>/(n –m )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1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"/>
            <a:ext cx="6019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848600" cy="609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sz="4000" dirty="0" smtClean="0"/>
              <a:t>(ক)</a:t>
            </a:r>
            <a:r>
              <a:rPr lang="en-US" sz="4000" dirty="0" smtClean="0"/>
              <a:t> g( - 1) </a:t>
            </a:r>
            <a:r>
              <a:rPr lang="bn-IN" sz="4000" dirty="0" smtClean="0"/>
              <a:t>এর মান নির্নয় কর ।</a:t>
            </a:r>
          </a:p>
          <a:p>
            <a:pPr>
              <a:buNone/>
            </a:pPr>
            <a:r>
              <a:rPr lang="bn-IN" sz="4000" dirty="0" smtClean="0"/>
              <a:t>(খ)</a:t>
            </a:r>
            <a:r>
              <a:rPr lang="en-US" sz="4000" dirty="0" smtClean="0"/>
              <a:t> a</a:t>
            </a:r>
            <a:r>
              <a:rPr lang="bn-IN" sz="4000" dirty="0" smtClean="0"/>
              <a:t> এর মান কত হলে </a:t>
            </a:r>
            <a:r>
              <a:rPr lang="en-US" sz="4000" dirty="0" smtClean="0"/>
              <a:t>f( - 2) </a:t>
            </a:r>
            <a:r>
              <a:rPr lang="bn-IN" sz="4000" dirty="0" smtClean="0"/>
              <a:t>=</a:t>
            </a:r>
            <a:r>
              <a:rPr lang="en-US" sz="4000" dirty="0" smtClean="0"/>
              <a:t> 0</a:t>
            </a:r>
            <a:r>
              <a:rPr lang="bn-IN" sz="4000" dirty="0" smtClean="0"/>
              <a:t> হবে তা নির্নয় কর ।          </a:t>
            </a:r>
            <a:endParaRPr lang="en-US" sz="40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33400"/>
            <a:ext cx="1905000" cy="685800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6477000" cy="990600"/>
          </a:xfrm>
          <a:prstGeom prst="rect">
            <a:avLst/>
          </a:prstGeom>
          <a:noFill/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81200"/>
            <a:ext cx="5943600" cy="1295400"/>
          </a:xfrm>
          <a:prstGeom prst="rect">
            <a:avLst/>
          </a:prstGeom>
          <a:noFill/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257800"/>
            <a:ext cx="6934200" cy="1066800"/>
          </a:xfrm>
          <a:prstGeom prst="rect">
            <a:avLst/>
          </a:prstGeom>
          <a:noFill/>
        </p:spPr>
      </p:pic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 ক্লাসে সহযোগিতা করার জন্য সবাইকে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762000"/>
            <a:ext cx="4419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981200"/>
            <a:ext cx="79030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6416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0"/>
            <a:ext cx="9144000" cy="838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44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458200" cy="571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bn-IN" sz="15200" dirty="0" smtClean="0">
                <a:solidFill>
                  <a:srgbClr val="002060"/>
                </a:solidFill>
              </a:rPr>
              <a:t>মো : সাইদুর রহমান </a:t>
            </a:r>
          </a:p>
          <a:p>
            <a:pPr>
              <a:buNone/>
            </a:pPr>
            <a:r>
              <a:rPr lang="bn-IN" sz="8800" dirty="0" smtClean="0">
                <a:solidFill>
                  <a:srgbClr val="002060"/>
                </a:solidFill>
              </a:rPr>
              <a:t>বি .এস. সি (অনার্স)</a:t>
            </a:r>
          </a:p>
          <a:p>
            <a:pPr>
              <a:buNone/>
            </a:pPr>
            <a:r>
              <a:rPr lang="bn-IN" sz="8800" dirty="0" smtClean="0">
                <a:solidFill>
                  <a:srgbClr val="002060"/>
                </a:solidFill>
              </a:rPr>
              <a:t>এম. এস. সি (গনিত)</a:t>
            </a:r>
          </a:p>
          <a:p>
            <a:pPr>
              <a:buNone/>
            </a:pPr>
            <a:r>
              <a:rPr lang="bn-IN" sz="8800" dirty="0" smtClean="0">
                <a:solidFill>
                  <a:srgbClr val="002060"/>
                </a:solidFill>
              </a:rPr>
              <a:t>জগন্নাথ বিশ্ববিদ্যালয় </a:t>
            </a:r>
          </a:p>
          <a:p>
            <a:pPr>
              <a:buNone/>
            </a:pPr>
            <a:r>
              <a:rPr lang="bn-IN" sz="8800" dirty="0" smtClean="0">
                <a:solidFill>
                  <a:srgbClr val="002060"/>
                </a:solidFill>
              </a:rPr>
              <a:t>বি. এড (জা . বি</a:t>
            </a:r>
            <a:r>
              <a:rPr lang="bn-IN" sz="8800" dirty="0" smtClean="0">
                <a:solidFill>
                  <a:srgbClr val="002060"/>
                </a:solidFill>
              </a:rPr>
              <a:t>.</a:t>
            </a:r>
            <a:r>
              <a:rPr lang="en-US" sz="8800" dirty="0" smtClean="0">
                <a:solidFill>
                  <a:srgbClr val="002060"/>
                </a:solidFill>
              </a:rPr>
              <a:t>)</a:t>
            </a:r>
            <a:endParaRPr lang="bn-IN" sz="8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6000" dirty="0" smtClean="0">
                <a:solidFill>
                  <a:srgbClr val="002060"/>
                </a:solidFill>
              </a:rPr>
              <a:t>সহকারী শিক্ষক (গনিত)</a:t>
            </a:r>
          </a:p>
          <a:p>
            <a:pPr>
              <a:buNone/>
            </a:pPr>
            <a:r>
              <a:rPr lang="bn-IN" sz="6000" dirty="0" smtClean="0">
                <a:solidFill>
                  <a:srgbClr val="002060"/>
                </a:solidFill>
              </a:rPr>
              <a:t>উমেদপুর অজিফা রবিউল্লাহ </a:t>
            </a:r>
          </a:p>
          <a:p>
            <a:pPr>
              <a:buNone/>
            </a:pPr>
            <a:r>
              <a:rPr lang="bn-IN" sz="6000" dirty="0" smtClean="0">
                <a:solidFill>
                  <a:srgbClr val="002060"/>
                </a:solidFill>
              </a:rPr>
              <a:t>লাইসিয়াম (উ. বি.)</a:t>
            </a:r>
          </a:p>
          <a:p>
            <a:pPr>
              <a:buNone/>
            </a:pPr>
            <a:r>
              <a:rPr lang="bn-IN" sz="6000" dirty="0" smtClean="0">
                <a:solidFill>
                  <a:srgbClr val="002060"/>
                </a:solidFill>
              </a:rPr>
              <a:t>শিবচর , মাদারীপুর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2" name="Picture 11" descr="IMG_20170128_184926_3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5814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085503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76" y="1219200"/>
            <a:ext cx="9123123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bn-BD" sz="7200" dirty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r"/>
            <a:r>
              <a:rPr lang="bn-BD" sz="7200" dirty="0">
                <a:latin typeface="NikoshBAN" pitchFamily="2" charset="0"/>
                <a:cs typeface="NikoshBAN" pitchFamily="2" charset="0"/>
              </a:rPr>
              <a:t>বিষয়ঃ গনিত</a:t>
            </a:r>
          </a:p>
          <a:p>
            <a:pPr algn="r"/>
            <a:r>
              <a:rPr lang="bn-BD" sz="7200" dirty="0"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7200" dirty="0">
                <a:latin typeface="NikoshBAN" pitchFamily="2" charset="0"/>
                <a:cs typeface="NikoshBAN" pitchFamily="2" charset="0"/>
              </a:rPr>
              <a:t>সময়ঃ৫০ মিনিট</a:t>
            </a:r>
          </a:p>
          <a:p>
            <a:pPr algn="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তারিখঃ১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.ASRAF1814156287\Pictures\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3505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xmlns="" val="28072804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962400" cy="340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3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e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19513"/>
            <a:ext cx="3938184" cy="290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4343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36567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457200"/>
            <a:ext cx="2971800" cy="480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4000" dirty="0" smtClean="0"/>
              <a:t>বাংলাদেশ </a:t>
            </a:r>
          </a:p>
          <a:p>
            <a:pPr>
              <a:buNone/>
            </a:pPr>
            <a:endParaRPr lang="bn-IN" sz="4000" dirty="0" smtClean="0"/>
          </a:p>
          <a:p>
            <a:pPr>
              <a:buNone/>
            </a:pPr>
            <a:r>
              <a:rPr lang="bn-IN" sz="4000" dirty="0" smtClean="0"/>
              <a:t>ভারত</a:t>
            </a:r>
          </a:p>
          <a:p>
            <a:pPr>
              <a:buNone/>
            </a:pPr>
            <a:endParaRPr lang="bn-IN" sz="4000" dirty="0" smtClean="0"/>
          </a:p>
          <a:p>
            <a:pPr>
              <a:buNone/>
            </a:pPr>
            <a:r>
              <a:rPr lang="bn-IN" sz="4000" dirty="0" smtClean="0"/>
              <a:t>পাকিস্থান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1066800" y="53340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4800" dirty="0" smtClean="0"/>
              <a:t>দেশ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5257800" y="457200"/>
            <a:ext cx="3048000" cy="4648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600" dirty="0" smtClean="0"/>
              <a:t> ঢাকা</a:t>
            </a:r>
          </a:p>
          <a:p>
            <a:pPr>
              <a:buNone/>
            </a:pPr>
            <a:endParaRPr lang="bn-IN" sz="3600" dirty="0" smtClean="0"/>
          </a:p>
          <a:p>
            <a:pPr>
              <a:buNone/>
            </a:pPr>
            <a:r>
              <a:rPr lang="bn-IN" sz="3600" dirty="0" smtClean="0"/>
              <a:t> দিল্লী </a:t>
            </a:r>
          </a:p>
          <a:p>
            <a:pPr>
              <a:buNone/>
            </a:pPr>
            <a:r>
              <a:rPr lang="bn-IN" sz="3600" dirty="0" smtClean="0"/>
              <a:t> </a:t>
            </a:r>
          </a:p>
          <a:p>
            <a:pPr>
              <a:buNone/>
            </a:pPr>
            <a:r>
              <a:rPr lang="bn-IN" sz="3600" dirty="0" smtClean="0"/>
              <a:t>ইসলামাবাদ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096000" y="5257800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/>
              <a:t>রাজধানী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160020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2819400"/>
            <a:ext cx="3657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3962400"/>
            <a:ext cx="3200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0"/>
            <a:ext cx="74676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9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সেট</a:t>
            </a:r>
            <a:r>
              <a:rPr lang="bn-IN" sz="9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ও ফাংশনের </a:t>
            </a:r>
          </a:p>
          <a:p>
            <a:pPr algn="ctr"/>
            <a:r>
              <a:rPr lang="bn-IN" sz="9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সমস্যাবলী </a:t>
            </a:r>
            <a:r>
              <a:rPr lang="en-US" sz="9600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9600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381000"/>
            <a:ext cx="9144000" cy="2286000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295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ঘোষনা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023584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এই পাঠ শেষে শিক্ষার্থীরা 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...</a:t>
            </a:r>
            <a:endParaRPr lang="bn-IN" sz="44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সেট </a:t>
            </a:r>
            <a:r>
              <a:rPr lang="bn-IN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বিভিন্ন সমস্যা সমাধান করতে 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পারবে।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অন্বয় 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নির্নয় করতে পারবে।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ফাংশনের মান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4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নির্নয় করতে পারবে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bn-IN" sz="44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ফাংশনের 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বিভিন্ন সমস্যা সমাধান করতে </a:t>
            </a:r>
            <a:r>
              <a:rPr lang="bn-BD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পারবে।</a:t>
            </a:r>
          </a:p>
          <a:p>
            <a:endParaRPr lang="bn-BD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endParaRPr lang="bn-BD" sz="4000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990600" y="274638"/>
            <a:ext cx="7696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SutonnyOMJ" pitchFamily="2" charset="0"/>
                <a:cs typeface="SutonnyOMJ" pitchFamily="2" charset="0"/>
              </a:rPr>
              <a:t>শিখন ফল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105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bn-IN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, </a:t>
            </a:r>
            <a:r>
              <a:rPr lang="en-US" dirty="0" err="1" smtClean="0"/>
              <a:t>দেখাও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,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971800"/>
            <a:ext cx="4572000" cy="10668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038600"/>
            <a:ext cx="4648200" cy="14478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7200"/>
            <a:ext cx="3505200" cy="1066800"/>
          </a:xfrm>
          <a:prstGeom prst="rect">
            <a:avLst/>
          </a:prstGeom>
          <a:noFill/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0"/>
            <a:ext cx="3429000" cy="8382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38200" y="2438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সমাধান</a:t>
            </a:r>
            <a:r>
              <a:rPr lang="en-US" sz="3600" dirty="0" smtClean="0"/>
              <a:t> : </a:t>
            </a:r>
            <a:r>
              <a:rPr lang="en-US" sz="3600" dirty="0" err="1" smtClean="0"/>
              <a:t>দেওয়া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, </a:t>
            </a:r>
            <a:endParaRPr lang="en-US" sz="3600" dirty="0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562600"/>
            <a:ext cx="3048000" cy="1066800"/>
          </a:xfrm>
          <a:prstGeom prst="rect">
            <a:avLst/>
          </a:prstGeom>
          <a:noFill/>
        </p:spPr>
      </p:pic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105400"/>
            <a:ext cx="5562600" cy="121920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57200"/>
            <a:ext cx="4038600" cy="1524000"/>
          </a:xfrm>
          <a:prstGeom prst="rect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057400"/>
            <a:ext cx="4381500" cy="1190625"/>
          </a:xfrm>
          <a:prstGeom prst="rect">
            <a:avLst/>
          </a:prstGeom>
          <a:noFill/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581400"/>
            <a:ext cx="3829050" cy="1524000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485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শিখন ফল</vt:lpstr>
      <vt:lpstr>                             হলে , দেখাও যে ,  </vt:lpstr>
      <vt:lpstr>Slide 9</vt:lpstr>
      <vt:lpstr>Slide 10</vt:lpstr>
      <vt:lpstr>Slide 11</vt:lpstr>
      <vt:lpstr> একক কাজ </vt:lpstr>
      <vt:lpstr>দলীয় কাজ </vt:lpstr>
      <vt:lpstr>মূল্যায়ন </vt:lpstr>
      <vt:lpstr>Slide 15</vt:lpstr>
      <vt:lpstr>বাড়ির কাজ :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RAHMAN</cp:lastModifiedBy>
  <cp:revision>266</cp:revision>
  <dcterms:created xsi:type="dcterms:W3CDTF">2006-08-16T00:00:00Z</dcterms:created>
  <dcterms:modified xsi:type="dcterms:W3CDTF">2020-05-12T02:27:15Z</dcterms:modified>
</cp:coreProperties>
</file>