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56" r:id="rId6"/>
    <p:sldId id="259" r:id="rId7"/>
    <p:sldId id="257" r:id="rId8"/>
    <p:sldId id="258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51F"/>
    <a:srgbClr val="E73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5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6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5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0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0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3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7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5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7319D"/>
            </a:gs>
            <a:gs pos="4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100000">
              <a:srgbClr val="E6F51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A05C2-3CF7-44D4-AED0-FED425328CF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7C54C-1278-4F89-8183-3C51205E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0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8966" y="3980444"/>
            <a:ext cx="7858408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7200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7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7" y="298763"/>
            <a:ext cx="5185372" cy="3545879"/>
          </a:xfrm>
          <a:prstGeom prst="rect">
            <a:avLst/>
          </a:prstGeom>
          <a:solidFill>
            <a:srgbClr val="00B0F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531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10717" y="3568913"/>
                <a:ext cx="8341100" cy="2637197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ঘ।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ভবি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ষ্যৎ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মূল্য 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FV= PV (1+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bn-BD" sz="2400" baseline="30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n</a:t>
                </a:r>
                <a:endParaRPr lang="en-US" sz="2400" baseline="300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৭০,০০০(১+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bn-BD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১২</m:t>
                        </m:r>
                      </m:num>
                      <m:den>
                        <m:r>
                          <a:rPr lang="bn-BD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১২</m:t>
                        </m:r>
                      </m:den>
                    </m:f>
                  </m:oMath>
                </a14:m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bn-BD" sz="2400" baseline="30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৫×১২</a:t>
                </a:r>
                <a:endParaRPr lang="en-US" sz="2400" baseline="300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= ৭০,০০০ (১.০১)</a:t>
                </a:r>
                <a:r>
                  <a:rPr lang="bn-BD" sz="2400" baseline="30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৬০</a:t>
                </a:r>
                <a:endParaRPr lang="bn-BD" sz="2400" baseline="300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= ৭০,০০০ × ১.৮১৬৬৯৭</a:t>
                </a: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= ১২৭,১৬৮.৭৯</a:t>
                </a:r>
                <a:endParaRPr lang="en-US" sz="24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717" y="3568913"/>
                <a:ext cx="8341100" cy="2637197"/>
              </a:xfrm>
              <a:prstGeom prst="rect">
                <a:avLst/>
              </a:prstGeom>
              <a:blipFill rotWithShape="0">
                <a:blip r:embed="rId2"/>
                <a:stretch>
                  <a:fillRect l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110717" y="891069"/>
                <a:ext cx="8341100" cy="231114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গ। 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কার্যকরী সুদের হার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(EIR) = {(1+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𝑖</m:t>
                        </m:r>
                      </m:num>
                      <m:den>
                        <m:r>
                          <a:rPr lang="bn-BD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  <m:r>
                          <a:rPr lang="bn-BD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bn-BD" sz="2400" baseline="30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-1} ×100</a:t>
                </a:r>
              </a:p>
              <a:p>
                <a:pPr lvl="0"/>
                <a:r>
                  <a:rPr lang="bn-BD" sz="2400" baseline="30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baseline="30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    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{(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১২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১২</m:t>
                        </m:r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12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-1} ×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100</a:t>
                </a:r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{(১.০১)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১২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-১}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×100</a:t>
                </a:r>
                <a:endParaRPr lang="en-US" sz="24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r>
                  <a:rPr lang="bn-BD" sz="2400" baseline="30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    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=(১.১২৬৮২৫-১) 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×100</a:t>
                </a:r>
                <a:endParaRPr lang="en-US" sz="24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=১২.৬৮%</a:t>
                </a:r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717" y="891069"/>
                <a:ext cx="8341100" cy="2311146"/>
              </a:xfrm>
              <a:prstGeom prst="rect">
                <a:avLst/>
              </a:prstGeom>
              <a:blipFill rotWithShape="0">
                <a:blip r:embed="rId3"/>
                <a:stretch>
                  <a:fillRect l="-1096" b="-5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451817" y="907487"/>
            <a:ext cx="1010653" cy="17543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dirty="0" smtClean="0"/>
              <a:t>i= </a:t>
            </a:r>
            <a:r>
              <a:rPr lang="en-US" dirty="0" smtClean="0"/>
              <a:t>১২% </a:t>
            </a:r>
            <a:r>
              <a:rPr lang="en-US" dirty="0" err="1" smtClean="0"/>
              <a:t>বা</a:t>
            </a:r>
            <a:r>
              <a:rPr lang="en-US" dirty="0" smtClean="0"/>
              <a:t> .১২</a:t>
            </a:r>
          </a:p>
          <a:p>
            <a:r>
              <a:rPr lang="en-US" dirty="0" smtClean="0"/>
              <a:t>m = ১২</a:t>
            </a:r>
          </a:p>
          <a:p>
            <a:r>
              <a:rPr lang="en-US" dirty="0" smtClean="0"/>
              <a:t>EIR= 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0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6177" y="2483318"/>
            <a:ext cx="8171847" cy="1569660"/>
          </a:xfrm>
          <a:prstGeom prst="rect">
            <a:avLst/>
          </a:prstGeom>
          <a:solidFill>
            <a:srgbClr val="E6F51F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9600" b="1" dirty="0">
                <a:solidFill>
                  <a:srgbClr val="FF0000"/>
                </a:solidFill>
                <a:latin typeface="Century Gothic" panose="020B0502020202020204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95934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669" y="2118323"/>
            <a:ext cx="9198320" cy="37433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54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আল মাসুদ রানা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54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 ব্যবস্থাপনা বিভাগ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54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রাউজান সরকারি কলেজ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নাম্বারঃ ০১৬২৮৮৪৯০৬৬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2800" b="1" dirty="0">
                <a:solidFill>
                  <a:prstClr val="black"/>
                </a:solidFill>
                <a:latin typeface="Century Gothic" panose="020B0502020202020204"/>
                <a:cs typeface="NikoshBAN" panose="02000000000000000000" pitchFamily="2" charset="0"/>
              </a:rPr>
              <a:t>E-mail: m.rana</a:t>
            </a:r>
            <a:r>
              <a:rPr lang="en-US" sz="2800" b="1" dirty="0">
                <a:solidFill>
                  <a:prstClr val="black"/>
                </a:solidFill>
                <a:latin typeface="Century Gothic" panose="020B0502020202020204"/>
                <a:cs typeface="NikoshBAN" panose="02000000000000000000" pitchFamily="2" charset="0"/>
              </a:rPr>
              <a:t>19881013</a:t>
            </a:r>
            <a:r>
              <a:rPr lang="bn-BD" sz="2800" b="1" dirty="0">
                <a:solidFill>
                  <a:prstClr val="black"/>
                </a:solidFill>
                <a:latin typeface="Century Gothic" panose="020B0502020202020204"/>
                <a:cs typeface="NikoshBAN" panose="02000000000000000000" pitchFamily="2" charset="0"/>
              </a:rPr>
              <a:t>@gmail.com</a:t>
            </a:r>
            <a:endParaRPr lang="bn-BD" sz="2800" b="1" dirty="0">
              <a:solidFill>
                <a:prstClr val="black"/>
              </a:solidFill>
              <a:latin typeface="Century Gothic" panose="020B0502020202020204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9668" y="733331"/>
            <a:ext cx="9198321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cap="all" dirty="0">
                <a:ln w="3175" cmpd="sng">
                  <a:noFill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68" y="2118323"/>
            <a:ext cx="2505926" cy="291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6613" y="525101"/>
            <a:ext cx="9358171" cy="1015663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6000" dirty="0">
                <a:solidFill>
                  <a:prstClr val="black"/>
                </a:solidFill>
                <a:latin typeface="Century Gothic" panose="020B0502020202020204"/>
              </a:rPr>
              <a:t>পাঠ </a:t>
            </a:r>
            <a:r>
              <a:rPr lang="en-US" sz="6000" dirty="0" err="1">
                <a:solidFill>
                  <a:prstClr val="black"/>
                </a:solidFill>
                <a:latin typeface="Century Gothic" panose="020B0502020202020204"/>
              </a:rPr>
              <a:t>পরিচিতি</a:t>
            </a:r>
            <a:endParaRPr lang="en-US" sz="6000" dirty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6614" y="1712508"/>
            <a:ext cx="935817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একাদশ- দ্বাদশ শ্রেণি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বিষয়ঃ ফিন্যান্স ,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ও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বিমা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(প্রথম পত্র)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তৃতীয়</a:t>
            </a:r>
            <a:r>
              <a:rPr kumimoji="0" lang="bn-BD" sz="3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অধ্যায়ঃ  অর্থের</a:t>
            </a:r>
            <a:r>
              <a:rPr lang="bn-BD" sz="3600" b="1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kern="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kumimoji="0" lang="bn-BD" sz="3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মূল্য</a:t>
            </a:r>
            <a:r>
              <a:rPr kumimoji="0" lang="bn-BD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613" y="3884186"/>
            <a:ext cx="9358171" cy="1914310"/>
          </a:xfrm>
          <a:prstGeom prst="rect">
            <a:avLst/>
          </a:prstGeom>
          <a:solidFill>
            <a:srgbClr val="00B0F0"/>
          </a:solidFill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386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507" y="787651"/>
            <a:ext cx="9189267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as-IN" sz="44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507" y="1665728"/>
            <a:ext cx="9189267" cy="31840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</a:t>
            </a:r>
            <a:r>
              <a:rPr lang="as-IN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</a:t>
            </a:r>
            <a:r>
              <a:rPr lang="bn-BD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</a:t>
            </a: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অর্থের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মূল্য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কি বলতে পারবে।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অর্থের সময় পছন্দনীয়তা বা সময় অগ্রাধিকারের কি কি বলতে পারবে।</a:t>
            </a: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অর্থের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সময়মূল্য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ের নির্ধারক গুলো বলতে পারবে।</a:t>
            </a: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৪। 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চক্রবৃদ্ধি সুদ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করে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ষ্যৎ মূল্য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পারবে।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564" y="806198"/>
            <a:ext cx="7122314" cy="101438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অর্থের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মূল্যঃ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পরিবর্তনের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অর্থের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মূল্যের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পরিবর্তনকে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অর্থের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মূল্য</a:t>
            </a:r>
            <a:r>
              <a:rPr lang="bn-BD" sz="2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বলে।</a:t>
            </a:r>
            <a:endParaRPr lang="en-US" sz="28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236206" y="2778460"/>
            <a:ext cx="6636190" cy="2319544"/>
            <a:chOff x="2408222" y="1394234"/>
            <a:chExt cx="6636190" cy="2319544"/>
          </a:xfrm>
          <a:solidFill>
            <a:srgbClr val="FFFF00"/>
          </a:solidFill>
        </p:grpSpPr>
        <p:cxnSp>
          <p:nvCxnSpPr>
            <p:cNvPr id="11" name="Straight Connector 10"/>
            <p:cNvCxnSpPr/>
            <p:nvPr/>
          </p:nvCxnSpPr>
          <p:spPr>
            <a:xfrm>
              <a:off x="2942376" y="2290527"/>
              <a:ext cx="4897925" cy="0"/>
            </a:xfrm>
            <a:prstGeom prst="line">
              <a:avLst/>
            </a:prstGeom>
            <a:grpFill/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42376" y="2095877"/>
              <a:ext cx="0" cy="389299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840301" y="2082297"/>
              <a:ext cx="0" cy="47983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7976103" y="2073243"/>
              <a:ext cx="497941" cy="0"/>
            </a:xfrm>
            <a:prstGeom prst="straightConnector1">
              <a:avLst/>
            </a:prstGeom>
            <a:grpFill/>
            <a:ln w="1905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408222" y="1394234"/>
              <a:ext cx="1566249" cy="369332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বর্তমান </a:t>
              </a:r>
              <a:r>
                <a:rPr lang="en-US" dirty="0" err="1" smtClean="0"/>
                <a:t>মূল্য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0590" y="1394234"/>
              <a:ext cx="1493822" cy="369332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ভবি</a:t>
              </a:r>
              <a:r>
                <a:rPr lang="bn-BD" dirty="0" smtClean="0"/>
                <a:t>ষ্যৎ মূল্য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98730" y="1424999"/>
              <a:ext cx="1023042" cy="369332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+  সুদ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25917" y="2765834"/>
              <a:ext cx="1158843" cy="369332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১০০ টাকা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98730" y="2817487"/>
              <a:ext cx="1023042" cy="369332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+     ১০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88040" y="2817479"/>
              <a:ext cx="1756372" cy="369332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১১০ টাকা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38669" y="3344446"/>
              <a:ext cx="2037012" cy="369332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 চিত্র -সময় রেখা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83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7841" y="1672442"/>
            <a:ext cx="8181474" cy="31373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অর্থের সময় পছন্দনীয়তা বা সময় অগ্রাধিকারঃ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কারনগুলো... ১। অনিশ্চয়তা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২। ভোগ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৩। মুদ্রাস্ফীতি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৪। বিনিয়োগ সুযোগ</a:t>
            </a:r>
            <a:r>
              <a:rPr lang="bn-BD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`</a:t>
            </a:r>
            <a:endParaRPr lang="en-US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340" y="3209639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08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9456" y="506994"/>
            <a:ext cx="7496270" cy="26776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অর্থের </a:t>
            </a:r>
            <a:r>
              <a:rPr lang="en-US" sz="2800" dirty="0" err="1" smtClean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সময়মূল্য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ের নির্ধারকঃ</a:t>
            </a:r>
          </a:p>
          <a:p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অর্থের পরিমাণ</a:t>
            </a:r>
          </a:p>
          <a:p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সময়</a:t>
            </a:r>
          </a:p>
          <a:p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সুদের হার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ক। সরল সুদ</a:t>
            </a:r>
          </a:p>
          <a:p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খ। চক্রবৃদ্ধি সুদ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9456" y="3532587"/>
            <a:ext cx="7496271" cy="9541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সুদঃ আসল বা মূল টাকার ওপর প্রতিবছর  নিদিষ্ঠ হারে সুদ ধার্য করাকে সরল সুদ বলে।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9455" y="4891072"/>
            <a:ext cx="7496270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সুদঃ সুদ- আসলের ওপর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ধার্যকৃত সুদকে 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 বলে।</a:t>
            </a:r>
            <a:endParaRPr lang="bn-BD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10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8052076"/>
                  </p:ext>
                </p:extLst>
              </p:nvPr>
            </p:nvGraphicFramePr>
            <p:xfrm>
              <a:off x="1231271" y="2064118"/>
              <a:ext cx="10058405" cy="458013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43449"/>
                    <a:gridCol w="4462154"/>
                    <a:gridCol w="3352802"/>
                  </a:tblGrid>
                  <a:tr h="4297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সময় রেখা</a:t>
                          </a:r>
                          <a:endParaRPr kumimoji="0" lang="en-US" sz="1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ভবি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ষ্যৎ মূল্য</a:t>
                          </a:r>
                          <a:endParaRPr kumimoji="0" lang="en-US" sz="1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বর্তমান </a:t>
                          </a:r>
                          <a:r>
                            <a:rPr kumimoji="0" lang="en-US" sz="1800" b="0" i="0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মূল্য</a:t>
                          </a:r>
                          <a:endParaRPr kumimoji="0" lang="en-US" sz="1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65222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এককালীন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অর্থের ক্ষেত্রে 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FV=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PV (1+r)</a:t>
                          </a:r>
                          <a:r>
                            <a:rPr lang="bn-BD" baseline="30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</a:t>
                          </a:r>
                          <a:endParaRPr lang="en-US" baseline="30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n-BD" b="0" i="1" smtClean="0">
                                    <a:latin typeface="Cambria Math" panose="02040503050406030204" pitchFamily="18" charset="0"/>
                                  </a:rPr>
                                  <m:t>𝑃𝑉</m:t>
                                </m:r>
                                <m:r>
                                  <a:rPr lang="bn-BD" b="0" i="1" smtClean="0"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bn-B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bn-BD" b="0" i="1" smtClean="0">
                                        <a:latin typeface="Cambria Math" panose="02040503050406030204" pitchFamily="18" charset="0"/>
                                      </a:rPr>
                                      <m:t>𝐹𝑉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kumimoji="0" lang="bn-BD" sz="1800" b="0" i="0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NikoshBAN" panose="02000000000000000000" pitchFamily="2" charset="0"/>
                                        <a:cs typeface="NikoshBAN" panose="02000000000000000000" pitchFamily="2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bn-BD" sz="1800" b="0" i="0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NikoshBAN" panose="02000000000000000000" pitchFamily="2" charset="0"/>
                                        <a:cs typeface="NikoshBAN" panose="02000000000000000000" pitchFamily="2" charset="0"/>
                                      </a:rPr>
                                      <m:t>1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bn-BD" sz="1800" b="0" i="0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NikoshBAN" panose="02000000000000000000" pitchFamily="2" charset="0"/>
                                        <a:cs typeface="NikoshBAN" panose="02000000000000000000" pitchFamily="2" charset="0"/>
                                      </a:rPr>
                                      <m:t>+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bn-BD" sz="1800" b="0" i="0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NikoshBAN" panose="02000000000000000000" pitchFamily="2" charset="0"/>
                                        <a:cs typeface="NikoshBAN" panose="02000000000000000000" pitchFamily="2" charset="0"/>
                                      </a:rPr>
                                      <m:t>r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bn-BD" sz="1800" b="0" i="0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NikoshBAN" panose="02000000000000000000" pitchFamily="2" charset="0"/>
                                        <a:cs typeface="NikoshBAN" panose="02000000000000000000" pitchFamily="2" charset="0"/>
                                      </a:rPr>
                                      <m:t>)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bn-BD" sz="1800" b="0" i="0" u="none" strike="noStrike" kern="1200" cap="none" spc="0" normalizeH="0" baseline="3000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NikoshBAN" panose="02000000000000000000" pitchFamily="2" charset="0"/>
                                        <a:cs typeface="NikoshBAN" panose="02000000000000000000" pitchFamily="2" charset="0"/>
                                      </a:rPr>
                                      <m:t>n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1800" b="0" i="0" u="none" strike="noStrike" kern="1200" cap="none" spc="0" normalizeH="0" baseline="3000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NikoshBAN" panose="02000000000000000000" pitchFamily="2" charset="0"/>
                                        <a:cs typeface="NikoshBAN" panose="02000000000000000000" pitchFamily="2" charset="0"/>
                                      </a:rPr>
                                      <m:t>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68880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মিশ্র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বা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অসমান নগদ প্রবাহ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FV=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PV</a:t>
                          </a:r>
                          <a:r>
                            <a:rPr lang="bn-BD" baseline="-25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1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(1+r)</a:t>
                          </a:r>
                          <a:r>
                            <a:rPr lang="bn-BD" baseline="30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+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PV</a:t>
                          </a:r>
                          <a:r>
                            <a:rPr kumimoji="0" lang="bn-BD" sz="1800" b="0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2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(1+r)</a:t>
                          </a:r>
                          <a:r>
                            <a:rPr kumimoji="0" lang="bn-BD" sz="1800" b="0" i="0" u="none" strike="noStrike" kern="1200" cap="none" spc="0" normalizeH="0" baseline="30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n-1 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+ ...... PV</a:t>
                          </a:r>
                          <a:r>
                            <a:rPr kumimoji="0" lang="bn-BD" sz="1800" b="0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(1+r)</a:t>
                          </a:r>
                          <a:r>
                            <a:rPr kumimoji="0" lang="bn-BD" sz="1800" b="0" i="0" u="none" strike="noStrike" kern="1200" cap="none" spc="0" normalizeH="0" baseline="30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endParaRPr lang="en-US" baseline="30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PV=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bn-BD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bn-BD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𝐹𝑉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1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)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3000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n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3000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bn-BD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bn-BD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𝐹𝑉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1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)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3000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n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3000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+...... 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bn-BD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bn-BD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𝐹𝑉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1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)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bn-BD" sz="1800" b="0" i="0" u="none" strike="noStrike" kern="1200" cap="none" spc="0" normalizeH="0" baseline="3000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n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3000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NikoshBAN" panose="02000000000000000000" pitchFamily="2" charset="0"/>
                                      <a:cs typeface="NikoshBAN" panose="02000000000000000000" pitchFamily="2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62580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সাধারন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বার্ষিক</a:t>
                          </a:r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বৃত্তির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FV</a:t>
                          </a:r>
                          <a:r>
                            <a:rPr lang="en-US" baseline="-25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OA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= A {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b="0" i="1" baseline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baseline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b="0" i="1" baseline="0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0" i="1" baseline="0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  <m:r>
                                    <a:rPr lang="en-US" b="0" i="1" baseline="3000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}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PV</a:t>
                          </a:r>
                          <a:r>
                            <a:rPr lang="en-US" baseline="-25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OA</a:t>
                          </a:r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=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A {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f>
                                    <m:fPr>
                                      <m:ctrlPr>
                                        <a:rPr lang="en-US" i="1" baseline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baseline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en-US" b="0" i="1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baseline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b="0" i="1" baseline="0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b="0" i="1" baseline="0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d>
                                      <m:r>
                                        <a:rPr lang="en-US" b="0" i="1" baseline="30000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}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56380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প্রদেয়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বা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অগ্রিম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বৃত্তি</a:t>
                          </a:r>
                          <a:endParaRPr lang="en-US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FV</a:t>
                          </a:r>
                          <a:r>
                            <a:rPr kumimoji="0" lang="bn-BD" sz="1800" b="0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AD</a:t>
                          </a: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= A {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  <m:r>
                                    <a:rPr kumimoji="0" lang="en-US" sz="1800" b="0" i="1" u="none" strike="noStrike" kern="1200" cap="none" spc="0" normalizeH="0" baseline="3000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}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(1+r)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ctr"/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PV</a:t>
                          </a:r>
                          <a:r>
                            <a:rPr kumimoji="0" lang="bn-BD" sz="1800" b="0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AD</a:t>
                          </a: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= A {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f>
                                    <m:fPr>
                                      <m:ctrlP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kumimoji="0" lang="en-US" sz="1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0" lang="en-US" sz="1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kumimoji="0" lang="en-US" sz="1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kumimoji="0" lang="en-US" sz="1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d>
                                      <m:r>
                                        <a:rPr kumimoji="0" lang="en-US" sz="1800" b="0" i="1" u="none" strike="noStrike" kern="1200" cap="none" spc="0" normalizeH="0" baseline="3000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}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(1+r)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ctr"/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581275"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নামিক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ও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কার্যকরী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বা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প্রকৃত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সুদের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হার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  EIR = (1+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)</a:t>
                          </a:r>
                          <a:r>
                            <a:rPr lang="en-US" baseline="30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m 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- 1</a:t>
                          </a:r>
                          <a:endParaRPr lang="en-US" baseline="30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455625"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72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বিধি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,  n=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72</m:t>
                                  </m:r>
                                </m:num>
                                <m:den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aseline="30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  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,          r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72</m:t>
                                  </m:r>
                                </m:num>
                                <m:den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,        </m:t>
                              </m:r>
                            </m:oMath>
                          </a14:m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69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বিধি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, n= </a:t>
                          </a:r>
                          <a:r>
                            <a:rPr lang="en-US" sz="14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.35 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69</m:t>
                                  </m:r>
                                </m:num>
                                <m:den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,           r= </a:t>
                          </a:r>
                          <a:r>
                            <a:rPr lang="en-US" sz="14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.35 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69</m:t>
                                  </m:r>
                                </m:num>
                                <m:den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oMath>
                          </a14:m>
                          <a:endParaRPr lang="en-US" baseline="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8052076"/>
                  </p:ext>
                </p:extLst>
              </p:nvPr>
            </p:nvGraphicFramePr>
            <p:xfrm>
              <a:off x="1231271" y="2064118"/>
              <a:ext cx="10058405" cy="458013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43449"/>
                    <a:gridCol w="4462154"/>
                    <a:gridCol w="3352802"/>
                  </a:tblGrid>
                  <a:tr h="4297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সময় রেখা</a:t>
                          </a:r>
                          <a:endParaRPr kumimoji="0" lang="en-US" sz="1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ভবি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ষ্যৎ মূল্য</a:t>
                          </a:r>
                          <a:endParaRPr kumimoji="0" lang="en-US" sz="1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বর্তমান </a:t>
                          </a:r>
                          <a:r>
                            <a:rPr kumimoji="0" lang="en-US" sz="1800" b="0" i="0" u="none" strike="noStrike" kern="1200" cap="none" spc="0" normalizeH="0" baseline="0" noProof="0" dirty="0" err="1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মূল্য</a:t>
                          </a:r>
                          <a:endParaRPr kumimoji="0" lang="en-US" sz="1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65222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এককালীন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অর্থের ক্ষেত্রে 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FV=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PV (1+r)</a:t>
                          </a:r>
                          <a:r>
                            <a:rPr lang="bn-BD" baseline="30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</a:t>
                          </a:r>
                          <a:endParaRPr lang="en-US" baseline="30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364" t="-71028" r="-545" b="-544860"/>
                          </a:stretch>
                        </a:blipFill>
                      </a:tcPr>
                    </a:tc>
                  </a:tr>
                  <a:tr h="92062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মিশ্র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বা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অসমান নগদ প্রবাহ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bn-BD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FV=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PV</a:t>
                          </a:r>
                          <a:r>
                            <a:rPr lang="bn-BD" baseline="-25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1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(1+r)</a:t>
                          </a:r>
                          <a:r>
                            <a:rPr lang="bn-BD" baseline="30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</a:t>
                          </a:r>
                          <a:r>
                            <a:rPr lang="bn-BD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+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PV</a:t>
                          </a:r>
                          <a:r>
                            <a:rPr kumimoji="0" lang="bn-BD" sz="1800" b="0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2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(1+r)</a:t>
                          </a:r>
                          <a:r>
                            <a:rPr kumimoji="0" lang="bn-BD" sz="1800" b="0" i="0" u="none" strike="noStrike" kern="1200" cap="none" spc="0" normalizeH="0" baseline="30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n-1 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+ ...... PV</a:t>
                          </a:r>
                          <a:r>
                            <a:rPr kumimoji="0" lang="bn-BD" sz="1800" b="0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(1+r)</a:t>
                          </a:r>
                          <a:r>
                            <a:rPr kumimoji="0" lang="bn-BD" sz="1800" b="0" i="0" u="none" strike="noStrike" kern="1200" cap="none" spc="0" normalizeH="0" baseline="3000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n</a:t>
                          </a:r>
                          <a:r>
                            <a:rPr kumimoji="0" lang="bn-BD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endParaRPr lang="en-US" baseline="30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364" t="-121192" r="-545" b="-286093"/>
                          </a:stretch>
                        </a:blipFill>
                      </a:tcPr>
                    </a:tc>
                  </a:tr>
                  <a:tr h="62580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সাধারন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বার্ষিক</a:t>
                          </a:r>
                          <a:r>
                            <a:rPr lang="en-US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বৃত্তির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endParaRPr lang="en-US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341" t="-324272" r="-75443" b="-319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364" t="-324272" r="-545" b="-319417"/>
                          </a:stretch>
                        </a:blipFill>
                      </a:tcPr>
                    </a:tc>
                  </a:tr>
                  <a:tr h="88963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প্রদেয়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বা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অগ্রিম</a:t>
                          </a:r>
                          <a:r>
                            <a:rPr lang="en-US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বৃত্তি</a:t>
                          </a:r>
                          <a:endParaRPr lang="en-US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341" t="-299315" r="-75443" b="-1253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364" t="-299315" r="-545" b="-125342"/>
                          </a:stretch>
                        </a:blipFill>
                      </a:tcPr>
                    </a:tc>
                  </a:tr>
                  <a:tr h="581275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1" t="-613684" r="-182" b="-9263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480822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1" t="-858228" r="-182" b="-1139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231271" y="1540898"/>
            <a:ext cx="348510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1271" y="0"/>
            <a:ext cx="2946093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1271" y="523220"/>
            <a:ext cx="10022186" cy="92333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I =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P.n.r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FV =PV + I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OR, FV = PV +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Pnr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8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113" y="1303699"/>
            <a:ext cx="10559199" cy="397031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ঢাকা বোর্ড ২০১৯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নাহিদ ৫ বছর পর একটি মটর সাইকেল কিনতে ইচ্ছুক। ৫ বছর পর মটর সাইকেলটির বাজারমূল্য হবে ১৫০,০০০ টাকা। তার বাবা এই লক্ষে সোনালী ব্যাংক ৭০,০০০ টাকা এখন জমা রাখতে চায়। সোনালী ব্যাংক ১২% সুদ দেয় যা মাসিক ভিত্তিতে চক্রবৃদ্ধিকরন করা হয়।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বৃত্তি কী।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 ৬৯ বিধি বুঝিয়ে লিখ।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গ। উদ্দিপকের আলোকে কার্যকরী সুদের হার নির্ণয় কর।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ঘ।মেয়াদ শেষে নাহিন কী মোটর সাইকেলটি কিনতে সক্ষম হবে? গাণিতিকভাবে যুক্তি প্রদর্শন কর। </a:t>
            </a:r>
          </a:p>
        </p:txBody>
      </p:sp>
    </p:spTree>
    <p:extLst>
      <p:ext uri="{BB962C8B-B14F-4D97-AF65-F5344CB8AC3E}">
        <p14:creationId xmlns:p14="http://schemas.microsoft.com/office/powerpoint/2010/main" val="401253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450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Century Gothic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39</cp:revision>
  <dcterms:created xsi:type="dcterms:W3CDTF">2020-05-10T14:30:28Z</dcterms:created>
  <dcterms:modified xsi:type="dcterms:W3CDTF">2020-05-11T18:40:36Z</dcterms:modified>
</cp:coreProperties>
</file>