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58" r:id="rId6"/>
    <p:sldId id="270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0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1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1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6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2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4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0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77D38-313F-4B4C-A4BB-0B0EE24507D5}" type="datetimeFigureOut">
              <a:rPr lang="en-US" smtClean="0"/>
              <a:pPr/>
              <a:t>13-May-2020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C453-6586-456F-95C6-7BBCEE21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DDAC2CA-24BB-45CF-9336-FBD736E0B999}"/>
              </a:ext>
            </a:extLst>
          </p:cNvPr>
          <p:cNvSpPr/>
          <p:nvPr/>
        </p:nvSpPr>
        <p:spPr>
          <a:xfrm>
            <a:off x="0" y="0"/>
            <a:ext cx="9144000" cy="4495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5CDC444-CEE8-4558-9F28-CF53B0823527}"/>
              </a:ext>
            </a:extLst>
          </p:cNvPr>
          <p:cNvSpPr/>
          <p:nvPr/>
        </p:nvSpPr>
        <p:spPr>
          <a:xfrm>
            <a:off x="0" y="4419600"/>
            <a:ext cx="91440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ECBFD-2CBE-411C-9BB8-FC3530E0822E}"/>
              </a:ext>
            </a:extLst>
          </p:cNvPr>
          <p:cNvSpPr txBox="1"/>
          <p:nvPr/>
        </p:nvSpPr>
        <p:spPr>
          <a:xfrm>
            <a:off x="1752600" y="4495800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/>
              <a:t>স্বাগতম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84280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নং ১০ এবং সমাধানঃ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7" name="Picture 3" descr="C:\Users\Doel-1612i3\Desktop\TRIGO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57673"/>
            <a:ext cx="4329545" cy="300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93527" y="850336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527" y="850336"/>
                <a:ext cx="457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89418" y="2738459"/>
                <a:ext cx="9455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bn-BD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418" y="2738459"/>
                <a:ext cx="94557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8600" y="3487847"/>
                <a:ext cx="8382000" cy="3242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ঘরের ছাদের দৈর্ঘ্য 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OB=h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।</a:t>
                </a:r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ভুতলস্থ 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 অবনতি </a:t>
                </a:r>
                <a:r>
                  <a:rPr lang="en-US" sz="32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∠</a:t>
                </a:r>
                <a:r>
                  <a:rPr lang="en-US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CBA= 30°</a:t>
                </a:r>
                <a:r>
                  <a:rPr lang="bn-BD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 এবং</a:t>
                </a:r>
                <a:endParaRPr lang="en-US" sz="2400" dirty="0">
                  <a:solidFill>
                    <a:srgbClr val="00B050"/>
                  </a:solidFill>
                  <a:latin typeface="Cambria Math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AB=20 </a:t>
                </a:r>
                <a:r>
                  <a:rPr lang="bn-BD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মিটার । </a:t>
                </a:r>
                <a14:m>
                  <m:oMath xmlns:m="http://schemas.openxmlformats.org/officeDocument/2006/math"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∴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∠CBA=∠OAB=30°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𝐴𝑂𝐵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থেকে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পাই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 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sin</m:t>
                        </m:r>
                      </m:fName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OAB</m:t>
                        </m:r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𝑂𝐵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𝐴𝑏</m:t>
                        </m:r>
                      </m:den>
                    </m:f>
                  </m:oMath>
                </a14:m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 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30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20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,</m:t>
                    </m:r>
                  </m:oMath>
                </a14:m>
                <a:endParaRPr lang="en-US" sz="2800" b="0" dirty="0">
                  <a:solidFill>
                    <a:srgbClr val="00B05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20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8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h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10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।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অর্থাৎ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ঘরের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উচ্চতা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10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।</m:t>
                    </m:r>
                    <m:r>
                      <a:rPr lang="bn-BD" sz="28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487847"/>
                <a:ext cx="8382000" cy="3242426"/>
              </a:xfrm>
              <a:prstGeom prst="rect">
                <a:avLst/>
              </a:prstGeom>
              <a:blipFill>
                <a:blip r:embed="rId5"/>
                <a:stretch>
                  <a:fillRect l="-1891" t="-2444" b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74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772400" y="381000"/>
            <a:ext cx="0" cy="198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486400" y="2368813"/>
            <a:ext cx="228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486400" y="381000"/>
            <a:ext cx="2286000" cy="1981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629400" y="381000"/>
            <a:ext cx="1143000" cy="19812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3581201">
            <a:off x="5258185" y="2010713"/>
            <a:ext cx="754175" cy="457200"/>
          </a:xfrm>
          <a:prstGeom prst="arc">
            <a:avLst>
              <a:gd name="adj1" fmla="val 14961588"/>
              <a:gd name="adj2" fmla="val 196467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6378286" y="2105891"/>
            <a:ext cx="571500" cy="622826"/>
          </a:xfrm>
          <a:prstGeom prst="arc">
            <a:avLst>
              <a:gd name="adj1" fmla="val 16867999"/>
              <a:gd name="adj2" fmla="val 679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35272" y="1950038"/>
                <a:ext cx="10099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5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72" y="1950038"/>
                <a:ext cx="1009968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49786" y="1981008"/>
                <a:ext cx="8226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60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786" y="1981008"/>
                <a:ext cx="82261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11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04800" y="381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নং ১২ এবং সমাধানঃ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48600" y="15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72400" y="195023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0027" y="2327663"/>
            <a:ext cx="61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53461" y="238725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0097" y="2387255"/>
            <a:ext cx="89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48600" y="1371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49786" y="2368813"/>
                <a:ext cx="8988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786" y="2368813"/>
                <a:ext cx="89881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04800" y="1371600"/>
                <a:ext cx="4942800" cy="4759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 মিনারের উচ্চতা </a:t>
                </a:r>
                <a:r>
                  <a:rPr lang="en-US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h </a:t>
                </a:r>
                <a:r>
                  <a:rPr lang="bn-BD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</a:t>
                </a:r>
                <a:r>
                  <a:rPr lang="en-US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BD=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,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𝐶𝐷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মিঃটার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</m:oMath>
                </a14:m>
                <a:endParaRPr lang="bn-BD" sz="2400" b="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400" b="0" i="1" smtClean="0">
                          <a:solidFill>
                            <a:srgbClr val="00B05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∴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𝐵𝐶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60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মিটার</m:t>
                      </m:r>
                      <m:r>
                        <a:rPr lang="bn-BD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,∠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𝐵𝐷𝐴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60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°,</m:t>
                      </m:r>
                    </m:oMath>
                  </m:oMathPara>
                </a14:m>
                <a:endParaRPr lang="en-US" sz="2400" b="0" dirty="0">
                  <a:solidFill>
                    <a:srgbClr val="00B05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bn-BD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∠</a:t>
                </a:r>
                <a:r>
                  <a:rPr lang="en-US" sz="2400" dirty="0">
                    <a:solidFill>
                      <a:srgbClr val="00B050"/>
                    </a:solidFill>
                    <a:latin typeface="Cambria Math"/>
                    <a:ea typeface="Cambria Math"/>
                    <a:cs typeface="NikoshBAN" panose="02000000000000000000" pitchFamily="2" charset="0"/>
                  </a:rPr>
                  <a:t>BCA=30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</m:t>
                    </m:r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𝐴𝐵𝐷</m:t>
                    </m:r>
                    <m:r>
                      <a:rPr lang="en-US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থেকে</m:t>
                    </m:r>
                    <m:r>
                      <a:rPr lang="bn-BD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পাই</m:t>
                    </m:r>
                    <m:r>
                      <a:rPr lang="bn-BD" sz="2400" b="0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</m:t>
                    </m:r>
                  </m:oMath>
                </a14:m>
                <a:endParaRPr lang="bn-BD" sz="2400" b="0" dirty="0">
                  <a:solidFill>
                    <a:srgbClr val="00B05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𝐵𝐷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bn-BD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  <a:cs typeface="NikoshBAN" panose="02000000000000000000" pitchFamily="2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bn-BD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 </a:t>
                </a:r>
                <a14:m>
                  <m:oMath xmlns:m="http://schemas.openxmlformats.org/officeDocument/2006/math"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𝐴𝐵𝐶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থেকে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পাই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tan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45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°=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NikoshBAN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  <a:cs typeface="NikoshBAN" panose="02000000000000000000" pitchFamily="2" charset="0"/>
                              </a:rPr>
                              <m:t>𝐴𝐵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  <a:cs typeface="NikoshBAN" panose="02000000000000000000" pitchFamily="2" charset="0"/>
                              </a:rPr>
                              <m:t>𝐵𝐶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endParaRPr lang="en-US" sz="2400" b="0" dirty="0">
                  <a:solidFill>
                    <a:srgbClr val="00B05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4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60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h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</m:oMath>
                </a14:m>
                <a:endParaRPr lang="en-US" sz="2400" b="0" i="1" dirty="0">
                  <a:solidFill>
                    <a:srgbClr val="00B050"/>
                  </a:solidFill>
                  <a:latin typeface="Cambria Math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∴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√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60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বা</m:t>
                      </m:r>
                      <m:r>
                        <a:rPr lang="bn-BD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60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√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NikoshBAN" panose="02000000000000000000" pitchFamily="2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  <a:cs typeface="NikoshBAN" panose="02000000000000000000" pitchFamily="2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  <a:cs typeface="NikoshBAN" panose="02000000000000000000" pitchFamily="2" charset="0"/>
                                </a:rPr>
                                <m:t> 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NikoshBAN" panose="02000000000000000000" pitchFamily="2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</m:t>
                      </m:r>
                    </m:oMath>
                  </m:oMathPara>
                </a14:m>
                <a:endParaRPr lang="en-US" sz="2400" b="0" i="1" dirty="0">
                  <a:solidFill>
                    <a:srgbClr val="00B050"/>
                  </a:solidFill>
                  <a:latin typeface="Cambria Math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en-US" sz="2400" b="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h= 141.962 </a:t>
                </a:r>
                <a:r>
                  <a:rPr lang="bn-BD" sz="2400" b="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মিটার । অর্থাৎ মিনারের উচ্চতা</a:t>
                </a:r>
              </a:p>
              <a:p>
                <a:r>
                  <a:rPr lang="en-US" sz="24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141.962 </a:t>
                </a:r>
                <a:r>
                  <a:rPr lang="bn-BD" sz="24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মিটার</a:t>
                </a:r>
                <a14:m>
                  <m:oMath xmlns:m="http://schemas.openxmlformats.org/officeDocument/2006/math">
                    <m:r>
                      <a:rPr lang="bn-BD" sz="2400" b="0" i="0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0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প্রায়।</m:t>
                    </m:r>
                    <m:r>
                      <a:rPr lang="bn-BD" sz="2400" b="0" i="0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4942800" cy="4759573"/>
              </a:xfrm>
              <a:prstGeom prst="rect">
                <a:avLst/>
              </a:prstGeom>
              <a:blipFill rotWithShape="1">
                <a:blip r:embed="rId5"/>
                <a:stretch>
                  <a:fillRect l="-1850" t="-1024" b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88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নং ১৪ এবং সমাধানঃ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763000" y="228600"/>
            <a:ext cx="0" cy="3657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924800" y="1905000"/>
            <a:ext cx="838200" cy="1981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924800" y="3886200"/>
            <a:ext cx="838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7924800" y="3619500"/>
            <a:ext cx="3048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025245" y="34348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60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245" y="3434834"/>
                <a:ext cx="5334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909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343900" y="228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20100" y="1720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39200" y="3886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384700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28599" y="1219200"/>
                <a:ext cx="8115300" cy="4779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খুটিটির উচ্চতা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64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,</m:t>
                    </m:r>
                  </m:oMath>
                </a14:m>
                <a:endParaRPr lang="en-US" sz="2800" b="0" i="1" dirty="0">
                  <a:solidFill>
                    <a:srgbClr val="7030A0"/>
                  </a:solidFill>
                  <a:latin typeface="Cambria Math"/>
                  <a:cs typeface="NikoshBAN" panose="02000000000000000000" pitchFamily="2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বিন্দুতে</m:t>
                      </m:r>
                      <m:r>
                        <a:rPr lang="bn-BD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𝑋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মিঃটার</m:t>
                      </m:r>
                      <m:r>
                        <a:rPr lang="bn-BD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28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অংশ</m:t>
                      </m:r>
                    </m:oMath>
                  </m:oMathPara>
                </a14:m>
                <a:endParaRPr lang="bn-BD" sz="2800" b="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ভেঙ্গে বিচ্ছিন্ন না হয়ে ভূমির সাথে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D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𝐵𝐷𝐶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 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কোণ</m:t>
                    </m:r>
                  </m:oMath>
                </a14:m>
                <a:endParaRPr lang="bn-BD" sz="2800" b="0" dirty="0">
                  <a:solidFill>
                    <a:srgbClr val="7030A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 করেছে।</a:t>
                </a:r>
                <a:endParaRPr lang="en-US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AC=CD=x </a:t>
                </a:r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64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</m:oMath>
                </a14:m>
                <a:endParaRPr lang="en-US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∆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𝐵𝐶𝐷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থেকে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পাই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𝐵𝐷𝐶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𝐶𝐷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𝐵𝐶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𝑠𝑖𝑛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64</m:t>
                        </m:r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𝑥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,</m:t>
                    </m:r>
                  </m:oMath>
                </a14:m>
                <a:endParaRPr lang="en-US" sz="2800" b="0" dirty="0">
                  <a:solidFill>
                    <a:srgbClr val="7030A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8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√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64</m:t>
                        </m:r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𝑥</m:t>
                        </m:r>
                      </m:den>
                    </m:f>
                    <m:r>
                      <a:rPr lang="en-US" sz="2800" i="1" dirty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,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 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34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298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,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অর্থাৎ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 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খুটিটি</m:t>
                    </m:r>
                    <m:r>
                      <a:rPr lang="bn-BD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34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298</m:t>
                    </m:r>
                    <m:r>
                      <a:rPr lang="en-US" sz="2800" b="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BD" sz="2800" b="0" dirty="0">
                  <a:solidFill>
                    <a:srgbClr val="7030A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7030A0"/>
                    </a:solidFill>
                    <a:latin typeface="NikoshBAN" panose="02000000000000000000" pitchFamily="2" charset="0"/>
                    <a:ea typeface="Cambria Math"/>
                    <a:cs typeface="NikoshBAN" panose="02000000000000000000" pitchFamily="2" charset="0"/>
                  </a:rPr>
                  <a:t>মিটার উচুতে ভেঙ্গেছিল। </a:t>
                </a:r>
                <a:endParaRPr lang="en-US" sz="2800" dirty="0">
                  <a:solidFill>
                    <a:srgbClr val="7030A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1219200"/>
                <a:ext cx="8115300" cy="4779898"/>
              </a:xfrm>
              <a:prstGeom prst="rect">
                <a:avLst/>
              </a:prstGeom>
              <a:blipFill>
                <a:blip r:embed="rId3"/>
                <a:stretch>
                  <a:fillRect l="-1502" t="-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96200" y="2850059"/>
                <a:ext cx="419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2850059"/>
                <a:ext cx="4191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717972" y="1688068"/>
            <a:ext cx="54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164477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/>
      <p:bldP spid="13" grpId="0"/>
      <p:bldP spid="14" grpId="0"/>
      <p:bldP spid="15" grpId="0"/>
      <p:bldP spid="17" grpId="0" animBg="1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9" name="Picture 5" descr="C:\Users\Doel-1612i3\Desktop\heights_and_distan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836" y="519545"/>
            <a:ext cx="5715000" cy="290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3810000"/>
                <a:ext cx="86868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প্রদর্শিত টাওয়ার টির শীর্ষ থেকে ভূমিতে যদি </a:t>
                </a:r>
                <a14:m>
                  <m:oMath xmlns:m="http://schemas.openxmlformats.org/officeDocument/2006/math"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 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কোণ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উৎপন্ন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করে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থাকে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,</m:t>
                    </m:r>
                    <m:r>
                      <a:rPr lang="bn-BD" sz="4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তাহলে</m:t>
                    </m:r>
                  </m:oMath>
                </a14:m>
                <a:endParaRPr lang="bn-BD" sz="4800" b="0" dirty="0">
                  <a:solidFill>
                    <a:schemeClr val="tx1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4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টাওয়ারটির উচ্চতা কত নির্ণয় কর।</a:t>
                </a:r>
                <a:endParaRPr lang="en-US" sz="4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8686800" cy="2308324"/>
              </a:xfrm>
              <a:prstGeom prst="rect">
                <a:avLst/>
              </a:prstGeom>
              <a:blipFill>
                <a:blip r:embed="rId3"/>
                <a:stretch>
                  <a:fillRect l="-3158" t="-6069" r="-1754" b="-12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06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2" name="Picture 4" descr="C:\Users\Doel-1612i3\Desktop\TRIGONO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799"/>
            <a:ext cx="5621866" cy="316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2600" y="2819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100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0" y="2266948"/>
                <a:ext cx="6477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</a:rPr>
                  <a:t>45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266948"/>
                <a:ext cx="6477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943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315200" y="457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2667058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26694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38053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  আলোকে নিচের প্রশ্নগুলোর</a:t>
            </a:r>
          </a:p>
          <a:p>
            <a:r>
              <a:rPr lang="bn-BD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দাও।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" y="4114800"/>
                <a:ext cx="8593666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(ক) ত্রিকোণমিতির ব্যবহার ক্ষেত্রগুলো উল্লেখ কর।</a:t>
                </a:r>
              </a:p>
              <a:p>
                <a:r>
                  <a:rPr lang="bn-BD" sz="36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(খ) চিত্রে প্রদর্শিত টাওয়ারটির উচ্চতা নির্ণয় কর।</a:t>
                </a:r>
              </a:p>
              <a:p>
                <a:r>
                  <a:rPr lang="bn-BD" sz="36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(গ) ভূমির দৈর্ঘ্য আরও কত মিটার বেশী হলে  </a:t>
                </a:r>
                <a:r>
                  <a:rPr lang="en-US" sz="36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BD" sz="36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/>
                        <a:cs typeface="NikoshBAN" panose="02000000000000000000" pitchFamily="2" charset="0"/>
                      </a:rPr>
                      <m:t>30</m:t>
                    </m:r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 </m:t>
                    </m:r>
                    <m:r>
                      <a:rPr lang="bn-BD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কোণ</m:t>
                    </m:r>
                    <m:r>
                      <a:rPr lang="bn-BD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উৎপন্ন</m:t>
                    </m:r>
                    <m:r>
                      <a:rPr lang="bn-BD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করবে</m:t>
                    </m:r>
                    <m:r>
                      <a:rPr lang="bn-BD" sz="36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?</m:t>
                    </m:r>
                  </m:oMath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114800"/>
                <a:ext cx="8593666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2200" t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43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163385-5994-48FE-99A0-86A23B959F79}"/>
              </a:ext>
            </a:extLst>
          </p:cNvPr>
          <p:cNvSpPr/>
          <p:nvPr/>
        </p:nvSpPr>
        <p:spPr>
          <a:xfrm>
            <a:off x="3048000" y="0"/>
            <a:ext cx="60198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err="1">
                <a:solidFill>
                  <a:schemeClr val="tx1"/>
                </a:solidFill>
              </a:rPr>
              <a:t>ধন্যবাদ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F4C796-2141-4520-A255-43F256CB908F}"/>
              </a:ext>
            </a:extLst>
          </p:cNvPr>
          <p:cNvSpPr/>
          <p:nvPr/>
        </p:nvSpPr>
        <p:spPr>
          <a:xfrm>
            <a:off x="82062" y="0"/>
            <a:ext cx="2813538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0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199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7200" u="sng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u="sng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9600" u="sng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ঃআকতারুজজামান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		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(গণিত)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মাসনীগাছা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কচুয়া,চাঁদপুর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8359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3726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8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r>
              <a:rPr lang="en-US" sz="8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নব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অধ্যায়ঃদশম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তাং১৩/৫/২০২০ইং</a:t>
            </a:r>
          </a:p>
        </p:txBody>
      </p:sp>
    </p:spTree>
    <p:extLst>
      <p:ext uri="{BB962C8B-B14F-4D97-AF65-F5344CB8AC3E}">
        <p14:creationId xmlns:p14="http://schemas.microsoft.com/office/powerpoint/2010/main" val="116840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5626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 তোমরা কি দেখতে পাচ্ছো?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Doel-1612i3\Desktop\TRIGONO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2" y="838200"/>
            <a:ext cx="7345716" cy="413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88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-1612i3\Desktop\TRIGONO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94" y="609600"/>
            <a:ext cx="6718300" cy="433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5334000"/>
            <a:ext cx="876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চিত্রে কি দেখতে পাচ্ছো?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0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304800"/>
            <a:ext cx="9144000" cy="6019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115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দূরত্বওসময়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6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76200"/>
            <a:ext cx="9144000" cy="6477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অবনতিকোণ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হাতে-কলমে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দূরত্বওউচচতা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467600" y="381000"/>
            <a:ext cx="304800" cy="18288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239000" y="381000"/>
            <a:ext cx="228600" cy="18288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239000" y="2209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67600" y="381000"/>
            <a:ext cx="76200" cy="1828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39000" y="19050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53300" y="15240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53300" y="1066800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962400" y="2209800"/>
            <a:ext cx="35433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962400" y="381000"/>
            <a:ext cx="3505200" cy="1828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72000" y="17526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685800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486650" y="1334961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650" y="1334961"/>
                <a:ext cx="914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620000" y="381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05700" y="2253734"/>
            <a:ext cx="438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8773" y="225373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3810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নং ৭ এবং সমাধানঃ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2895600"/>
            <a:ext cx="8839200" cy="2478948"/>
          </a:xfrm>
          <a:prstGeom prst="rect">
            <a:avLst/>
          </a:prstGeom>
          <a:blipFill rotWithShape="1">
            <a:blip r:embed="rId4"/>
            <a:stretch>
              <a:fillRect l="-1379" t="-1966" b="-6143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r>
              <a:rPr lang="bn-IN" dirty="0">
                <a:noFill/>
              </a:rPr>
              <a:t>ধপ</a:t>
            </a: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366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oel-1612i3\Desktop\TRIGO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564" y="533400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0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নং ৮ এবং সমাধানঃ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304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29387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3636" y="280024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3323465"/>
            <a:ext cx="125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20 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733800"/>
                <a:ext cx="8763000" cy="2005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 গাছটির উচ্চতা</a:t>
                </a:r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AB=h </a:t>
                </a:r>
                <a:r>
                  <a:rPr lang="bn-BD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।এবং </a:t>
                </a:r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20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।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ভূতলস্থ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BD" sz="2800" b="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BD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চূড়ার উন্নতি কোণ 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𝐵𝐶𝐴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 .∴ ∆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𝐴𝐵𝐶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হতে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পাই</m:t>
                    </m:r>
                  </m:oMath>
                </a14:m>
                <a:endParaRPr lang="bn-BD" sz="2800" b="0" dirty="0">
                  <a:solidFill>
                    <a:srgbClr val="0070C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𝐵𝐶𝐴</m:t>
                    </m:r>
                  </m:oMath>
                </a14:m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𝐵𝐶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𝑡𝑎𝑛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60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° </m:t>
                    </m:r>
                  </m:oMath>
                </a14:m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20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800" b="0" i="1" dirty="0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bn-BD" sz="2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20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বা</m:t>
                    </m:r>
                    <m:r>
                      <a:rPr lang="bn-BD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h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20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800" b="0" dirty="0">
                  <a:solidFill>
                    <a:srgbClr val="0070C0"/>
                  </a:solidFill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bn-BD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28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h=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34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641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।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অর্থাৎ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গাছটির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উচ্চতা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34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641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মিটার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প্রায়।</m:t>
                    </m:r>
                    <m:r>
                      <a:rPr lang="bn-BD" sz="2800" b="0" i="1" smtClean="0">
                        <a:solidFill>
                          <a:srgbClr val="0070C0"/>
                        </a:solidFill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2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733800"/>
                <a:ext cx="8763000" cy="2005934"/>
              </a:xfrm>
              <a:prstGeom prst="rect">
                <a:avLst/>
              </a:prstGeom>
              <a:blipFill rotWithShape="1">
                <a:blip r:embed="rId3"/>
                <a:stretch>
                  <a:fillRect l="-1391" t="-2432" b="-7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58396" y="2569412"/>
                <a:ext cx="682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</a:rPr>
                  <a:t>60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396" y="2569412"/>
                <a:ext cx="6823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428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541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HARUN</cp:lastModifiedBy>
  <cp:revision>68</cp:revision>
  <dcterms:created xsi:type="dcterms:W3CDTF">2014-05-13T10:26:45Z</dcterms:created>
  <dcterms:modified xsi:type="dcterms:W3CDTF">2020-05-13T17:07:36Z</dcterms:modified>
</cp:coreProperties>
</file>