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8" r:id="rId1"/>
  </p:sldMasterIdLst>
  <p:notesMasterIdLst>
    <p:notesMasterId r:id="rId19"/>
  </p:notesMasterIdLst>
  <p:sldIdLst>
    <p:sldId id="256" r:id="rId2"/>
    <p:sldId id="296" r:id="rId3"/>
    <p:sldId id="257" r:id="rId4"/>
    <p:sldId id="280" r:id="rId5"/>
    <p:sldId id="287" r:id="rId6"/>
    <p:sldId id="288" r:id="rId7"/>
    <p:sldId id="293" r:id="rId8"/>
    <p:sldId id="294" r:id="rId9"/>
    <p:sldId id="295" r:id="rId10"/>
    <p:sldId id="290" r:id="rId11"/>
    <p:sldId id="289" r:id="rId12"/>
    <p:sldId id="291" r:id="rId13"/>
    <p:sldId id="292" r:id="rId14"/>
    <p:sldId id="297" r:id="rId15"/>
    <p:sldId id="300" r:id="rId16"/>
    <p:sldId id="298" r:id="rId17"/>
    <p:sldId id="28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1" d="100"/>
          <a:sy n="81" d="100"/>
        </p:scale>
        <p:origin x="77"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5FE21A-8203-48F3-B8CF-AAAE12CD5C8D}" type="datetimeFigureOut">
              <a:rPr lang="en-US" smtClean="0"/>
              <a:t>13-May-20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CA4366-6950-491E-A2BB-D0FDEAFDCB1E}" type="slidenum">
              <a:rPr lang="en-US" smtClean="0"/>
              <a:t>‹#›</a:t>
            </a:fld>
            <a:endParaRPr lang="en-US"/>
          </a:p>
        </p:txBody>
      </p:sp>
    </p:spTree>
    <p:extLst>
      <p:ext uri="{BB962C8B-B14F-4D97-AF65-F5344CB8AC3E}">
        <p14:creationId xmlns:p14="http://schemas.microsoft.com/office/powerpoint/2010/main" val="2765168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442175-C396-447F-9563-028176255125}"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353699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442175-C396-447F-9563-028176255125}"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2577030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442175-C396-447F-9563-028176255125}"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68339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442175-C396-447F-9563-028176255125}"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2657012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442175-C396-447F-9563-028176255125}"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33617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442175-C396-447F-9563-028176255125}"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3344929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442175-C396-447F-9563-028176255125}"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1956676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442175-C396-447F-9563-028176255125}"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210466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442175-C396-447F-9563-028176255125}"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1418693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442175-C396-447F-9563-028176255125}"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417953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442175-C396-447F-9563-028176255125}" type="datetimeFigureOut">
              <a:rPr lang="en-US" smtClean="0"/>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1123630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442175-C396-447F-9563-028176255125}" type="datetimeFigureOut">
              <a:rPr lang="en-US" smtClean="0"/>
              <a:t>13-May-20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328072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442175-C396-447F-9563-028176255125}" type="datetimeFigureOut">
              <a:rPr lang="en-US" smtClean="0"/>
              <a:t>13-May-20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1739097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442175-C396-447F-9563-028176255125}" type="datetimeFigureOut">
              <a:rPr lang="en-US" smtClean="0"/>
              <a:t>13-May-20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1866918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442175-C396-447F-9563-028176255125}" type="datetimeFigureOut">
              <a:rPr lang="en-US" smtClean="0"/>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2753638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442175-C396-447F-9563-028176255125}" type="datetimeFigureOut">
              <a:rPr lang="en-US" smtClean="0"/>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2455382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
              <a:schemeClr val="accent1">
                <a:lumMod val="5000"/>
                <a:lumOff val="95000"/>
              </a:schemeClr>
            </a:gs>
            <a:gs pos="100000">
              <a:schemeClr val="accent1">
                <a:lumMod val="45000"/>
                <a:lumOff val="55000"/>
              </a:schemeClr>
            </a:gs>
            <a:gs pos="100000">
              <a:scrgbClr r="0" g="0" b="0"/>
            </a:gs>
            <a:gs pos="100000">
              <a:scrgbClr r="0" g="0" b="0"/>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442175-C396-447F-9563-028176255125}" type="datetimeFigureOut">
              <a:rPr lang="en-US" smtClean="0"/>
              <a:t>13-May-20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10F3FEC-8283-4054-A442-E4AB7BEE1C74}" type="slidenum">
              <a:rPr lang="en-US" smtClean="0"/>
              <a:t>‹#›</a:t>
            </a:fld>
            <a:endParaRPr lang="en-US"/>
          </a:p>
        </p:txBody>
      </p:sp>
    </p:spTree>
    <p:extLst>
      <p:ext uri="{BB962C8B-B14F-4D97-AF65-F5344CB8AC3E}">
        <p14:creationId xmlns:p14="http://schemas.microsoft.com/office/powerpoint/2010/main" val="287526612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362200" y="5806440"/>
            <a:ext cx="6743701" cy="822960"/>
          </a:xfrm>
          <a:ln/>
        </p:spPr>
        <p:style>
          <a:lnRef idx="2">
            <a:schemeClr val="dk1"/>
          </a:lnRef>
          <a:fillRef idx="1">
            <a:schemeClr val="lt1"/>
          </a:fillRef>
          <a:effectRef idx="0">
            <a:schemeClr val="dk1"/>
          </a:effectRef>
          <a:fontRef idx="minor">
            <a:schemeClr val="dk1"/>
          </a:fontRef>
        </p:style>
        <p:txBody>
          <a:bodyPr>
            <a:noAutofit/>
          </a:bodyPr>
          <a:lstStyle/>
          <a:p>
            <a:pPr eaLnBrk="1" hangingPunct="1"/>
            <a:r>
              <a:rPr lang="en-US" sz="6000" b="1" dirty="0" err="1">
                <a:solidFill>
                  <a:srgbClr val="006600"/>
                </a:solidFill>
                <a:latin typeface="NikoshBAN" pitchFamily="2" charset="0"/>
                <a:cs typeface="NikoshBAN" pitchFamily="2" charset="0"/>
              </a:rPr>
              <a:t>মাল্টিমিডিয়া</a:t>
            </a:r>
            <a:r>
              <a:rPr lang="en-US" sz="6000" dirty="0">
                <a:solidFill>
                  <a:srgbClr val="006600"/>
                </a:solidFill>
                <a:latin typeface="NikoshBAN" pitchFamily="2" charset="0"/>
                <a:cs typeface="NikoshBAN" pitchFamily="2" charset="0"/>
              </a:rPr>
              <a:t> </a:t>
            </a:r>
            <a:r>
              <a:rPr lang="en-US" sz="6000" b="1" dirty="0" err="1">
                <a:solidFill>
                  <a:srgbClr val="006600"/>
                </a:solidFill>
                <a:latin typeface="NikoshBAN" pitchFamily="2" charset="0"/>
                <a:cs typeface="NikoshBAN" pitchFamily="2" charset="0"/>
              </a:rPr>
              <a:t>ক্লাসে</a:t>
            </a:r>
            <a:r>
              <a:rPr lang="en-US" sz="6000" dirty="0">
                <a:solidFill>
                  <a:srgbClr val="006600"/>
                </a:solidFill>
                <a:latin typeface="NikoshBAN" pitchFamily="2" charset="0"/>
                <a:cs typeface="NikoshBAN" pitchFamily="2" charset="0"/>
              </a:rPr>
              <a:t> </a:t>
            </a:r>
            <a:r>
              <a:rPr lang="bn-BD" sz="6000" b="1" dirty="0">
                <a:solidFill>
                  <a:srgbClr val="006600"/>
                </a:solidFill>
                <a:latin typeface="NikoshBAN" pitchFamily="2" charset="0"/>
                <a:cs typeface="NikoshBAN" pitchFamily="2" charset="0"/>
              </a:rPr>
              <a:t>স্বাগতম</a:t>
            </a:r>
            <a:endParaRPr lang="en-US" sz="6000" b="1" dirty="0">
              <a:solidFill>
                <a:srgbClr val="006600"/>
              </a:solidFill>
              <a:latin typeface="NikoshBAN" pitchFamily="2" charset="0"/>
              <a:cs typeface="NikoshBAN" pitchFamily="2" charset="0"/>
            </a:endParaRPr>
          </a:p>
        </p:txBody>
      </p:sp>
      <p:pic>
        <p:nvPicPr>
          <p:cNvPr id="4" name="Picture 3"/>
          <p:cNvPicPr>
            <a:picLocks noChangeAspect="1"/>
          </p:cNvPicPr>
          <p:nvPr/>
        </p:nvPicPr>
        <p:blipFill>
          <a:blip r:embed="rId2"/>
          <a:stretch>
            <a:fillRect/>
          </a:stretch>
        </p:blipFill>
        <p:spPr>
          <a:xfrm>
            <a:off x="1828800" y="1219200"/>
            <a:ext cx="8915400" cy="3992106"/>
          </a:xfrm>
          <a:prstGeom prst="rect">
            <a:avLst/>
          </a:prstGeom>
          <a:ln w="228600" cap="sq" cmpd="thickThin">
            <a:solidFill>
              <a:srgbClr val="000000"/>
            </a:solidFill>
            <a:prstDash val="solid"/>
            <a:miter lim="800000"/>
          </a:ln>
          <a:effectLst>
            <a:innerShdw blurRad="76200">
              <a:srgbClr val="000000"/>
            </a:innerShdw>
          </a:effectLst>
        </p:spPr>
      </p:pic>
      <p:sp>
        <p:nvSpPr>
          <p:cNvPr id="5" name="Rectangle 4"/>
          <p:cNvSpPr/>
          <p:nvPr/>
        </p:nvSpPr>
        <p:spPr>
          <a:xfrm>
            <a:off x="3810000" y="235669"/>
            <a:ext cx="4495800" cy="707886"/>
          </a:xfrm>
          <a:prstGeom prst="rect">
            <a:avLst/>
          </a:prstGeom>
          <a:effectLst>
            <a:outerShdw blurRad="50800" dist="50800" dir="5400000" algn="ctr" rotWithShape="0">
              <a:srgbClr val="000000"/>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ar-AE" sz="4000" b="1" dirty="0">
                <a:solidFill>
                  <a:schemeClr val="accent5">
                    <a:lumMod val="50000"/>
                  </a:schemeClr>
                </a:solidFill>
                <a:latin typeface="Arial" panose="020B0604020202020204" pitchFamily="34" charset="0"/>
                <a:cs typeface="Arial" panose="020B0604020202020204" pitchFamily="34" charset="0"/>
              </a:rPr>
              <a:t>اَلسَلامُ عَلَيْكُم وَرَحْمَةُ اَللهِ </a:t>
            </a:r>
            <a:endParaRPr lang="en-US" sz="4000" b="1" dirty="0">
              <a:solidFill>
                <a:schemeClr val="accent5">
                  <a:lumMod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0" y="-31423"/>
            <a:ext cx="12221852" cy="6889423"/>
          </a:xfrm>
          <a:prstGeom prst="rect">
            <a:avLst/>
          </a:prstGeom>
        </p:spPr>
      </p:pic>
    </p:spTree>
    <p:extLst>
      <p:ext uri="{BB962C8B-B14F-4D97-AF65-F5344CB8AC3E}">
        <p14:creationId xmlns:p14="http://schemas.microsoft.com/office/powerpoint/2010/main" val="77293654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554259"/>
            <a:ext cx="12918544" cy="7449958"/>
          </a:xfrm>
          <a:prstGeom prst="rect">
            <a:avLst/>
          </a:prstGeom>
        </p:spPr>
      </p:pic>
      <p:sp>
        <p:nvSpPr>
          <p:cNvPr id="4" name="Left-Right Arrow 3"/>
          <p:cNvSpPr/>
          <p:nvPr/>
        </p:nvSpPr>
        <p:spPr>
          <a:xfrm>
            <a:off x="1371600" y="381000"/>
            <a:ext cx="8305800" cy="1219200"/>
          </a:xfrm>
          <a:prstGeom prst="leftRightArrow">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4400" dirty="0" err="1" smtClean="0"/>
              <a:t>চল,নিচের</a:t>
            </a:r>
            <a:r>
              <a:rPr lang="en-US" sz="4400" dirty="0" smtClean="0"/>
              <a:t> </a:t>
            </a:r>
            <a:r>
              <a:rPr lang="en-US" sz="4400" dirty="0" err="1" smtClean="0"/>
              <a:t>শব্দার্থ</a:t>
            </a:r>
            <a:r>
              <a:rPr lang="en-US" sz="4400" dirty="0" smtClean="0"/>
              <a:t> </a:t>
            </a:r>
            <a:r>
              <a:rPr lang="en-US" sz="4400" dirty="0" err="1" smtClean="0"/>
              <a:t>জেনে</a:t>
            </a:r>
            <a:r>
              <a:rPr lang="en-US" sz="4400" dirty="0" smtClean="0"/>
              <a:t> </a:t>
            </a:r>
            <a:r>
              <a:rPr lang="en-US" sz="4400" dirty="0" err="1" smtClean="0"/>
              <a:t>নিই</a:t>
            </a:r>
            <a:r>
              <a:rPr lang="en-US" sz="4400" dirty="0" smtClean="0"/>
              <a:t> </a:t>
            </a:r>
            <a:endParaRPr lang="en-US" sz="4400" dirty="0"/>
          </a:p>
        </p:txBody>
      </p:sp>
      <p:graphicFrame>
        <p:nvGraphicFramePr>
          <p:cNvPr id="5" name="Table 4"/>
          <p:cNvGraphicFramePr>
            <a:graphicFrameLocks noGrp="1"/>
          </p:cNvGraphicFramePr>
          <p:nvPr>
            <p:extLst>
              <p:ext uri="{D42A27DB-BD31-4B8C-83A1-F6EECF244321}">
                <p14:modId xmlns:p14="http://schemas.microsoft.com/office/powerpoint/2010/main" val="1162702866"/>
              </p:ext>
            </p:extLst>
          </p:nvPr>
        </p:nvGraphicFramePr>
        <p:xfrm>
          <a:off x="1775616" y="2362200"/>
          <a:ext cx="8128000" cy="3266440"/>
        </p:xfrm>
        <a:graphic>
          <a:graphicData uri="http://schemas.openxmlformats.org/drawingml/2006/table">
            <a:tbl>
              <a:tblPr firstRow="1" bandRow="1">
                <a:tableStyleId>{5C22544A-7EE6-4342-B048-85BDC9FD1C3A}</a:tableStyleId>
              </a:tblPr>
              <a:tblGrid>
                <a:gridCol w="4064000"/>
                <a:gridCol w="4064000"/>
              </a:tblGrid>
              <a:tr h="370840">
                <a:tc>
                  <a:txBody>
                    <a:bodyPr/>
                    <a:lstStyle/>
                    <a:p>
                      <a:r>
                        <a:rPr lang="en-US" dirty="0" smtClean="0"/>
                        <a:t>  </a:t>
                      </a:r>
                      <a:r>
                        <a:rPr lang="en-US" dirty="0" err="1" smtClean="0"/>
                        <a:t>বাংলা</a:t>
                      </a:r>
                      <a:r>
                        <a:rPr lang="en-US" baseline="0" dirty="0" smtClean="0"/>
                        <a:t> </a:t>
                      </a:r>
                      <a:r>
                        <a:rPr lang="en-US" baseline="0" dirty="0" err="1" smtClean="0"/>
                        <a:t>অর্থ</a:t>
                      </a:r>
                      <a:r>
                        <a:rPr lang="en-US" baseline="0" dirty="0" smtClean="0"/>
                        <a:t> </a:t>
                      </a:r>
                      <a:endParaRPr lang="en-US" dirty="0"/>
                    </a:p>
                  </a:txBody>
                  <a:tcPr/>
                </a:tc>
                <a:tc>
                  <a:txBody>
                    <a:bodyPr/>
                    <a:lstStyle/>
                    <a:p>
                      <a:r>
                        <a:rPr lang="en-US" dirty="0" smtClean="0"/>
                        <a:t>     </a:t>
                      </a:r>
                      <a:r>
                        <a:rPr lang="en-US" dirty="0" err="1" smtClean="0"/>
                        <a:t>আরবি</a:t>
                      </a:r>
                      <a:r>
                        <a:rPr lang="en-US" dirty="0" smtClean="0"/>
                        <a:t> </a:t>
                      </a:r>
                      <a:r>
                        <a:rPr lang="en-US" dirty="0" err="1" smtClean="0"/>
                        <a:t>অর্থ</a:t>
                      </a:r>
                      <a:r>
                        <a:rPr lang="en-US" baseline="0" dirty="0" smtClean="0"/>
                        <a:t> </a:t>
                      </a:r>
                      <a:endParaRPr lang="en-US" dirty="0"/>
                    </a:p>
                  </a:txBody>
                  <a:tcPr/>
                </a:tc>
              </a:tr>
              <a:tr h="370840">
                <a:tc>
                  <a:txBody>
                    <a:bodyPr/>
                    <a:lstStyle/>
                    <a:p>
                      <a:r>
                        <a:rPr lang="en-US" sz="2800" b="1" dirty="0" err="1" smtClean="0">
                          <a:latin typeface="NikoshBAN" panose="02000000000000000000" pitchFamily="2" charset="0"/>
                          <a:cs typeface="NikoshBAN" panose="02000000000000000000" pitchFamily="2" charset="0"/>
                        </a:rPr>
                        <a:t>সে</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জামিন</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হবে</a:t>
                      </a:r>
                      <a:r>
                        <a:rPr lang="en-US" sz="2800" b="1" dirty="0" smtClean="0">
                          <a:latin typeface="NikoshBAN" panose="02000000000000000000" pitchFamily="2" charset="0"/>
                          <a:cs typeface="NikoshBAN" panose="02000000000000000000" pitchFamily="2" charset="0"/>
                        </a:rPr>
                        <a:t>। </a:t>
                      </a:r>
                      <a:endParaRPr lang="en-US" sz="2800" b="1" dirty="0">
                        <a:latin typeface="NikoshBAN" panose="02000000000000000000" pitchFamily="2" charset="0"/>
                        <a:cs typeface="NikoshBAN" panose="02000000000000000000" pitchFamily="2" charset="0"/>
                      </a:endParaRPr>
                    </a:p>
                  </a:txBody>
                  <a:tcPr/>
                </a:tc>
                <a:tc>
                  <a:txBody>
                    <a:bodyPr/>
                    <a:lstStyle/>
                    <a:p>
                      <a:r>
                        <a:rPr lang="en-US" sz="3200" b="1" dirty="0" smtClean="0">
                          <a:solidFill>
                            <a:srgbClr val="7030A0"/>
                          </a:solidFill>
                          <a:latin typeface="Arial" panose="020B0604020202020204" pitchFamily="34" charset="0"/>
                          <a:cs typeface="Arial" panose="020B0604020202020204" pitchFamily="34" charset="0"/>
                        </a:rPr>
                        <a:t>     </a:t>
                      </a:r>
                      <a:r>
                        <a:rPr lang="ar-AE" sz="3200" b="1" dirty="0" smtClean="0">
                          <a:solidFill>
                            <a:srgbClr val="7030A0"/>
                          </a:solidFill>
                          <a:latin typeface="Arial" panose="020B0604020202020204" pitchFamily="34" charset="0"/>
                          <a:cs typeface="Arial" panose="020B0604020202020204" pitchFamily="34" charset="0"/>
                        </a:rPr>
                        <a:t>یضمن </a:t>
                      </a:r>
                      <a:endParaRPr lang="en-US" sz="3200" b="1" dirty="0">
                        <a:solidFill>
                          <a:srgbClr val="7030A0"/>
                        </a:solidFill>
                        <a:latin typeface="Arial" panose="020B0604020202020204" pitchFamily="34" charset="0"/>
                        <a:cs typeface="Arial" panose="020B0604020202020204" pitchFamily="34" charset="0"/>
                      </a:endParaRPr>
                    </a:p>
                  </a:txBody>
                  <a:tcPr/>
                </a:tc>
              </a:tr>
              <a:tr h="370840">
                <a:tc>
                  <a:txBody>
                    <a:bodyPr/>
                    <a:lstStyle/>
                    <a:p>
                      <a:r>
                        <a:rPr lang="en-US" sz="2800" b="1" dirty="0" err="1" smtClean="0">
                          <a:latin typeface="NikoshBAN" panose="02000000000000000000" pitchFamily="2" charset="0"/>
                          <a:cs typeface="NikoshBAN" panose="02000000000000000000" pitchFamily="2" charset="0"/>
                        </a:rPr>
                        <a:t>পরস্পর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গালিদানকারী</a:t>
                      </a:r>
                      <a:r>
                        <a:rPr lang="en-US" sz="2800" b="1" baseline="0" dirty="0" smtClean="0">
                          <a:latin typeface="NikoshBAN" panose="02000000000000000000" pitchFamily="2" charset="0"/>
                          <a:cs typeface="NikoshBAN" panose="02000000000000000000" pitchFamily="2" charset="0"/>
                        </a:rPr>
                        <a:t> </a:t>
                      </a:r>
                      <a:r>
                        <a:rPr lang="en-US" sz="2800" b="1" baseline="0" dirty="0" err="1" smtClean="0">
                          <a:latin typeface="NikoshBAN" panose="02000000000000000000" pitchFamily="2" charset="0"/>
                          <a:cs typeface="NikoshBAN" panose="02000000000000000000" pitchFamily="2" charset="0"/>
                        </a:rPr>
                        <a:t>ব্যক্তি</a:t>
                      </a:r>
                      <a:r>
                        <a:rPr lang="en-US" sz="2800" b="1" baseline="0" dirty="0" smtClean="0">
                          <a:latin typeface="NikoshBAN" panose="02000000000000000000" pitchFamily="2" charset="0"/>
                          <a:cs typeface="NikoshBAN" panose="02000000000000000000" pitchFamily="2" charset="0"/>
                        </a:rPr>
                        <a:t> </a:t>
                      </a:r>
                      <a:endParaRPr lang="en-US" sz="2800" b="1" dirty="0">
                        <a:latin typeface="NikoshBAN" panose="02000000000000000000" pitchFamily="2" charset="0"/>
                        <a:cs typeface="NikoshBAN" panose="02000000000000000000" pitchFamily="2" charset="0"/>
                      </a:endParaRPr>
                    </a:p>
                  </a:txBody>
                  <a:tcPr/>
                </a:tc>
                <a:tc>
                  <a:txBody>
                    <a:bodyPr/>
                    <a:lstStyle/>
                    <a:p>
                      <a:r>
                        <a:rPr lang="en-US" sz="3200" b="1" dirty="0" smtClean="0">
                          <a:solidFill>
                            <a:srgbClr val="7030A0"/>
                          </a:solidFill>
                          <a:latin typeface="Arial" panose="020B0604020202020204" pitchFamily="34" charset="0"/>
                          <a:cs typeface="Arial" panose="020B0604020202020204" pitchFamily="34" charset="0"/>
                        </a:rPr>
                        <a:t>       </a:t>
                      </a:r>
                      <a:r>
                        <a:rPr lang="ar-AE" sz="3200" b="1" dirty="0" smtClean="0">
                          <a:solidFill>
                            <a:srgbClr val="7030A0"/>
                          </a:solidFill>
                          <a:latin typeface="Arial" panose="020B0604020202020204" pitchFamily="34" charset="0"/>
                          <a:cs typeface="Arial" panose="020B0604020202020204" pitchFamily="34" charset="0"/>
                        </a:rPr>
                        <a:t>المستبان</a:t>
                      </a:r>
                      <a:r>
                        <a:rPr lang="en-US" sz="3200" b="1" dirty="0" smtClean="0">
                          <a:solidFill>
                            <a:srgbClr val="7030A0"/>
                          </a:solidFill>
                          <a:latin typeface="Arial" panose="020B0604020202020204" pitchFamily="34" charset="0"/>
                          <a:cs typeface="Arial" panose="020B0604020202020204" pitchFamily="34" charset="0"/>
                        </a:rPr>
                        <a:t> </a:t>
                      </a:r>
                      <a:endParaRPr lang="en-US" sz="3200" b="1" dirty="0">
                        <a:solidFill>
                          <a:srgbClr val="7030A0"/>
                        </a:solidFill>
                        <a:latin typeface="Arial" panose="020B0604020202020204" pitchFamily="34" charset="0"/>
                        <a:cs typeface="Arial" panose="020B0604020202020204" pitchFamily="34" charset="0"/>
                      </a:endParaRPr>
                    </a:p>
                  </a:txBody>
                  <a:tcPr/>
                </a:tc>
              </a:tr>
              <a:tr h="370840">
                <a:tc>
                  <a:txBody>
                    <a:bodyPr/>
                    <a:lstStyle/>
                    <a:p>
                      <a:r>
                        <a:rPr lang="en-US" sz="2800" b="1" dirty="0" err="1" smtClean="0">
                          <a:latin typeface="NikoshBAN" panose="02000000000000000000" pitchFamily="2" charset="0"/>
                          <a:cs typeface="NikoshBAN" panose="02000000000000000000" pitchFamily="2" charset="0"/>
                        </a:rPr>
                        <a:t>সূচনাকারী</a:t>
                      </a:r>
                      <a:r>
                        <a:rPr lang="en-US" sz="2800" b="1" dirty="0" smtClean="0">
                          <a:latin typeface="NikoshBAN" panose="02000000000000000000" pitchFamily="2" charset="0"/>
                          <a:cs typeface="NikoshBAN" panose="02000000000000000000" pitchFamily="2" charset="0"/>
                        </a:rPr>
                        <a:t> </a:t>
                      </a:r>
                      <a:endParaRPr lang="en-US" sz="2800" b="1" dirty="0">
                        <a:latin typeface="NikoshBAN" panose="02000000000000000000" pitchFamily="2" charset="0"/>
                        <a:cs typeface="NikoshBAN" panose="02000000000000000000" pitchFamily="2" charset="0"/>
                      </a:endParaRPr>
                    </a:p>
                  </a:txBody>
                  <a:tcPr/>
                </a:tc>
                <a:tc>
                  <a:txBody>
                    <a:bodyPr/>
                    <a:lstStyle/>
                    <a:p>
                      <a:r>
                        <a:rPr lang="en-US" sz="3200" b="1" dirty="0" smtClean="0">
                          <a:solidFill>
                            <a:srgbClr val="7030A0"/>
                          </a:solidFill>
                          <a:latin typeface="Arial" panose="020B0604020202020204" pitchFamily="34" charset="0"/>
                          <a:cs typeface="Arial" panose="020B0604020202020204" pitchFamily="34" charset="0"/>
                        </a:rPr>
                        <a:t>      </a:t>
                      </a:r>
                      <a:r>
                        <a:rPr lang="ar-AE" sz="3200" b="1" dirty="0" smtClean="0">
                          <a:solidFill>
                            <a:srgbClr val="7030A0"/>
                          </a:solidFill>
                          <a:latin typeface="Arial" panose="020B0604020202020204" pitchFamily="34" charset="0"/>
                          <a:cs typeface="Arial" panose="020B0604020202020204" pitchFamily="34" charset="0"/>
                        </a:rPr>
                        <a:t>البدی</a:t>
                      </a:r>
                      <a:endParaRPr lang="en-US" sz="3200" b="1" dirty="0">
                        <a:solidFill>
                          <a:srgbClr val="7030A0"/>
                        </a:solidFill>
                        <a:latin typeface="Arial" panose="020B0604020202020204" pitchFamily="34" charset="0"/>
                        <a:cs typeface="Arial" panose="020B0604020202020204" pitchFamily="34" charset="0"/>
                      </a:endParaRPr>
                    </a:p>
                  </a:txBody>
                  <a:tcPr/>
                </a:tc>
              </a:tr>
              <a:tr h="370840">
                <a:tc>
                  <a:txBody>
                    <a:bodyPr/>
                    <a:lstStyle/>
                    <a:p>
                      <a:r>
                        <a:rPr lang="en-US" sz="2800" b="1" dirty="0" err="1" smtClean="0">
                          <a:latin typeface="NikoshBAN" panose="02000000000000000000" pitchFamily="2" charset="0"/>
                          <a:cs typeface="NikoshBAN" panose="02000000000000000000" pitchFamily="2" charset="0"/>
                        </a:rPr>
                        <a:t>চোগলখোর</a:t>
                      </a:r>
                      <a:r>
                        <a:rPr lang="en-US" sz="2800" b="1" dirty="0" smtClean="0">
                          <a:latin typeface="NikoshBAN" panose="02000000000000000000" pitchFamily="2" charset="0"/>
                          <a:cs typeface="NikoshBAN" panose="02000000000000000000" pitchFamily="2" charset="0"/>
                        </a:rPr>
                        <a:t>,</a:t>
                      </a:r>
                      <a:r>
                        <a:rPr lang="en-US" sz="2800" b="1" baseline="0" dirty="0" smtClean="0">
                          <a:latin typeface="NikoshBAN" panose="02000000000000000000" pitchFamily="2" charset="0"/>
                          <a:cs typeface="NikoshBAN" panose="02000000000000000000" pitchFamily="2" charset="0"/>
                        </a:rPr>
                        <a:t> </a:t>
                      </a:r>
                      <a:r>
                        <a:rPr lang="en-US" sz="2800" b="1" baseline="0" dirty="0" err="1" smtClean="0">
                          <a:latin typeface="NikoshBAN" panose="02000000000000000000" pitchFamily="2" charset="0"/>
                          <a:cs typeface="NikoshBAN" panose="02000000000000000000" pitchFamily="2" charset="0"/>
                        </a:rPr>
                        <a:t>পরনিন্দা</a:t>
                      </a:r>
                      <a:endParaRPr lang="en-US" sz="2800" b="1" dirty="0">
                        <a:latin typeface="NikoshBAN" panose="02000000000000000000" pitchFamily="2" charset="0"/>
                        <a:cs typeface="NikoshBAN" panose="02000000000000000000" pitchFamily="2" charset="0"/>
                      </a:endParaRPr>
                    </a:p>
                  </a:txBody>
                  <a:tcPr/>
                </a:tc>
                <a:tc>
                  <a:txBody>
                    <a:bodyPr/>
                    <a:lstStyle/>
                    <a:p>
                      <a:r>
                        <a:rPr lang="en-US" sz="3200" b="1" dirty="0" smtClean="0">
                          <a:solidFill>
                            <a:srgbClr val="7030A0"/>
                          </a:solidFill>
                          <a:latin typeface="Arial" panose="020B0604020202020204" pitchFamily="34" charset="0"/>
                          <a:cs typeface="Arial" panose="020B0604020202020204" pitchFamily="34" charset="0"/>
                        </a:rPr>
                        <a:t>       </a:t>
                      </a:r>
                      <a:r>
                        <a:rPr lang="ar-AE" sz="3200" b="1" dirty="0" smtClean="0">
                          <a:solidFill>
                            <a:srgbClr val="7030A0"/>
                          </a:solidFill>
                          <a:latin typeface="Arial" panose="020B0604020202020204" pitchFamily="34" charset="0"/>
                          <a:cs typeface="Arial" panose="020B0604020202020204" pitchFamily="34" charset="0"/>
                        </a:rPr>
                        <a:t>قتات</a:t>
                      </a:r>
                      <a:endParaRPr lang="en-US" sz="3200" b="1" dirty="0">
                        <a:solidFill>
                          <a:srgbClr val="7030A0"/>
                        </a:solidFill>
                        <a:latin typeface="Arial" panose="020B0604020202020204" pitchFamily="34" charset="0"/>
                        <a:cs typeface="Arial" panose="020B0604020202020204" pitchFamily="34" charset="0"/>
                      </a:endParaRPr>
                    </a:p>
                  </a:txBody>
                  <a:tcPr/>
                </a:tc>
              </a:tr>
              <a:tr h="370840">
                <a:tc>
                  <a:txBody>
                    <a:bodyPr/>
                    <a:lstStyle/>
                    <a:p>
                      <a:r>
                        <a:rPr lang="en-US" sz="2800" b="1" dirty="0" err="1" smtClean="0">
                          <a:latin typeface="NikoshBAN" panose="02000000000000000000" pitchFamily="2" charset="0"/>
                          <a:cs typeface="NikoshBAN" panose="02000000000000000000" pitchFamily="2" charset="0"/>
                        </a:rPr>
                        <a:t>আল্লাহ</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তাঁদের</a:t>
                      </a:r>
                      <a:r>
                        <a:rPr lang="en-US" sz="2800" b="1" baseline="0" dirty="0" smtClean="0">
                          <a:latin typeface="NikoshBAN" panose="02000000000000000000" pitchFamily="2" charset="0"/>
                          <a:cs typeface="NikoshBAN" panose="02000000000000000000" pitchFamily="2" charset="0"/>
                        </a:rPr>
                        <a:t> </a:t>
                      </a:r>
                      <a:r>
                        <a:rPr lang="en-US" sz="2800" b="1" baseline="0" dirty="0" err="1" smtClean="0">
                          <a:latin typeface="NikoshBAN" panose="02000000000000000000" pitchFamily="2" charset="0"/>
                          <a:cs typeface="NikoshBAN" panose="02000000000000000000" pitchFamily="2" charset="0"/>
                        </a:rPr>
                        <a:t>প্রতি</a:t>
                      </a:r>
                      <a:r>
                        <a:rPr lang="en-US" sz="2800" b="1" baseline="0" dirty="0" smtClean="0">
                          <a:latin typeface="NikoshBAN" panose="02000000000000000000" pitchFamily="2" charset="0"/>
                          <a:cs typeface="NikoshBAN" panose="02000000000000000000" pitchFamily="2" charset="0"/>
                        </a:rPr>
                        <a:t> </a:t>
                      </a:r>
                      <a:r>
                        <a:rPr lang="en-US" sz="2800" b="1" baseline="0" dirty="0" err="1" smtClean="0">
                          <a:latin typeface="NikoshBAN" panose="02000000000000000000" pitchFamily="2" charset="0"/>
                          <a:cs typeface="NikoshBAN" panose="02000000000000000000" pitchFamily="2" charset="0"/>
                        </a:rPr>
                        <a:t>সন্তুষ্ট</a:t>
                      </a:r>
                      <a:endParaRPr lang="en-US" sz="2800" b="1" dirty="0">
                        <a:latin typeface="NikoshBAN" panose="02000000000000000000" pitchFamily="2" charset="0"/>
                        <a:cs typeface="NikoshBAN" panose="02000000000000000000" pitchFamily="2" charset="0"/>
                      </a:endParaRPr>
                    </a:p>
                  </a:txBody>
                  <a:tcPr/>
                </a:tc>
                <a:tc>
                  <a:txBody>
                    <a:bodyPr/>
                    <a:lstStyle/>
                    <a:p>
                      <a:r>
                        <a:rPr lang="en-US" sz="3200" b="1" dirty="0" smtClean="0">
                          <a:solidFill>
                            <a:srgbClr val="7030A0"/>
                          </a:solidFill>
                          <a:latin typeface="Arial" panose="020B0604020202020204" pitchFamily="34" charset="0"/>
                          <a:cs typeface="Arial" panose="020B0604020202020204" pitchFamily="34" charset="0"/>
                        </a:rPr>
                        <a:t>     </a:t>
                      </a:r>
                      <a:r>
                        <a:rPr lang="ar-AE" sz="3200" b="1" dirty="0" smtClean="0">
                          <a:solidFill>
                            <a:srgbClr val="7030A0"/>
                          </a:solidFill>
                          <a:latin typeface="Arial" panose="020B0604020202020204" pitchFamily="34" charset="0"/>
                          <a:cs typeface="Arial" panose="020B0604020202020204" pitchFamily="34" charset="0"/>
                        </a:rPr>
                        <a:t>رضی الله تعالی </a:t>
                      </a:r>
                      <a:endParaRPr lang="en-US" sz="3200" b="1" dirty="0">
                        <a:solidFill>
                          <a:srgbClr val="7030A0"/>
                        </a:solidFill>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41323926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394952"/>
            <a:ext cx="12881964" cy="7413379"/>
          </a:xfrm>
          <a:prstGeom prst="rect">
            <a:avLst/>
          </a:prstGeom>
          <a:ln/>
        </p:spPr>
        <p:style>
          <a:lnRef idx="2">
            <a:schemeClr val="accent1"/>
          </a:lnRef>
          <a:fillRef idx="1">
            <a:schemeClr val="lt1"/>
          </a:fillRef>
          <a:effectRef idx="0">
            <a:schemeClr val="accent1"/>
          </a:effectRef>
          <a:fontRef idx="minor">
            <a:schemeClr val="dk1"/>
          </a:fontRef>
        </p:style>
      </p:pic>
      <p:sp>
        <p:nvSpPr>
          <p:cNvPr id="4" name="Rectangle 3"/>
          <p:cNvSpPr/>
          <p:nvPr/>
        </p:nvSpPr>
        <p:spPr>
          <a:xfrm>
            <a:off x="869796" y="2322267"/>
            <a:ext cx="10080702" cy="12003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b="1" dirty="0" smtClean="0">
                <a:solidFill>
                  <a:srgbClr val="7030A0"/>
                </a:solidFill>
                <a:latin typeface="NikoshBAN" panose="02000000000000000000" pitchFamily="2" charset="0"/>
                <a:cs typeface="NikoshBAN" panose="02000000000000000000" pitchFamily="2" charset="0"/>
              </a:rPr>
              <a:t>১/ </a:t>
            </a:r>
            <a:r>
              <a:rPr lang="as-IN" sz="2400" b="1" dirty="0" smtClean="0">
                <a:solidFill>
                  <a:srgbClr val="7030A0"/>
                </a:solidFill>
                <a:latin typeface="NikoshBAN" panose="02000000000000000000" pitchFamily="2" charset="0"/>
                <a:cs typeface="NikoshBAN" panose="02000000000000000000" pitchFamily="2" charset="0"/>
              </a:rPr>
              <a:t>রাসুলুল্লাহ </a:t>
            </a:r>
            <a:r>
              <a:rPr lang="as-IN" sz="2400" b="1" dirty="0">
                <a:solidFill>
                  <a:srgbClr val="7030A0"/>
                </a:solidFill>
                <a:latin typeface="NikoshBAN" panose="02000000000000000000" pitchFamily="2" charset="0"/>
                <a:cs typeface="NikoshBAN" panose="02000000000000000000" pitchFamily="2" charset="0"/>
              </a:rPr>
              <a:t>সাঃ কোন ব্যক্তির জান্নাতের জিম্মাদার হবেন? </a:t>
            </a:r>
          </a:p>
          <a:p>
            <a:r>
              <a:rPr lang="as-IN" sz="2400" dirty="0">
                <a:latin typeface="NikoshBAN" panose="02000000000000000000" pitchFamily="2" charset="0"/>
                <a:cs typeface="NikoshBAN" panose="02000000000000000000" pitchFamily="2" charset="0"/>
              </a:rPr>
              <a:t>ক- যে ব্যক্তি হাত পায়ের হেফাজত করবে</a:t>
            </a:r>
            <a:r>
              <a:rPr lang="as-IN" sz="2400"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খ- </a:t>
            </a:r>
            <a:r>
              <a:rPr lang="as-IN" sz="2400" dirty="0">
                <a:latin typeface="NikoshBAN" panose="02000000000000000000" pitchFamily="2" charset="0"/>
                <a:cs typeface="NikoshBAN" panose="02000000000000000000" pitchFamily="2" charset="0"/>
              </a:rPr>
              <a:t>যে ব্যক্তি মুখ ও লজ্জা স্থানের  হেফাজত করবে।</a:t>
            </a:r>
          </a:p>
          <a:p>
            <a:r>
              <a:rPr lang="as-IN" sz="2400" dirty="0">
                <a:latin typeface="NikoshBAN" panose="02000000000000000000" pitchFamily="2" charset="0"/>
                <a:cs typeface="NikoshBAN" panose="02000000000000000000" pitchFamily="2" charset="0"/>
              </a:rPr>
              <a:t>গ- যে ব্যক্তি অন্যের অনিষ্ট করবেনা। </a:t>
            </a:r>
            <a:r>
              <a:rPr lang="as-IN" sz="2400" dirty="0" smtClean="0">
                <a:latin typeface="NikoshBAN" panose="02000000000000000000" pitchFamily="2" charset="0"/>
                <a:cs typeface="NikoshBAN" panose="02000000000000000000" pitchFamily="2" charset="0"/>
              </a:rPr>
              <a:t>ঘ- </a:t>
            </a:r>
            <a:r>
              <a:rPr lang="as-IN" sz="2400" dirty="0">
                <a:latin typeface="NikoshBAN" panose="02000000000000000000" pitchFamily="2" charset="0"/>
                <a:cs typeface="NikoshBAN" panose="02000000000000000000" pitchFamily="2" charset="0"/>
              </a:rPr>
              <a:t>যে ব্যক্তি কোন জীবকে কষ্ট দিবেনা।</a:t>
            </a:r>
            <a:endParaRPr lang="en-US" sz="2400" dirty="0">
              <a:latin typeface="NikoshBAN" panose="02000000000000000000" pitchFamily="2" charset="0"/>
              <a:cs typeface="NikoshBAN" panose="02000000000000000000" pitchFamily="2" charset="0"/>
            </a:endParaRPr>
          </a:p>
        </p:txBody>
      </p:sp>
      <p:sp>
        <p:nvSpPr>
          <p:cNvPr id="5" name="Rectangle 4"/>
          <p:cNvSpPr/>
          <p:nvPr/>
        </p:nvSpPr>
        <p:spPr>
          <a:xfrm>
            <a:off x="869796" y="3703047"/>
            <a:ext cx="10134600" cy="83099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a:spAutoFit/>
          </a:bodyPr>
          <a:lstStyle/>
          <a:p>
            <a:r>
              <a:rPr lang="as-IN" sz="2400" b="1" dirty="0">
                <a:solidFill>
                  <a:srgbClr val="7030A0"/>
                </a:solidFill>
                <a:latin typeface="NikoshBAN" panose="02000000000000000000" pitchFamily="2" charset="0"/>
                <a:cs typeface="NikoshBAN" panose="02000000000000000000" pitchFamily="2" charset="0"/>
              </a:rPr>
              <a:t>২/ কোন মুসলমানকে গালি দেয়া কী?</a:t>
            </a:r>
          </a:p>
          <a:p>
            <a:r>
              <a:rPr lang="as-IN" sz="2400" dirty="0">
                <a:latin typeface="NikoshBAN" panose="02000000000000000000" pitchFamily="2" charset="0"/>
                <a:cs typeface="NikoshBAN" panose="02000000000000000000" pitchFamily="2" charset="0"/>
              </a:rPr>
              <a:t>ক- ফাসেকি</a:t>
            </a:r>
            <a:r>
              <a:rPr lang="as-IN" sz="2400" dirty="0" smtClean="0">
                <a:latin typeface="NikoshBAN" panose="02000000000000000000" pitchFamily="2" charset="0"/>
                <a:cs typeface="NikoshBAN" panose="02000000000000000000" pitchFamily="2" charset="0"/>
              </a:rPr>
              <a:t>।খ- </a:t>
            </a:r>
            <a:r>
              <a:rPr lang="as-IN" sz="2400" dirty="0">
                <a:latin typeface="NikoshBAN" panose="02000000000000000000" pitchFamily="2" charset="0"/>
                <a:cs typeface="NikoshBAN" panose="02000000000000000000" pitchFamily="2" charset="0"/>
              </a:rPr>
              <a:t>গর্হিত। </a:t>
            </a:r>
            <a:r>
              <a:rPr lang="as-IN" sz="2400" dirty="0" smtClean="0">
                <a:latin typeface="NikoshBAN" panose="02000000000000000000" pitchFamily="2" charset="0"/>
                <a:cs typeface="NikoshBAN" panose="02000000000000000000" pitchFamily="2" charset="0"/>
              </a:rPr>
              <a:t>গ- </a:t>
            </a:r>
            <a:r>
              <a:rPr lang="as-IN" sz="2400" dirty="0">
                <a:latin typeface="NikoshBAN" panose="02000000000000000000" pitchFamily="2" charset="0"/>
                <a:cs typeface="NikoshBAN" panose="02000000000000000000" pitchFamily="2" charset="0"/>
              </a:rPr>
              <a:t>মাকরুহ</a:t>
            </a:r>
            <a:r>
              <a:rPr lang="as-IN" sz="2400" dirty="0" smtClean="0">
                <a:latin typeface="NikoshBAN" panose="02000000000000000000" pitchFamily="2" charset="0"/>
                <a:cs typeface="NikoshBAN" panose="02000000000000000000" pitchFamily="2" charset="0"/>
              </a:rPr>
              <a:t>।ঘ- </a:t>
            </a:r>
            <a:r>
              <a:rPr lang="as-IN" sz="2400" dirty="0">
                <a:latin typeface="NikoshBAN" panose="02000000000000000000" pitchFamily="2" charset="0"/>
                <a:cs typeface="NikoshBAN" panose="02000000000000000000" pitchFamily="2" charset="0"/>
              </a:rPr>
              <a:t>অনুচিত।</a:t>
            </a:r>
            <a:endParaRPr lang="en-US" sz="2400" dirty="0">
              <a:latin typeface="NikoshBAN" panose="02000000000000000000" pitchFamily="2" charset="0"/>
              <a:cs typeface="NikoshBAN" panose="02000000000000000000" pitchFamily="2" charset="0"/>
            </a:endParaRPr>
          </a:p>
        </p:txBody>
      </p:sp>
      <p:sp>
        <p:nvSpPr>
          <p:cNvPr id="6" name="Rectangle 5"/>
          <p:cNvSpPr/>
          <p:nvPr/>
        </p:nvSpPr>
        <p:spPr>
          <a:xfrm>
            <a:off x="858567" y="4782740"/>
            <a:ext cx="10134601" cy="12003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wrap="square">
            <a:spAutoFit/>
          </a:bodyPr>
          <a:lstStyle/>
          <a:p>
            <a:r>
              <a:rPr lang="as-IN" sz="2400" b="1" dirty="0">
                <a:solidFill>
                  <a:srgbClr val="7030A0"/>
                </a:solidFill>
                <a:latin typeface="NikoshBAN" panose="02000000000000000000" pitchFamily="2" charset="0"/>
                <a:cs typeface="NikoshBAN" panose="02000000000000000000" pitchFamily="2" charset="0"/>
              </a:rPr>
              <a:t>৩/ গিবত শব্দের অর্থ কী? </a:t>
            </a:r>
          </a:p>
          <a:p>
            <a:r>
              <a:rPr lang="as-IN" sz="2400" dirty="0">
                <a:latin typeface="NikoshBAN" panose="02000000000000000000" pitchFamily="2" charset="0"/>
                <a:cs typeface="NikoshBAN" panose="02000000000000000000" pitchFamily="2" charset="0"/>
              </a:rPr>
              <a:t> ক - কারো অনুপস্থিতিতে তার দোষ বর্ণনা করা। </a:t>
            </a:r>
            <a:r>
              <a:rPr lang="as-IN" sz="2400" dirty="0" smtClean="0">
                <a:latin typeface="NikoshBAN" panose="02000000000000000000" pitchFamily="2" charset="0"/>
                <a:cs typeface="NikoshBAN" panose="02000000000000000000" pitchFamily="2" charset="0"/>
              </a:rPr>
              <a:t>খ- </a:t>
            </a:r>
            <a:r>
              <a:rPr lang="as-IN" sz="2400" dirty="0">
                <a:latin typeface="NikoshBAN" panose="02000000000000000000" pitchFamily="2" charset="0"/>
                <a:cs typeface="NikoshBAN" panose="02000000000000000000" pitchFamily="2" charset="0"/>
              </a:rPr>
              <a:t>অনুপস্থিতিতে কারো প্রতি মিথ্যা দোষারোপ করা। </a:t>
            </a:r>
          </a:p>
          <a:p>
            <a:r>
              <a:rPr lang="as-IN" sz="2400" dirty="0">
                <a:latin typeface="NikoshBAN" panose="02000000000000000000" pitchFamily="2" charset="0"/>
                <a:cs typeface="NikoshBAN" panose="02000000000000000000" pitchFamily="2" charset="0"/>
              </a:rPr>
              <a:t>গ- অনুপস্থিতিতে কাউকে গালমন্দ করা। </a:t>
            </a:r>
            <a:r>
              <a:rPr lang="as-IN" sz="2400" dirty="0" smtClean="0">
                <a:latin typeface="NikoshBAN" panose="02000000000000000000" pitchFamily="2" charset="0"/>
                <a:cs typeface="NikoshBAN" panose="02000000000000000000" pitchFamily="2" charset="0"/>
              </a:rPr>
              <a:t>ঘ- </a:t>
            </a:r>
            <a:r>
              <a:rPr lang="as-IN" sz="2400" dirty="0">
                <a:latin typeface="NikoshBAN" panose="02000000000000000000" pitchFamily="2" charset="0"/>
                <a:cs typeface="NikoshBAN" panose="02000000000000000000" pitchFamily="2" charset="0"/>
              </a:rPr>
              <a:t>কারো অগোচরে য়ার অনিষ্ট চিন্তা করা।</a:t>
            </a:r>
            <a:endParaRPr lang="en-US" sz="2400" dirty="0">
              <a:latin typeface="NikoshBAN" panose="02000000000000000000" pitchFamily="2" charset="0"/>
              <a:cs typeface="NikoshBAN" panose="02000000000000000000" pitchFamily="2" charset="0"/>
            </a:endParaRPr>
          </a:p>
        </p:txBody>
      </p:sp>
      <p:sp>
        <p:nvSpPr>
          <p:cNvPr id="7" name="Horizontal Scroll 6"/>
          <p:cNvSpPr/>
          <p:nvPr/>
        </p:nvSpPr>
        <p:spPr>
          <a:xfrm>
            <a:off x="4495800" y="490197"/>
            <a:ext cx="2548053" cy="1371600"/>
          </a:xfrm>
          <a:prstGeom prst="horizontalScroll">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b="1" dirty="0" err="1" smtClean="0">
                <a:latin typeface="NikoshBAN" panose="02000000000000000000" pitchFamily="2" charset="0"/>
                <a:cs typeface="NikoshBAN" panose="02000000000000000000" pitchFamily="2" charset="0"/>
              </a:rPr>
              <a:t>একক</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কাজ</a:t>
            </a:r>
            <a:endParaRPr lang="en-US" sz="4800" b="1" dirty="0">
              <a:latin typeface="NikoshBAN" panose="02000000000000000000" pitchFamily="2" charset="0"/>
              <a:cs typeface="NikoshBAN" panose="02000000000000000000" pitchFamily="2" charset="0"/>
            </a:endParaRPr>
          </a:p>
        </p:txBody>
      </p:sp>
      <p:sp>
        <p:nvSpPr>
          <p:cNvPr id="8" name="Rounded Rectangle 7"/>
          <p:cNvSpPr/>
          <p:nvPr/>
        </p:nvSpPr>
        <p:spPr>
          <a:xfrm>
            <a:off x="869796" y="1658073"/>
            <a:ext cx="2635404" cy="40744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err="1" smtClean="0">
                <a:latin typeface="NikoshBAN" panose="02000000000000000000" pitchFamily="2" charset="0"/>
                <a:cs typeface="NikoshBAN" panose="02000000000000000000" pitchFamily="2" charset="0"/>
              </a:rPr>
              <a:t>বহুবনির্বাচনি</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প্রশ্নঃ</a:t>
            </a:r>
            <a:r>
              <a:rPr lang="en-US" sz="3200" b="1"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sp>
        <p:nvSpPr>
          <p:cNvPr id="9" name="TextBox 8"/>
          <p:cNvSpPr txBox="1"/>
          <p:nvPr/>
        </p:nvSpPr>
        <p:spPr>
          <a:xfrm>
            <a:off x="8413133" y="1658073"/>
            <a:ext cx="2527610" cy="584775"/>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dirty="0" err="1" smtClean="0">
                <a:latin typeface="NikoshBAN" panose="02000000000000000000" pitchFamily="2" charset="0"/>
                <a:cs typeface="NikoshBAN" panose="02000000000000000000" pitchFamily="2" charset="0"/>
              </a:rPr>
              <a:t>সময়</a:t>
            </a:r>
            <a:r>
              <a:rPr lang="en-US" sz="3200" dirty="0" smtClean="0">
                <a:latin typeface="NikoshBAN" panose="02000000000000000000" pitchFamily="2" charset="0"/>
                <a:cs typeface="NikoshBAN" panose="02000000000000000000" pitchFamily="2" charset="0"/>
              </a:rPr>
              <a:t> ৩ </a:t>
            </a:r>
            <a:r>
              <a:rPr lang="en-US" sz="3200" dirty="0" err="1" smtClean="0">
                <a:latin typeface="NikoshBAN" panose="02000000000000000000" pitchFamily="2" charset="0"/>
                <a:cs typeface="NikoshBAN" panose="02000000000000000000" pitchFamily="2" charset="0"/>
              </a:rPr>
              <a:t>মিনিট</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7332940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304800"/>
            <a:ext cx="12918544" cy="7449958"/>
          </a:xfrm>
          <a:prstGeom prst="rect">
            <a:avLst/>
          </a:prstGeom>
        </p:spPr>
      </p:pic>
      <p:sp>
        <p:nvSpPr>
          <p:cNvPr id="3" name="10-Point Star 2"/>
          <p:cNvSpPr/>
          <p:nvPr/>
        </p:nvSpPr>
        <p:spPr>
          <a:xfrm>
            <a:off x="3335072" y="762000"/>
            <a:ext cx="5486400" cy="838200"/>
          </a:xfrm>
          <a:prstGeom prst="star1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0" anchor="ctr"/>
          <a:lstStyle/>
          <a:p>
            <a:pPr algn="ctr"/>
            <a:r>
              <a:rPr lang="en-US" sz="5400" dirty="0" err="1" smtClean="0">
                <a:latin typeface="NikoshBAN" panose="02000000000000000000" pitchFamily="2" charset="0"/>
                <a:cs typeface="NikoshBAN" panose="02000000000000000000" pitchFamily="2" charset="0"/>
              </a:rPr>
              <a:t>জোড়ায়</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কাজ</a:t>
            </a:r>
            <a:r>
              <a:rPr lang="en-US" sz="5400" dirty="0" smtClean="0">
                <a:latin typeface="NikoshBAN" panose="02000000000000000000" pitchFamily="2" charset="0"/>
                <a:cs typeface="NikoshBAN" panose="02000000000000000000" pitchFamily="2" charset="0"/>
              </a:rPr>
              <a:t> </a:t>
            </a:r>
            <a:endParaRPr lang="en-US" sz="5400" dirty="0">
              <a:latin typeface="NikoshBAN" panose="02000000000000000000" pitchFamily="2" charset="0"/>
              <a:cs typeface="NikoshBAN" panose="02000000000000000000"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238500552"/>
              </p:ext>
            </p:extLst>
          </p:nvPr>
        </p:nvGraphicFramePr>
        <p:xfrm>
          <a:off x="1676400" y="3723640"/>
          <a:ext cx="8128000" cy="115824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032000"/>
                <a:gridCol w="2032000"/>
                <a:gridCol w="2032000"/>
                <a:gridCol w="2032000"/>
              </a:tblGrid>
              <a:tr h="0">
                <a:tc>
                  <a:txBody>
                    <a:bodyPr/>
                    <a:lstStyle/>
                    <a:p>
                      <a:r>
                        <a:rPr lang="en-US" sz="3600" dirty="0" smtClean="0">
                          <a:latin typeface="NikoshBAN" panose="02000000000000000000" pitchFamily="2" charset="0"/>
                          <a:cs typeface="NikoshBAN" panose="02000000000000000000" pitchFamily="2" charset="0"/>
                        </a:rPr>
                        <a:t>   ক-</a:t>
                      </a:r>
                      <a:r>
                        <a:rPr lang="en-US" sz="3600" dirty="0" err="1" smtClean="0">
                          <a:latin typeface="NikoshBAN" panose="02000000000000000000" pitchFamily="2" charset="0"/>
                          <a:cs typeface="NikoshBAN" panose="02000000000000000000" pitchFamily="2" charset="0"/>
                        </a:rPr>
                        <a:t>দল</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a:txBody>
                  <a:tcPr/>
                </a:tc>
                <a:tc>
                  <a:txBody>
                    <a:bodyPr/>
                    <a:lstStyle/>
                    <a:p>
                      <a:r>
                        <a:rPr lang="en-US" sz="3600" dirty="0" smtClean="0">
                          <a:latin typeface="NikoshBAN" panose="02000000000000000000" pitchFamily="2" charset="0"/>
                          <a:cs typeface="NikoshBAN" panose="02000000000000000000" pitchFamily="2" charset="0"/>
                        </a:rPr>
                        <a:t> খ-</a:t>
                      </a:r>
                      <a:r>
                        <a:rPr lang="en-US" sz="3600" dirty="0" err="1" smtClean="0">
                          <a:latin typeface="NikoshBAN" panose="02000000000000000000" pitchFamily="2" charset="0"/>
                          <a:cs typeface="NikoshBAN" panose="02000000000000000000" pitchFamily="2" charset="0"/>
                        </a:rPr>
                        <a:t>দল</a:t>
                      </a:r>
                      <a:r>
                        <a:rPr lang="en-US" sz="3600" baseline="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a:txBody>
                  <a:tcPr/>
                </a:tc>
                <a:tc>
                  <a:txBody>
                    <a:bodyPr/>
                    <a:lstStyle/>
                    <a:p>
                      <a:r>
                        <a:rPr lang="en-US" sz="3600" dirty="0" smtClean="0">
                          <a:latin typeface="NikoshBAN" panose="02000000000000000000" pitchFamily="2" charset="0"/>
                          <a:cs typeface="NikoshBAN" panose="02000000000000000000" pitchFamily="2" charset="0"/>
                        </a:rPr>
                        <a:t>  গ-</a:t>
                      </a:r>
                      <a:r>
                        <a:rPr lang="en-US" sz="3600" dirty="0" err="1" smtClean="0">
                          <a:latin typeface="NikoshBAN" panose="02000000000000000000" pitchFamily="2" charset="0"/>
                          <a:cs typeface="NikoshBAN" panose="02000000000000000000" pitchFamily="2" charset="0"/>
                        </a:rPr>
                        <a:t>দল</a:t>
                      </a:r>
                      <a:endParaRPr lang="en-US" sz="3600" dirty="0">
                        <a:latin typeface="NikoshBAN" panose="02000000000000000000" pitchFamily="2" charset="0"/>
                        <a:cs typeface="NikoshBAN" panose="02000000000000000000" pitchFamily="2" charset="0"/>
                      </a:endParaRPr>
                    </a:p>
                  </a:txBody>
                  <a:tcPr/>
                </a:tc>
                <a:tc>
                  <a:txBody>
                    <a:bodyPr/>
                    <a:lstStyle/>
                    <a:p>
                      <a:r>
                        <a:rPr lang="en-US" sz="3600" dirty="0" smtClean="0">
                          <a:latin typeface="NikoshBAN" panose="02000000000000000000" pitchFamily="2" charset="0"/>
                          <a:cs typeface="NikoshBAN" panose="02000000000000000000" pitchFamily="2" charset="0"/>
                        </a:rPr>
                        <a:t>  ঘ-</a:t>
                      </a:r>
                      <a:r>
                        <a:rPr lang="en-US" sz="3600" dirty="0" err="1" smtClean="0">
                          <a:latin typeface="NikoshBAN" panose="02000000000000000000" pitchFamily="2" charset="0"/>
                          <a:cs typeface="NikoshBAN" panose="02000000000000000000" pitchFamily="2" charset="0"/>
                        </a:rPr>
                        <a:t>দল</a:t>
                      </a:r>
                      <a:endParaRPr lang="en-US" sz="3600" dirty="0">
                        <a:latin typeface="NikoshBAN" panose="02000000000000000000" pitchFamily="2" charset="0"/>
                        <a:cs typeface="NikoshBAN" panose="02000000000000000000" pitchFamily="2" charset="0"/>
                      </a:endParaRPr>
                    </a:p>
                  </a:txBody>
                  <a:tcPr/>
                </a:tc>
              </a:tr>
              <a:tr h="370840">
                <a:tc>
                  <a:txBody>
                    <a:bodyPr/>
                    <a:lstStyle/>
                    <a:p>
                      <a:r>
                        <a:rPr lang="en-US" sz="2800" b="1" dirty="0" smtClean="0">
                          <a:latin typeface="Arial" panose="020B0604020202020204" pitchFamily="34" charset="0"/>
                          <a:cs typeface="Arial" panose="020B0604020202020204" pitchFamily="34" charset="0"/>
                        </a:rPr>
                        <a:t>      </a:t>
                      </a:r>
                      <a:r>
                        <a:rPr lang="ar-AE" sz="2800" b="1" dirty="0" smtClean="0">
                          <a:latin typeface="Arial" panose="020B0604020202020204" pitchFamily="34" charset="0"/>
                          <a:cs typeface="Arial" panose="020B0604020202020204" pitchFamily="34" charset="0"/>
                        </a:rPr>
                        <a:t>سلم </a:t>
                      </a:r>
                      <a:endParaRPr lang="en-US" sz="2800" b="1" dirty="0">
                        <a:latin typeface="Arial" panose="020B0604020202020204" pitchFamily="34" charset="0"/>
                        <a:cs typeface="Arial" panose="020B0604020202020204" pitchFamily="34" charset="0"/>
                      </a:endParaRPr>
                    </a:p>
                  </a:txBody>
                  <a:tcPr/>
                </a:tc>
                <a:tc>
                  <a:txBody>
                    <a:bodyPr/>
                    <a:lstStyle/>
                    <a:p>
                      <a:r>
                        <a:rPr lang="en-US" sz="2800" b="1" dirty="0" smtClean="0">
                          <a:latin typeface="Arial" panose="020B0604020202020204" pitchFamily="34" charset="0"/>
                          <a:cs typeface="Arial" panose="020B0604020202020204" pitchFamily="34" charset="0"/>
                        </a:rPr>
                        <a:t>       </a:t>
                      </a:r>
                      <a:r>
                        <a:rPr lang="ar-AE" sz="2800" b="1" dirty="0" smtClean="0">
                          <a:latin typeface="Arial" panose="020B0604020202020204" pitchFamily="34" charset="0"/>
                          <a:cs typeface="Arial" panose="020B0604020202020204" pitchFamily="34" charset="0"/>
                        </a:rPr>
                        <a:t>أضمن</a:t>
                      </a:r>
                      <a:endParaRPr lang="en-US" sz="2800" b="1" dirty="0">
                        <a:latin typeface="Arial" panose="020B0604020202020204" pitchFamily="34" charset="0"/>
                        <a:cs typeface="Arial" panose="020B0604020202020204" pitchFamily="34" charset="0"/>
                      </a:endParaRPr>
                    </a:p>
                  </a:txBody>
                  <a:tcPr/>
                </a:tc>
                <a:tc>
                  <a:txBody>
                    <a:bodyPr/>
                    <a:lstStyle/>
                    <a:p>
                      <a:r>
                        <a:rPr lang="en-US" sz="2800" b="1" dirty="0" smtClean="0">
                          <a:latin typeface="Arial" panose="020B0604020202020204" pitchFamily="34" charset="0"/>
                          <a:cs typeface="Arial" panose="020B0604020202020204" pitchFamily="34" charset="0"/>
                        </a:rPr>
                        <a:t>     </a:t>
                      </a:r>
                      <a:r>
                        <a:rPr lang="ar-AE" sz="2800" b="1" dirty="0" smtClean="0">
                          <a:latin typeface="Arial" panose="020B0604020202020204" pitchFamily="34" charset="0"/>
                          <a:cs typeface="Arial" panose="020B0604020202020204" pitchFamily="34" charset="0"/>
                        </a:rPr>
                        <a:t>قال</a:t>
                      </a:r>
                      <a:r>
                        <a:rPr lang="en-US" sz="2800" b="1" dirty="0" smtClean="0">
                          <a:latin typeface="Arial" panose="020B0604020202020204" pitchFamily="34"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a:txBody>
                  <a:tcPr/>
                </a:tc>
                <a:tc>
                  <a:txBody>
                    <a:bodyPr/>
                    <a:lstStyle/>
                    <a:p>
                      <a:r>
                        <a:rPr lang="en-US" sz="2800" b="1" baseline="0" dirty="0" smtClean="0">
                          <a:latin typeface="Arial" panose="020B0604020202020204" pitchFamily="34" charset="0"/>
                          <a:cs typeface="Arial" panose="020B0604020202020204" pitchFamily="34" charset="0"/>
                        </a:rPr>
                        <a:t>      </a:t>
                      </a:r>
                      <a:r>
                        <a:rPr lang="ar-AE" sz="2800" b="1" baseline="0" dirty="0" smtClean="0">
                          <a:latin typeface="Arial" panose="020B0604020202020204" pitchFamily="34" charset="0"/>
                          <a:cs typeface="Arial" panose="020B0604020202020204" pitchFamily="34" charset="0"/>
                        </a:rPr>
                        <a:t>دعا</a:t>
                      </a:r>
                      <a:r>
                        <a:rPr lang="en-US" sz="2800" b="1" dirty="0" smtClean="0">
                          <a:latin typeface="Arial" panose="020B0604020202020204" pitchFamily="34"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a:txBody>
                  <a:tcPr/>
                </a:tc>
              </a:tr>
            </a:tbl>
          </a:graphicData>
        </a:graphic>
      </p:graphicFrame>
      <p:sp>
        <p:nvSpPr>
          <p:cNvPr id="5" name="Rounded Rectangle 4"/>
          <p:cNvSpPr/>
          <p:nvPr/>
        </p:nvSpPr>
        <p:spPr>
          <a:xfrm>
            <a:off x="1828800" y="2359393"/>
            <a:ext cx="3429000" cy="533400"/>
          </a:xfrm>
          <a:prstGeom prst="roundRect">
            <a:avLst/>
          </a:prstGeom>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err="1" smtClean="0">
                <a:latin typeface="NikoshBAN" panose="02000000000000000000" pitchFamily="2" charset="0"/>
                <a:cs typeface="NikoshBAN" panose="02000000000000000000" pitchFamily="2" charset="0"/>
              </a:rPr>
              <a:t>নিচের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শব্দগুলি</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তাহক্বিক</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কর</a:t>
            </a:r>
            <a:r>
              <a:rPr lang="en-US" sz="2800" b="1" dirty="0" smtClean="0">
                <a:latin typeface="NikoshBAN" panose="02000000000000000000" pitchFamily="2" charset="0"/>
                <a:cs typeface="NikoshBAN" panose="02000000000000000000" pitchFamily="2" charset="0"/>
              </a:rPr>
              <a:t> </a:t>
            </a:r>
            <a:endParaRPr lang="en-US" sz="2800" b="1" dirty="0">
              <a:latin typeface="NikoshBAN" panose="02000000000000000000" pitchFamily="2" charset="0"/>
              <a:cs typeface="NikoshBAN" panose="02000000000000000000" pitchFamily="2" charset="0"/>
            </a:endParaRPr>
          </a:p>
        </p:txBody>
      </p:sp>
      <p:sp>
        <p:nvSpPr>
          <p:cNvPr id="6" name="Rounded Rectangle 5"/>
          <p:cNvSpPr/>
          <p:nvPr/>
        </p:nvSpPr>
        <p:spPr>
          <a:xfrm>
            <a:off x="7086600" y="2359393"/>
            <a:ext cx="2209800" cy="5334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err="1" smtClean="0">
                <a:latin typeface="NikoshBAN" panose="02000000000000000000" pitchFamily="2" charset="0"/>
                <a:cs typeface="NikoshBAN" panose="02000000000000000000" pitchFamily="2" charset="0"/>
              </a:rPr>
              <a:t>সময়</a:t>
            </a:r>
            <a:r>
              <a:rPr lang="en-US" sz="3200" b="1" dirty="0" smtClean="0">
                <a:latin typeface="NikoshBAN" panose="02000000000000000000" pitchFamily="2" charset="0"/>
                <a:cs typeface="NikoshBAN" panose="02000000000000000000" pitchFamily="2" charset="0"/>
              </a:rPr>
              <a:t> ৫ </a:t>
            </a:r>
            <a:r>
              <a:rPr lang="en-US" sz="3200" b="1" dirty="0" err="1" smtClean="0">
                <a:latin typeface="NikoshBAN" panose="02000000000000000000" pitchFamily="2" charset="0"/>
                <a:cs typeface="NikoshBAN" panose="02000000000000000000" pitchFamily="2" charset="0"/>
              </a:rPr>
              <a:t>মিনিট</a:t>
            </a:r>
            <a:r>
              <a:rPr lang="en-US" sz="3200" b="1"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0130703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3272" y="-295979"/>
            <a:ext cx="12918544" cy="7449958"/>
          </a:xfrm>
          <a:prstGeom prst="rect">
            <a:avLst/>
          </a:prstGeom>
        </p:spPr>
        <p:style>
          <a:lnRef idx="2">
            <a:schemeClr val="accent2"/>
          </a:lnRef>
          <a:fillRef idx="1">
            <a:schemeClr val="lt1"/>
          </a:fillRef>
          <a:effectRef idx="0">
            <a:schemeClr val="accent2"/>
          </a:effectRef>
          <a:fontRef idx="minor">
            <a:schemeClr val="dk1"/>
          </a:fontRef>
        </p:style>
      </p:pic>
      <p:sp>
        <p:nvSpPr>
          <p:cNvPr id="3" name="Flowchart: Punched Tape 2"/>
          <p:cNvSpPr/>
          <p:nvPr/>
        </p:nvSpPr>
        <p:spPr>
          <a:xfrm>
            <a:off x="3276600" y="838200"/>
            <a:ext cx="4343400" cy="1143000"/>
          </a:xfrm>
          <a:prstGeom prst="flowChartPunched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err="1" smtClean="0">
                <a:latin typeface="NikoshBAN" panose="02000000000000000000" pitchFamily="2" charset="0"/>
                <a:cs typeface="NikoshBAN" panose="02000000000000000000" pitchFamily="2" charset="0"/>
              </a:rPr>
              <a:t>পাঠ</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শেষে</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যা</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জানবে</a:t>
            </a:r>
            <a:r>
              <a:rPr lang="en-US" sz="4400" b="1" dirty="0" smtClean="0">
                <a:latin typeface="NikoshBAN" panose="02000000000000000000" pitchFamily="2" charset="0"/>
                <a:cs typeface="NikoshBAN" panose="02000000000000000000" pitchFamily="2" charset="0"/>
              </a:rPr>
              <a:t> </a:t>
            </a:r>
            <a:endParaRPr lang="en-US" sz="4400" b="1" dirty="0">
              <a:latin typeface="NikoshBAN" panose="02000000000000000000" pitchFamily="2" charset="0"/>
              <a:cs typeface="NikoshBAN" panose="02000000000000000000" pitchFamily="2" charset="0"/>
            </a:endParaRPr>
          </a:p>
        </p:txBody>
      </p:sp>
      <p:sp>
        <p:nvSpPr>
          <p:cNvPr id="4" name="TextBox 3"/>
          <p:cNvSpPr txBox="1"/>
          <p:nvPr/>
        </p:nvSpPr>
        <p:spPr>
          <a:xfrm>
            <a:off x="1219200" y="2895600"/>
            <a:ext cx="10287000" cy="286232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dirty="0" smtClean="0">
                <a:latin typeface="NikoshBAN" panose="02000000000000000000" pitchFamily="2" charset="0"/>
                <a:cs typeface="NikoshBAN" panose="02000000000000000000" pitchFamily="2" charset="0"/>
              </a:rPr>
              <a:t>১/ </a:t>
            </a:r>
            <a:r>
              <a:rPr lang="en-US" sz="3600" dirty="0" err="1" smtClean="0">
                <a:latin typeface="NikoshBAN" panose="02000000000000000000" pitchFamily="2" charset="0"/>
                <a:cs typeface="NikoshBAN" panose="02000000000000000000" pitchFamily="2" charset="0"/>
              </a:rPr>
              <a:t>জবান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সংযত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কিভাবে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প্রয়োজন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জানতে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a:t>
            </a:r>
            <a:r>
              <a:rPr lang="en-US" sz="3600" dirty="0" smtClean="0">
                <a:latin typeface="NikoshBAN" panose="02000000000000000000" pitchFamily="2" charset="0"/>
                <a:cs typeface="NikoshBAN" panose="02000000000000000000" pitchFamily="2" charset="0"/>
              </a:rPr>
              <a:t>।</a:t>
            </a:r>
          </a:p>
          <a:p>
            <a:r>
              <a:rPr lang="en-US" sz="3600" dirty="0" smtClean="0">
                <a:latin typeface="NikoshBAN" panose="02000000000000000000" pitchFamily="2" charset="0"/>
                <a:cs typeface="NikoshBAN" panose="02000000000000000000" pitchFamily="2" charset="0"/>
              </a:rPr>
              <a:t>২/ </a:t>
            </a:r>
            <a:r>
              <a:rPr lang="en-US" sz="3600" dirty="0" err="1" smtClean="0">
                <a:latin typeface="NikoshBAN" panose="02000000000000000000" pitchFamily="2" charset="0"/>
                <a:cs typeface="NikoshBAN" panose="02000000000000000000" pitchFamily="2" charset="0"/>
              </a:rPr>
              <a:t>গিবত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কাহাকে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পরিনতি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বলতে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a:t>
            </a:r>
            <a:r>
              <a:rPr lang="en-US" sz="3600" dirty="0" smtClean="0">
                <a:latin typeface="NikoshBAN" panose="02000000000000000000" pitchFamily="2" charset="0"/>
                <a:cs typeface="NikoshBAN" panose="02000000000000000000" pitchFamily="2" charset="0"/>
              </a:rPr>
              <a:t>।</a:t>
            </a:r>
          </a:p>
          <a:p>
            <a:r>
              <a:rPr lang="en-US" sz="3600" dirty="0" smtClean="0">
                <a:latin typeface="NikoshBAN" panose="02000000000000000000" pitchFamily="2" charset="0"/>
                <a:cs typeface="NikoshBAN" panose="02000000000000000000" pitchFamily="2" charset="0"/>
              </a:rPr>
              <a:t>৩/ </a:t>
            </a:r>
            <a:r>
              <a:rPr lang="en-US" sz="3600" dirty="0" err="1" smtClean="0">
                <a:latin typeface="NikoshBAN" panose="02000000000000000000" pitchFamily="2" charset="0"/>
                <a:cs typeface="NikoshBAN" panose="02000000000000000000" pitchFamily="2" charset="0"/>
              </a:rPr>
              <a:t>গালমন্দ</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ধরণের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অপরাধ</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জানতে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a:t>
            </a:r>
            <a:r>
              <a:rPr lang="en-US" sz="3600" dirty="0" smtClean="0">
                <a:latin typeface="NikoshBAN" panose="02000000000000000000" pitchFamily="2" charset="0"/>
                <a:cs typeface="NikoshBAN" panose="02000000000000000000" pitchFamily="2" charset="0"/>
              </a:rPr>
              <a:t>।</a:t>
            </a:r>
          </a:p>
          <a:p>
            <a:r>
              <a:rPr lang="en-US" sz="3600" dirty="0" smtClean="0">
                <a:latin typeface="NikoshBAN" panose="02000000000000000000" pitchFamily="2" charset="0"/>
                <a:cs typeface="NikoshBAN" panose="02000000000000000000" pitchFamily="2" charset="0"/>
              </a:rPr>
              <a:t>৪/ </a:t>
            </a:r>
            <a:r>
              <a:rPr lang="en-US" sz="3600" dirty="0" err="1" smtClean="0">
                <a:latin typeface="NikoshBAN" panose="02000000000000000000" pitchFamily="2" charset="0"/>
                <a:cs typeface="NikoshBAN" panose="02000000000000000000" pitchFamily="2" charset="0"/>
              </a:rPr>
              <a:t>কোন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ব্যক্তির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জন্য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রাসুল্লাহ</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বেহেস্তের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জিম্মাদার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বলতে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a:t>
            </a:r>
            <a:r>
              <a:rPr lang="en-US"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8553459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228600"/>
            <a:ext cx="12918544" cy="7449958"/>
          </a:xfrm>
          <a:prstGeom prst="rect">
            <a:avLst/>
          </a:prstGeom>
        </p:spPr>
      </p:pic>
      <p:sp>
        <p:nvSpPr>
          <p:cNvPr id="3" name="Bevel 2"/>
          <p:cNvSpPr/>
          <p:nvPr/>
        </p:nvSpPr>
        <p:spPr>
          <a:xfrm>
            <a:off x="4419600" y="838200"/>
            <a:ext cx="2895600" cy="1143000"/>
          </a:xfrm>
          <a:prstGeom prst="bevel">
            <a:avLst/>
          </a:prstGeom>
          <a:effectLst>
            <a:glow rad="1016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dirty="0" err="1" smtClean="0">
                <a:latin typeface="NikoshBAN" panose="02000000000000000000" pitchFamily="2" charset="0"/>
                <a:cs typeface="NikoshBAN" panose="02000000000000000000" pitchFamily="2" charset="0"/>
              </a:rPr>
              <a:t>মূল্যায়ন</a:t>
            </a:r>
            <a:r>
              <a:rPr lang="en-US" dirty="0" smtClean="0"/>
              <a:t> </a:t>
            </a:r>
            <a:endParaRPr lang="en-US" dirty="0"/>
          </a:p>
        </p:txBody>
      </p:sp>
      <p:sp>
        <p:nvSpPr>
          <p:cNvPr id="5" name="TextBox 4"/>
          <p:cNvSpPr txBox="1"/>
          <p:nvPr/>
        </p:nvSpPr>
        <p:spPr>
          <a:xfrm>
            <a:off x="1066800" y="2438400"/>
            <a:ext cx="9296400" cy="304698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4800" dirty="0" smtClean="0">
                <a:latin typeface="NikoshBAN" panose="02000000000000000000" pitchFamily="2" charset="0"/>
                <a:cs typeface="NikoshBAN" panose="02000000000000000000" pitchFamily="2" charset="0"/>
              </a:rPr>
              <a:t>১/ </a:t>
            </a:r>
            <a:r>
              <a:rPr lang="en-US" sz="4800" dirty="0" err="1" smtClean="0">
                <a:latin typeface="NikoshBAN" panose="02000000000000000000" pitchFamily="2" charset="0"/>
                <a:cs typeface="NikoshBAN" panose="02000000000000000000" pitchFamily="2" charset="0"/>
              </a:rPr>
              <a:t>বিভিন্ন</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শব্দের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তাহক্বিক</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করার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নিয়ম</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জানবে</a:t>
            </a:r>
            <a:r>
              <a:rPr lang="en-US" sz="4800" dirty="0" smtClean="0">
                <a:latin typeface="NikoshBAN" panose="02000000000000000000" pitchFamily="2" charset="0"/>
                <a:cs typeface="NikoshBAN" panose="02000000000000000000" pitchFamily="2" charset="0"/>
              </a:rPr>
              <a:t>।</a:t>
            </a:r>
          </a:p>
          <a:p>
            <a:r>
              <a:rPr lang="en-US" sz="4800" dirty="0" smtClean="0">
                <a:latin typeface="NikoshBAN" panose="02000000000000000000" pitchFamily="2" charset="0"/>
                <a:cs typeface="NikoshBAN" panose="02000000000000000000" pitchFamily="2" charset="0"/>
              </a:rPr>
              <a:t>২/ </a:t>
            </a:r>
            <a:r>
              <a:rPr lang="en-US" sz="4800" dirty="0" err="1" smtClean="0">
                <a:latin typeface="NikoshBAN" panose="02000000000000000000" pitchFamily="2" charset="0"/>
                <a:cs typeface="NikoshBAN" panose="02000000000000000000" pitchFamily="2" charset="0"/>
              </a:rPr>
              <a:t>কয়েকটি</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নতুন</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শব্দার্থ</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জানবে</a:t>
            </a:r>
            <a:r>
              <a:rPr lang="en-US" sz="4800" dirty="0">
                <a:latin typeface="NikoshBAN" panose="02000000000000000000" pitchFamily="2" charset="0"/>
                <a:cs typeface="NikoshBAN" panose="02000000000000000000" pitchFamily="2" charset="0"/>
              </a:rPr>
              <a:t>।</a:t>
            </a:r>
            <a:endParaRPr lang="en-US" sz="4800" dirty="0" smtClean="0">
              <a:latin typeface="NikoshBAN" panose="02000000000000000000" pitchFamily="2" charset="0"/>
              <a:cs typeface="NikoshBAN" panose="02000000000000000000" pitchFamily="2" charset="0"/>
            </a:endParaRPr>
          </a:p>
          <a:p>
            <a:r>
              <a:rPr lang="en-US" sz="4800" dirty="0" smtClean="0">
                <a:latin typeface="NikoshBAN" panose="02000000000000000000" pitchFamily="2" charset="0"/>
                <a:cs typeface="NikoshBAN" panose="02000000000000000000" pitchFamily="2" charset="0"/>
              </a:rPr>
              <a:t>৩/ </a:t>
            </a:r>
            <a:r>
              <a:rPr lang="en-US" sz="4800" dirty="0" err="1" smtClean="0">
                <a:latin typeface="NikoshBAN" panose="02000000000000000000" pitchFamily="2" charset="0"/>
                <a:cs typeface="NikoshBAN" panose="02000000000000000000" pitchFamily="2" charset="0"/>
              </a:rPr>
              <a:t>তাকক্বিব</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করতে</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পারবে</a:t>
            </a:r>
            <a:r>
              <a:rPr lang="en-US" sz="4800" dirty="0" smtClean="0">
                <a:latin typeface="NikoshBAN" panose="02000000000000000000" pitchFamily="2" charset="0"/>
                <a:cs typeface="NikoshBAN" panose="02000000000000000000" pitchFamily="2" charset="0"/>
              </a:rPr>
              <a:t>।</a:t>
            </a:r>
          </a:p>
          <a:p>
            <a:r>
              <a:rPr lang="en-US" sz="4800" dirty="0" smtClean="0">
                <a:latin typeface="NikoshBAN" panose="02000000000000000000" pitchFamily="2" charset="0"/>
                <a:cs typeface="NikoshBAN" panose="02000000000000000000" pitchFamily="2" charset="0"/>
              </a:rPr>
              <a:t>৪/ </a:t>
            </a:r>
            <a:r>
              <a:rPr lang="en-US" sz="4800" dirty="0" err="1" smtClean="0">
                <a:latin typeface="NikoshBAN" panose="02000000000000000000" pitchFamily="2" charset="0"/>
                <a:cs typeface="NikoshBAN" panose="02000000000000000000" pitchFamily="2" charset="0"/>
              </a:rPr>
              <a:t>হযরত</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আনাস</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জীবনি</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বলতে</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পারবে</a:t>
            </a:r>
            <a:r>
              <a:rPr lang="en-US" sz="4800" dirty="0" smtClean="0">
                <a:latin typeface="NikoshBAN" panose="02000000000000000000" pitchFamily="2" charset="0"/>
                <a:cs typeface="NikoshBAN" panose="02000000000000000000" pitchFamily="2" charset="0"/>
              </a:rPr>
              <a:t>।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2518930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3772" y="-304800"/>
            <a:ext cx="12918544" cy="7449958"/>
          </a:xfrm>
          <a:prstGeom prst="rect">
            <a:avLst/>
          </a:prstGeom>
        </p:spPr>
      </p:pic>
      <p:sp>
        <p:nvSpPr>
          <p:cNvPr id="4" name="Down Arrow Callout 3"/>
          <p:cNvSpPr/>
          <p:nvPr/>
        </p:nvSpPr>
        <p:spPr>
          <a:xfrm>
            <a:off x="4648200" y="1143000"/>
            <a:ext cx="2514600" cy="1219200"/>
          </a:xfrm>
          <a:prstGeom prst="downArrowCallou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b="1" dirty="0" err="1" smtClean="0">
                <a:latin typeface="NikoshBAN" panose="02000000000000000000" pitchFamily="2" charset="0"/>
                <a:cs typeface="NikoshBAN" panose="02000000000000000000" pitchFamily="2" charset="0"/>
              </a:rPr>
              <a:t>শিখনফল</a:t>
            </a:r>
            <a:endParaRPr lang="en-US" sz="6000" b="1" dirty="0">
              <a:latin typeface="NikoshBAN" panose="02000000000000000000" pitchFamily="2" charset="0"/>
              <a:cs typeface="NikoshBAN" panose="02000000000000000000" pitchFamily="2" charset="0"/>
            </a:endParaRPr>
          </a:p>
        </p:txBody>
      </p:sp>
      <p:sp>
        <p:nvSpPr>
          <p:cNvPr id="5" name="TextBox 4"/>
          <p:cNvSpPr txBox="1"/>
          <p:nvPr/>
        </p:nvSpPr>
        <p:spPr>
          <a:xfrm>
            <a:off x="1676400" y="3124200"/>
            <a:ext cx="8915400" cy="1569660"/>
          </a:xfrm>
          <a:prstGeom prst="rect">
            <a:avLst/>
          </a:prstGeom>
          <a:effectLst>
            <a:glow rad="101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dirty="0" smtClean="0">
                <a:latin typeface="NikoshBAN" panose="02000000000000000000" pitchFamily="2" charset="0"/>
                <a:cs typeface="NikoshBAN" panose="02000000000000000000" pitchFamily="2" charset="0"/>
              </a:rPr>
              <a:t>১/ </a:t>
            </a:r>
            <a:r>
              <a:rPr lang="en-US" sz="3200" dirty="0" err="1" smtClean="0">
                <a:latin typeface="NikoshBAN" panose="02000000000000000000" pitchFamily="2" charset="0"/>
                <a:cs typeface="NikoshBAN" panose="02000000000000000000" pitchFamily="2" charset="0"/>
              </a:rPr>
              <a:t>একজন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মানুষের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মুখের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ভাষা</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রকম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উচিত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বলতে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a:t>
            </a:r>
            <a:r>
              <a:rPr lang="en-US" sz="3200" dirty="0" smtClean="0">
                <a:latin typeface="NikoshBAN" panose="02000000000000000000" pitchFamily="2" charset="0"/>
                <a:cs typeface="NikoshBAN" panose="02000000000000000000" pitchFamily="2" charset="0"/>
              </a:rPr>
              <a:t>।</a:t>
            </a:r>
          </a:p>
          <a:p>
            <a:r>
              <a:rPr lang="en-US" sz="3200" dirty="0" smtClean="0">
                <a:latin typeface="NikoshBAN" panose="02000000000000000000" pitchFamily="2" charset="0"/>
                <a:cs typeface="NikoshBAN" panose="02000000000000000000" pitchFamily="2" charset="0"/>
              </a:rPr>
              <a:t>২/ </a:t>
            </a:r>
            <a:r>
              <a:rPr lang="en-US" sz="3200" dirty="0" err="1" smtClean="0">
                <a:latin typeface="NikoshBAN" panose="02000000000000000000" pitchFamily="2" charset="0"/>
                <a:cs typeface="NikoshBAN" panose="02000000000000000000" pitchFamily="2" charset="0"/>
              </a:rPr>
              <a:t>একজন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মানুষের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ব্যবহার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রকম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হওয়া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চাই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বলতে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a:t>
            </a:r>
            <a:r>
              <a:rPr lang="en-US" sz="3200" dirty="0" smtClean="0">
                <a:latin typeface="NikoshBAN" panose="02000000000000000000" pitchFamily="2" charset="0"/>
                <a:cs typeface="NikoshBAN" panose="02000000000000000000" pitchFamily="2" charset="0"/>
              </a:rPr>
              <a:t>।</a:t>
            </a:r>
          </a:p>
          <a:p>
            <a:r>
              <a:rPr lang="en-US" sz="3200" dirty="0" smtClean="0">
                <a:latin typeface="NikoshBAN" panose="02000000000000000000" pitchFamily="2" charset="0"/>
                <a:cs typeface="NikoshBAN" panose="02000000000000000000" pitchFamily="2" charset="0"/>
              </a:rPr>
              <a:t>৩/ </a:t>
            </a:r>
            <a:r>
              <a:rPr lang="en-US" sz="3200" dirty="0" err="1" smtClean="0">
                <a:latin typeface="NikoshBAN" panose="02000000000000000000" pitchFamily="2" charset="0"/>
                <a:cs typeface="NikoshBAN" panose="02000000000000000000" pitchFamily="2" charset="0"/>
              </a:rPr>
              <a:t>পরনিন্দা-পরচর্চার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কুফল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সম্পর্কে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বলতে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0197058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a:off x="1600200" y="457200"/>
            <a:ext cx="8534400" cy="1600200"/>
          </a:xfrm>
          <a:prstGeom prst="triangle">
            <a:avLst/>
          </a:prstGeom>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b="1" dirty="0" err="1" smtClean="0">
                <a:latin typeface="NikoshBAN" panose="02000000000000000000" pitchFamily="2" charset="0"/>
                <a:cs typeface="NikoshBAN" panose="02000000000000000000" pitchFamily="2" charset="0"/>
              </a:rPr>
              <a:t>বাড়ির</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কাজ</a:t>
            </a:r>
            <a:r>
              <a:rPr lang="en-US" sz="6000" b="1" dirty="0" smtClean="0">
                <a:latin typeface="NikoshBAN" panose="02000000000000000000" pitchFamily="2" charset="0"/>
                <a:cs typeface="NikoshBAN" panose="02000000000000000000" pitchFamily="2" charset="0"/>
              </a:rPr>
              <a:t> </a:t>
            </a:r>
            <a:endParaRPr lang="en-US" sz="6000" b="1" dirty="0">
              <a:latin typeface="NikoshBAN" panose="02000000000000000000" pitchFamily="2" charset="0"/>
              <a:cs typeface="NikoshBAN" panose="02000000000000000000" pitchFamily="2" charset="0"/>
            </a:endParaRPr>
          </a:p>
        </p:txBody>
      </p:sp>
      <p:sp>
        <p:nvSpPr>
          <p:cNvPr id="5" name="Flowchart: Predefined Process 4"/>
          <p:cNvSpPr/>
          <p:nvPr/>
        </p:nvSpPr>
        <p:spPr>
          <a:xfrm>
            <a:off x="2057400" y="2078610"/>
            <a:ext cx="7391400" cy="2971800"/>
          </a:xfrm>
          <a:prstGeom prst="flowChartPredefinedProcess">
            <a:avLst/>
          </a:prstGeom>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b="1" dirty="0" err="1" smtClean="0">
                <a:latin typeface="NikoshBAN" panose="02000000000000000000" pitchFamily="2" charset="0"/>
                <a:cs typeface="NikoshBAN" panose="02000000000000000000" pitchFamily="2" charset="0"/>
              </a:rPr>
              <a:t>আলোচ্য</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পাঠে</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গিবত,পরনিন্দ-পরচর্চা</a:t>
            </a:r>
            <a:r>
              <a:rPr lang="en-US" sz="4000" b="1" dirty="0" smtClean="0">
                <a:latin typeface="NikoshBAN" panose="02000000000000000000" pitchFamily="2" charset="0"/>
                <a:cs typeface="NikoshBAN" panose="02000000000000000000" pitchFamily="2" charset="0"/>
              </a:rPr>
              <a:t> ও </a:t>
            </a:r>
            <a:r>
              <a:rPr lang="en-US" sz="4000" b="1" dirty="0" err="1" smtClean="0">
                <a:latin typeface="NikoshBAN" panose="02000000000000000000" pitchFamily="2" charset="0"/>
                <a:cs typeface="NikoshBAN" panose="02000000000000000000" pitchFamily="2" charset="0"/>
              </a:rPr>
              <a:t>গালাগালির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সামাজিক</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কুফল</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নিয়ে</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নিখে</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আনবে</a:t>
            </a:r>
            <a:r>
              <a:rPr lang="en-US" sz="4000" b="1" dirty="0" smtClean="0">
                <a:latin typeface="NikoshBAN" panose="02000000000000000000" pitchFamily="2" charset="0"/>
                <a:cs typeface="NikoshBAN" panose="02000000000000000000" pitchFamily="2" charset="0"/>
              </a:rPr>
              <a:t>। </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8352459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505200" y="5105400"/>
            <a:ext cx="5785558" cy="1015663"/>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ar-AE" sz="6000" b="1" dirty="0">
                <a:latin typeface="Arial" panose="020B0604020202020204" pitchFamily="34" charset="0"/>
                <a:cs typeface="Arial" panose="020B0604020202020204" pitchFamily="34" charset="0"/>
              </a:rPr>
              <a:t>مع </a:t>
            </a:r>
            <a:r>
              <a:rPr lang="ar-AE" sz="6000" b="1" dirty="0" smtClean="0">
                <a:latin typeface="Arial" panose="020B0604020202020204" pitchFamily="34" charset="0"/>
                <a:cs typeface="Arial" panose="020B0604020202020204" pitchFamily="34" charset="0"/>
              </a:rPr>
              <a:t>السلام۔</a:t>
            </a:r>
            <a:r>
              <a:rPr lang="en-US" sz="6000" b="1" dirty="0" smtClean="0">
                <a:latin typeface="Arial" panose="020B0604020202020204" pitchFamily="34" charset="0"/>
                <a:cs typeface="Arial" panose="020B0604020202020204" pitchFamily="34" charset="0"/>
              </a:rPr>
              <a:t> </a:t>
            </a:r>
            <a:r>
              <a:rPr lang="ar-AE" sz="6000" b="1" dirty="0" smtClean="0">
                <a:latin typeface="Arial" panose="020B0604020202020204" pitchFamily="34" charset="0"/>
                <a:cs typeface="Arial" panose="020B0604020202020204" pitchFamily="34" charset="0"/>
              </a:rPr>
              <a:t>فی </a:t>
            </a:r>
            <a:r>
              <a:rPr lang="ar-AE" sz="6000" b="1" dirty="0">
                <a:latin typeface="Arial" panose="020B0604020202020204" pitchFamily="34" charset="0"/>
                <a:cs typeface="Arial" panose="020B0604020202020204" pitchFamily="34" charset="0"/>
              </a:rPr>
              <a:t>امان الله</a:t>
            </a:r>
            <a:endParaRPr lang="en-US" sz="60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457200" y="-228600"/>
            <a:ext cx="12924640" cy="7449958"/>
          </a:xfrm>
          <a:prstGeom prst="rect">
            <a:avLst/>
          </a:prstGeom>
        </p:spPr>
      </p:pic>
      <p:pic>
        <p:nvPicPr>
          <p:cNvPr id="5" name="Picture 4"/>
          <p:cNvPicPr>
            <a:picLocks noChangeAspect="1"/>
          </p:cNvPicPr>
          <p:nvPr/>
        </p:nvPicPr>
        <p:blipFill>
          <a:blip r:embed="rId3"/>
          <a:stretch>
            <a:fillRect/>
          </a:stretch>
        </p:blipFill>
        <p:spPr>
          <a:xfrm>
            <a:off x="2447223" y="685547"/>
            <a:ext cx="6705600"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Horizontal Scroll 7"/>
          <p:cNvSpPr/>
          <p:nvPr/>
        </p:nvSpPr>
        <p:spPr>
          <a:xfrm>
            <a:off x="2447223" y="5003631"/>
            <a:ext cx="6858000" cy="1219200"/>
          </a:xfrm>
          <a:prstGeom prst="horizontalScroll">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ar-AE" sz="6000" b="1" dirty="0">
                <a:latin typeface="Arial" panose="020B0604020202020204" pitchFamily="34" charset="0"/>
                <a:cs typeface="Arial" panose="020B0604020202020204" pitchFamily="34" charset="0"/>
              </a:rPr>
              <a:t>مع السلام  فی امان الله</a:t>
            </a:r>
            <a:endParaRPr lang="en-US"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987747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4887" y="-457200"/>
            <a:ext cx="12918544" cy="7449958"/>
          </a:xfrm>
          <a:prstGeom prst="rect">
            <a:avLst/>
          </a:prstGeom>
        </p:spPr>
      </p:pic>
      <p:pic>
        <p:nvPicPr>
          <p:cNvPr id="3" name="Picture 2"/>
          <p:cNvPicPr>
            <a:picLocks noChangeAspect="1"/>
          </p:cNvPicPr>
          <p:nvPr/>
        </p:nvPicPr>
        <p:blipFill>
          <a:blip r:embed="rId3"/>
          <a:stretch>
            <a:fillRect/>
          </a:stretch>
        </p:blipFill>
        <p:spPr>
          <a:xfrm>
            <a:off x="3886200" y="1420408"/>
            <a:ext cx="2749534" cy="3048000"/>
          </a:xfrm>
          <a:prstGeom prst="rect">
            <a:avLst/>
          </a:prstGeom>
        </p:spPr>
      </p:pic>
      <p:pic>
        <p:nvPicPr>
          <p:cNvPr id="4" name="Picture 3"/>
          <p:cNvPicPr>
            <a:picLocks noChangeAspect="1"/>
          </p:cNvPicPr>
          <p:nvPr/>
        </p:nvPicPr>
        <p:blipFill>
          <a:blip r:embed="rId4"/>
          <a:stretch>
            <a:fillRect/>
          </a:stretch>
        </p:blipFill>
        <p:spPr>
          <a:xfrm>
            <a:off x="7723494" y="1432680"/>
            <a:ext cx="2462997" cy="3035728"/>
          </a:xfrm>
          <a:prstGeom prst="rect">
            <a:avLst/>
          </a:prstGeom>
        </p:spPr>
      </p:pic>
      <p:pic>
        <p:nvPicPr>
          <p:cNvPr id="5" name="Picture 4"/>
          <p:cNvPicPr>
            <a:picLocks noChangeAspect="1"/>
          </p:cNvPicPr>
          <p:nvPr/>
        </p:nvPicPr>
        <p:blipFill>
          <a:blip r:embed="rId5"/>
          <a:stretch>
            <a:fillRect/>
          </a:stretch>
        </p:blipFill>
        <p:spPr>
          <a:xfrm>
            <a:off x="304800" y="1420448"/>
            <a:ext cx="2876550" cy="2950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Horizontal Scroll 5"/>
          <p:cNvSpPr/>
          <p:nvPr/>
        </p:nvSpPr>
        <p:spPr>
          <a:xfrm>
            <a:off x="1743075" y="4876800"/>
            <a:ext cx="6935692" cy="1144461"/>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6600" dirty="0" err="1" smtClean="0">
                <a:latin typeface="NikoshBAN" panose="02000000000000000000" pitchFamily="2" charset="0"/>
                <a:cs typeface="NikoshBAN" panose="02000000000000000000" pitchFamily="2" charset="0"/>
              </a:rPr>
              <a:t>ছবিগুলি</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কী</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দেখছো</a:t>
            </a:r>
            <a:r>
              <a:rPr lang="en-US" sz="6600" dirty="0">
                <a:latin typeface="NikoshBAN" panose="02000000000000000000" pitchFamily="2" charset="0"/>
                <a:cs typeface="NikoshBAN" panose="02000000000000000000" pitchFamily="2" charset="0"/>
              </a:rPr>
              <a:t>?</a:t>
            </a:r>
          </a:p>
        </p:txBody>
      </p:sp>
      <p:sp>
        <p:nvSpPr>
          <p:cNvPr id="11" name="Rounded Rectangular Callout 10"/>
          <p:cNvSpPr/>
          <p:nvPr/>
        </p:nvSpPr>
        <p:spPr>
          <a:xfrm>
            <a:off x="608854" y="623015"/>
            <a:ext cx="1752600" cy="609600"/>
          </a:xfrm>
          <a:prstGeom prst="wedgeRoundRectCallo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ounded Rectangular Callout 11"/>
          <p:cNvSpPr/>
          <p:nvPr/>
        </p:nvSpPr>
        <p:spPr>
          <a:xfrm>
            <a:off x="4267200" y="624559"/>
            <a:ext cx="1752600" cy="609600"/>
          </a:xfrm>
          <a:prstGeom prst="wedgeRound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solidFill>
                  <a:srgbClr val="002060"/>
                </a:solidFill>
                <a:latin typeface="NikoshBAN" panose="02000000000000000000" pitchFamily="2" charset="0"/>
                <a:cs typeface="NikoshBAN" panose="02000000000000000000" pitchFamily="2" charset="0"/>
              </a:rPr>
              <a:t>২নং </a:t>
            </a:r>
            <a:r>
              <a:rPr lang="en-US" sz="3200" b="1" dirty="0" err="1" smtClean="0">
                <a:solidFill>
                  <a:srgbClr val="002060"/>
                </a:solidFill>
                <a:latin typeface="NikoshBAN" panose="02000000000000000000" pitchFamily="2" charset="0"/>
                <a:cs typeface="NikoshBAN" panose="02000000000000000000" pitchFamily="2" charset="0"/>
              </a:rPr>
              <a:t>ছবি</a:t>
            </a:r>
            <a:r>
              <a:rPr lang="en-US" sz="3200" b="1" dirty="0" smtClean="0">
                <a:solidFill>
                  <a:srgbClr val="002060"/>
                </a:solidFill>
                <a:latin typeface="NikoshBAN" panose="02000000000000000000" pitchFamily="2" charset="0"/>
                <a:cs typeface="NikoshBAN" panose="02000000000000000000" pitchFamily="2" charset="0"/>
              </a:rPr>
              <a:t> </a:t>
            </a:r>
            <a:endParaRPr lang="en-US" sz="3200" b="1" dirty="0">
              <a:solidFill>
                <a:srgbClr val="002060"/>
              </a:solidFill>
              <a:latin typeface="NikoshBAN" panose="02000000000000000000" pitchFamily="2" charset="0"/>
              <a:cs typeface="NikoshBAN" panose="02000000000000000000" pitchFamily="2" charset="0"/>
            </a:endParaRPr>
          </a:p>
        </p:txBody>
      </p:sp>
      <p:sp>
        <p:nvSpPr>
          <p:cNvPr id="14" name="Rounded Rectangular Callout 13"/>
          <p:cNvSpPr/>
          <p:nvPr/>
        </p:nvSpPr>
        <p:spPr>
          <a:xfrm>
            <a:off x="8078692" y="593798"/>
            <a:ext cx="1752600" cy="671121"/>
          </a:xfrm>
          <a:prstGeom prst="wedgeRoundRect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smtClean="0">
                <a:solidFill>
                  <a:srgbClr val="7030A0"/>
                </a:solidFill>
                <a:latin typeface="NikoshBAN" panose="02000000000000000000" pitchFamily="2" charset="0"/>
                <a:cs typeface="NikoshBAN" panose="02000000000000000000" pitchFamily="2" charset="0"/>
              </a:rPr>
              <a:t>৩নং </a:t>
            </a:r>
            <a:r>
              <a:rPr lang="en-US" sz="3200" b="1" dirty="0" err="1" smtClean="0">
                <a:solidFill>
                  <a:srgbClr val="7030A0"/>
                </a:solidFill>
                <a:latin typeface="NikoshBAN" panose="02000000000000000000" pitchFamily="2" charset="0"/>
                <a:cs typeface="NikoshBAN" panose="02000000000000000000" pitchFamily="2" charset="0"/>
              </a:rPr>
              <a:t>ছবি</a:t>
            </a:r>
            <a:endParaRPr lang="en-US" sz="3200" b="1" dirty="0">
              <a:solidFill>
                <a:srgbClr val="7030A0"/>
              </a:solidFill>
              <a:latin typeface="NikoshBAN" panose="02000000000000000000" pitchFamily="2" charset="0"/>
              <a:cs typeface="NikoshBAN" panose="02000000000000000000" pitchFamily="2" charset="0"/>
            </a:endParaRPr>
          </a:p>
        </p:txBody>
      </p:sp>
      <p:sp>
        <p:nvSpPr>
          <p:cNvPr id="17" name="TextBox 16"/>
          <p:cNvSpPr txBox="1"/>
          <p:nvPr/>
        </p:nvSpPr>
        <p:spPr>
          <a:xfrm>
            <a:off x="799354" y="647840"/>
            <a:ext cx="1371600" cy="584775"/>
          </a:xfrm>
          <a:prstGeom prst="rect">
            <a:avLst/>
          </a:prstGeom>
          <a:noFill/>
        </p:spPr>
        <p:txBody>
          <a:bodyPr wrap="square" rtlCol="0">
            <a:spAutoFit/>
          </a:bodyPr>
          <a:lstStyle/>
          <a:p>
            <a:r>
              <a:rPr lang="en-US" sz="3200" b="1" dirty="0" smtClean="0">
                <a:solidFill>
                  <a:srgbClr val="0070C0"/>
                </a:solidFill>
                <a:latin typeface="NikoshBAN" panose="02000000000000000000" pitchFamily="2" charset="0"/>
                <a:cs typeface="NikoshBAN" panose="02000000000000000000" pitchFamily="2" charset="0"/>
              </a:rPr>
              <a:t>১নং </a:t>
            </a:r>
            <a:r>
              <a:rPr lang="en-US" sz="3200" b="1" dirty="0" err="1" smtClean="0">
                <a:solidFill>
                  <a:srgbClr val="0070C0"/>
                </a:solidFill>
                <a:latin typeface="NikoshBAN" panose="02000000000000000000" pitchFamily="2" charset="0"/>
                <a:cs typeface="NikoshBAN" panose="02000000000000000000" pitchFamily="2" charset="0"/>
              </a:rPr>
              <a:t>ছবি</a:t>
            </a:r>
            <a:endParaRPr lang="en-US" sz="3200" b="1"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7461815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762000" y="1786689"/>
            <a:ext cx="5557954" cy="4537911"/>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2800" dirty="0">
                <a:solidFill>
                  <a:srgbClr val="006600"/>
                </a:solidFill>
                <a:latin typeface="NikoshBAN" panose="02000000000000000000" pitchFamily="2" charset="0"/>
                <a:cs typeface="NikoshBAN" panose="02000000000000000000" pitchFamily="2" charset="0"/>
              </a:rPr>
              <a:t>        </a:t>
            </a:r>
            <a:r>
              <a:rPr lang="en-US" sz="3600" b="1" dirty="0" err="1">
                <a:solidFill>
                  <a:srgbClr val="006600"/>
                </a:solidFill>
                <a:latin typeface="NikoshBAN" panose="02000000000000000000" pitchFamily="2" charset="0"/>
                <a:cs typeface="NikoshBAN" panose="02000000000000000000" pitchFamily="2" charset="0"/>
              </a:rPr>
              <a:t>কাজী</a:t>
            </a:r>
            <a:r>
              <a:rPr lang="en-US" sz="3600" b="1" dirty="0">
                <a:solidFill>
                  <a:srgbClr val="006600"/>
                </a:solidFill>
                <a:latin typeface="NikoshBAN" panose="02000000000000000000" pitchFamily="2" charset="0"/>
                <a:cs typeface="NikoshBAN" panose="02000000000000000000" pitchFamily="2" charset="0"/>
              </a:rPr>
              <a:t> </a:t>
            </a:r>
            <a:r>
              <a:rPr lang="en-US" sz="3600" b="1" dirty="0" err="1">
                <a:solidFill>
                  <a:srgbClr val="006600"/>
                </a:solidFill>
                <a:latin typeface="NikoshBAN" panose="02000000000000000000" pitchFamily="2" charset="0"/>
                <a:cs typeface="NikoshBAN" panose="02000000000000000000" pitchFamily="2" charset="0"/>
              </a:rPr>
              <a:t>মোঃ</a:t>
            </a:r>
            <a:r>
              <a:rPr lang="en-US" sz="3600" b="1" dirty="0">
                <a:solidFill>
                  <a:srgbClr val="006600"/>
                </a:solidFill>
                <a:latin typeface="NikoshBAN" panose="02000000000000000000" pitchFamily="2" charset="0"/>
                <a:cs typeface="NikoshBAN" panose="02000000000000000000" pitchFamily="2" charset="0"/>
              </a:rPr>
              <a:t> </a:t>
            </a:r>
            <a:r>
              <a:rPr lang="en-US" sz="3600" b="1" dirty="0" err="1">
                <a:solidFill>
                  <a:srgbClr val="006600"/>
                </a:solidFill>
                <a:latin typeface="NikoshBAN" panose="02000000000000000000" pitchFamily="2" charset="0"/>
                <a:cs typeface="NikoshBAN" panose="02000000000000000000" pitchFamily="2" charset="0"/>
              </a:rPr>
              <a:t>আবদুল</a:t>
            </a:r>
            <a:r>
              <a:rPr lang="en-US" sz="3600" b="1" dirty="0">
                <a:solidFill>
                  <a:srgbClr val="006600"/>
                </a:solidFill>
                <a:latin typeface="NikoshBAN" panose="02000000000000000000" pitchFamily="2" charset="0"/>
                <a:cs typeface="NikoshBAN" panose="02000000000000000000" pitchFamily="2" charset="0"/>
              </a:rPr>
              <a:t> </a:t>
            </a:r>
            <a:r>
              <a:rPr lang="en-US" sz="3600" b="1" dirty="0" err="1">
                <a:solidFill>
                  <a:srgbClr val="006600"/>
                </a:solidFill>
                <a:latin typeface="NikoshBAN" panose="02000000000000000000" pitchFamily="2" charset="0"/>
                <a:cs typeface="NikoshBAN" panose="02000000000000000000" pitchFamily="2" charset="0"/>
              </a:rPr>
              <a:t>হানান</a:t>
            </a:r>
            <a:r>
              <a:rPr lang="en-US" sz="3600" b="1" dirty="0">
                <a:solidFill>
                  <a:srgbClr val="006600"/>
                </a:solidFill>
                <a:latin typeface="NikoshBAN" panose="02000000000000000000" pitchFamily="2" charset="0"/>
                <a:cs typeface="NikoshBAN" panose="02000000000000000000" pitchFamily="2" charset="0"/>
              </a:rPr>
              <a:t> </a:t>
            </a:r>
          </a:p>
          <a:p>
            <a:pPr marL="0" indent="0">
              <a:buNone/>
            </a:pPr>
            <a:r>
              <a:rPr lang="en-US" sz="2800" b="1" dirty="0">
                <a:solidFill>
                  <a:srgbClr val="006600"/>
                </a:solidFill>
                <a:latin typeface="NikoshBAN" panose="02000000000000000000" pitchFamily="2" charset="0"/>
                <a:cs typeface="NikoshBAN" panose="02000000000000000000" pitchFamily="2" charset="0"/>
              </a:rPr>
              <a:t>  </a:t>
            </a:r>
            <a:r>
              <a:rPr lang="en-US" sz="2800" b="1" dirty="0" smtClean="0">
                <a:solidFill>
                  <a:srgbClr val="006600"/>
                </a:solidFill>
                <a:latin typeface="NikoshBAN" panose="02000000000000000000" pitchFamily="2" charset="0"/>
                <a:cs typeface="NikoshBAN" panose="02000000000000000000" pitchFamily="2" charset="0"/>
              </a:rPr>
              <a:t>                   </a:t>
            </a:r>
            <a:r>
              <a:rPr lang="en-US" sz="2800" b="1" dirty="0">
                <a:solidFill>
                  <a:srgbClr val="002060"/>
                </a:solidFill>
                <a:latin typeface="NikoshBAN" panose="02000000000000000000" pitchFamily="2" charset="0"/>
                <a:cs typeface="NikoshBAN" panose="02000000000000000000" pitchFamily="2" charset="0"/>
              </a:rPr>
              <a:t>অধ্যক্ষ </a:t>
            </a:r>
          </a:p>
          <a:p>
            <a:pPr marL="0" indent="0">
              <a:buNone/>
            </a:pP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বখতিয়ার</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পাড়াচারপীর</a:t>
            </a:r>
            <a:r>
              <a:rPr lang="en-US" sz="2800" b="1" dirty="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আউলিয়া</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আলিম</a:t>
            </a:r>
            <a:r>
              <a:rPr lang="en-US" sz="2800" b="1" dirty="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মাদ্রাসা</a:t>
            </a:r>
            <a:r>
              <a:rPr lang="en-US" sz="2800" b="1" dirty="0" smtClean="0">
                <a:solidFill>
                  <a:srgbClr val="002060"/>
                </a:solidFill>
                <a:latin typeface="NikoshBAN" panose="02000000000000000000" pitchFamily="2" charset="0"/>
                <a:cs typeface="NikoshBAN" panose="02000000000000000000" pitchFamily="2" charset="0"/>
              </a:rPr>
              <a:t> </a:t>
            </a:r>
          </a:p>
          <a:p>
            <a:pPr eaLnBrk="1" hangingPunct="1"/>
            <a:r>
              <a:rPr lang="en-US" sz="2800" b="1" dirty="0" err="1" smtClean="0">
                <a:solidFill>
                  <a:srgbClr val="002060"/>
                </a:solidFill>
                <a:latin typeface="NikoshBAN" panose="02000000000000000000" pitchFamily="2" charset="0"/>
                <a:cs typeface="NikoshBAN" panose="02000000000000000000" pitchFamily="2" charset="0"/>
              </a:rPr>
              <a:t>পোঃ</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মিন্নত</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আলী</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হাট</a:t>
            </a:r>
            <a:r>
              <a:rPr lang="en-US" sz="2800" b="1" dirty="0" smtClean="0">
                <a:solidFill>
                  <a:srgbClr val="002060"/>
                </a:solidFill>
                <a:latin typeface="NikoshBAN" panose="02000000000000000000" pitchFamily="2" charset="0"/>
                <a:cs typeface="NikoshBAN" panose="02000000000000000000" pitchFamily="2" charset="0"/>
              </a:rPr>
              <a:t>  </a:t>
            </a:r>
            <a:endParaRPr lang="bn-BD" sz="2800" b="1" dirty="0" smtClean="0">
              <a:solidFill>
                <a:srgbClr val="002060"/>
              </a:solidFill>
              <a:latin typeface="NikoshBAN" panose="02000000000000000000" pitchFamily="2" charset="0"/>
              <a:cs typeface="NikoshBAN" panose="02000000000000000000" pitchFamily="2" charset="0"/>
            </a:endParaRPr>
          </a:p>
          <a:p>
            <a:r>
              <a:rPr lang="en-US" sz="2800" b="1" dirty="0" err="1" smtClean="0">
                <a:solidFill>
                  <a:srgbClr val="002060"/>
                </a:solidFill>
                <a:latin typeface="NikoshBAN" panose="02000000000000000000" pitchFamily="2" charset="0"/>
                <a:cs typeface="NikoshBAN" panose="02000000000000000000" pitchFamily="2" charset="0"/>
              </a:rPr>
              <a:t>উপজেলা</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আনোয়ারা</a:t>
            </a:r>
            <a:endParaRPr lang="en-US" sz="2800" b="1" dirty="0" smtClean="0">
              <a:solidFill>
                <a:srgbClr val="002060"/>
              </a:solidFill>
              <a:latin typeface="NikoshBAN" panose="02000000000000000000" pitchFamily="2" charset="0"/>
              <a:cs typeface="NikoshBAN" panose="02000000000000000000" pitchFamily="2" charset="0"/>
            </a:endParaRPr>
          </a:p>
          <a:p>
            <a:r>
              <a:rPr lang="en-US" sz="2800" b="1" dirty="0" err="1" smtClean="0">
                <a:solidFill>
                  <a:srgbClr val="002060"/>
                </a:solidFill>
                <a:latin typeface="NikoshBAN" panose="02000000000000000000" pitchFamily="2" charset="0"/>
                <a:cs typeface="NikoshBAN" panose="02000000000000000000" pitchFamily="2" charset="0"/>
              </a:rPr>
              <a:t>জেলা</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চট্রগ্রাম</a:t>
            </a:r>
            <a:r>
              <a:rPr lang="en-US" sz="2800" b="1" dirty="0" smtClean="0">
                <a:solidFill>
                  <a:srgbClr val="002060"/>
                </a:solidFill>
                <a:latin typeface="NikoshBAN" panose="02000000000000000000" pitchFamily="2" charset="0"/>
                <a:cs typeface="NikoshBAN" panose="02000000000000000000" pitchFamily="2" charset="0"/>
              </a:rPr>
              <a:t> </a:t>
            </a:r>
            <a:endParaRPr lang="bn-BD" sz="2800" b="1" dirty="0" smtClean="0">
              <a:solidFill>
                <a:srgbClr val="002060"/>
              </a:solidFill>
              <a:latin typeface="NikoshBAN" panose="02000000000000000000" pitchFamily="2" charset="0"/>
              <a:cs typeface="NikoshBAN" panose="02000000000000000000" pitchFamily="2" charset="0"/>
            </a:endParaRPr>
          </a:p>
          <a:p>
            <a:r>
              <a:rPr lang="en-US" sz="2800" b="1" dirty="0" err="1" smtClean="0">
                <a:solidFill>
                  <a:srgbClr val="002060"/>
                </a:solidFill>
                <a:latin typeface="NikoshBAN" panose="02000000000000000000" pitchFamily="2" charset="0"/>
                <a:cs typeface="NikoshBAN" panose="02000000000000000000" pitchFamily="2" charset="0"/>
              </a:rPr>
              <a:t>মোবাইল</a:t>
            </a:r>
            <a:r>
              <a:rPr lang="en-US" sz="2800" b="1" dirty="0" smtClean="0">
                <a:solidFill>
                  <a:srgbClr val="002060"/>
                </a:solidFill>
                <a:latin typeface="NikoshBAN" panose="02000000000000000000" pitchFamily="2" charset="0"/>
                <a:cs typeface="NikoshBAN" panose="02000000000000000000" pitchFamily="2" charset="0"/>
              </a:rPr>
              <a:t>- 1819330549 </a:t>
            </a:r>
          </a:p>
          <a:p>
            <a:r>
              <a:rPr lang="en-US" sz="2800" b="1" dirty="0">
                <a:solidFill>
                  <a:srgbClr val="002060"/>
                </a:solidFill>
                <a:latin typeface="Arial" panose="020B0604020202020204" pitchFamily="34" charset="0"/>
                <a:cs typeface="Arial" panose="020B0604020202020204" pitchFamily="34" charset="0"/>
              </a:rPr>
              <a:t>kazihannan819@gmail.com</a:t>
            </a:r>
            <a:endParaRPr lang="bn-BD" sz="2800" b="1" dirty="0">
              <a:solidFill>
                <a:srgbClr val="002060"/>
              </a:solidFill>
              <a:latin typeface="Arial" panose="020B0604020202020204" pitchFamily="34" charset="0"/>
              <a:cs typeface="NikoshBAN" pitchFamily="2" charset="0"/>
            </a:endParaRPr>
          </a:p>
        </p:txBody>
      </p:sp>
      <p:sp>
        <p:nvSpPr>
          <p:cNvPr id="2" name="Oval 1"/>
          <p:cNvSpPr/>
          <p:nvPr/>
        </p:nvSpPr>
        <p:spPr>
          <a:xfrm>
            <a:off x="2514600" y="533399"/>
            <a:ext cx="6096000" cy="870679"/>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bn-BD" sz="4000" b="1" dirty="0">
                <a:solidFill>
                  <a:srgbClr val="7030A0"/>
                </a:solidFill>
              </a:rPr>
              <a:t>শিক্ষক পরিচিতি</a:t>
            </a:r>
            <a:endParaRPr lang="en-US" sz="4000" b="1" dirty="0">
              <a:solidFill>
                <a:srgbClr val="7030A0"/>
              </a:solidFill>
            </a:endParaRPr>
          </a:p>
        </p:txBody>
      </p:sp>
      <p:sp>
        <p:nvSpPr>
          <p:cNvPr id="5" name="Content Placeholder 2"/>
          <p:cNvSpPr txBox="1">
            <a:spLocks/>
          </p:cNvSpPr>
          <p:nvPr/>
        </p:nvSpPr>
        <p:spPr bwMode="auto">
          <a:xfrm>
            <a:off x="7696200" y="1790700"/>
            <a:ext cx="2667000" cy="3429000"/>
          </a:xfrm>
          <a:prstGeom prst="rect">
            <a:avLst/>
          </a:prstGeom>
          <a:noFill/>
          <a:ln w="9525">
            <a:noFill/>
            <a:miter lim="800000"/>
            <a:headEnd/>
            <a:tailEnd/>
          </a:ln>
          <a:effectLst/>
        </p:spPr>
        <p:txBody>
          <a:bodyPr/>
          <a:lstStyle/>
          <a:p>
            <a:pPr marL="342900" indent="-342900">
              <a:spcBef>
                <a:spcPct val="20000"/>
              </a:spcBef>
              <a:buFontTx/>
              <a:buChar char="•"/>
              <a:defRPr/>
            </a:pPr>
            <a:endParaRPr lang="bn-BD" sz="3200" kern="0" dirty="0">
              <a:latin typeface="NikoshBAN" pitchFamily="2" charset="0"/>
              <a:cs typeface="NikoshBAN" pitchFamily="2" charset="0"/>
            </a:endParaRPr>
          </a:p>
        </p:txBody>
      </p:sp>
      <p:pic>
        <p:nvPicPr>
          <p:cNvPr id="4" name="Picture 3"/>
          <p:cNvPicPr>
            <a:picLocks noChangeAspect="1"/>
          </p:cNvPicPr>
          <p:nvPr/>
        </p:nvPicPr>
        <p:blipFill>
          <a:blip r:embed="rId2"/>
          <a:stretch>
            <a:fillRect/>
          </a:stretch>
        </p:blipFill>
        <p:spPr>
          <a:xfrm>
            <a:off x="8839200" y="2146684"/>
            <a:ext cx="2667000" cy="3429000"/>
          </a:xfrm>
          <a:prstGeom prst="rect">
            <a:avLst/>
          </a:prstGeom>
          <a:ln w="228600" cap="sq" cmpd="thickThin">
            <a:solidFill>
              <a:srgbClr val="000000"/>
            </a:solidFill>
            <a:prstDash val="solid"/>
            <a:miter lim="800000"/>
          </a:ln>
          <a:effectLst>
            <a:innerShdw blurRad="76200">
              <a:srgbClr val="000000"/>
            </a:innerShdw>
          </a:effectLst>
        </p:spPr>
        <p:style>
          <a:lnRef idx="2">
            <a:schemeClr val="dk1"/>
          </a:lnRef>
          <a:fillRef idx="1">
            <a:schemeClr val="lt1"/>
          </a:fillRef>
          <a:effectRef idx="0">
            <a:schemeClr val="dk1"/>
          </a:effectRef>
          <a:fontRef idx="minor">
            <a:schemeClr val="dk1"/>
          </a:fontRef>
        </p:style>
      </p:pic>
      <p:pic>
        <p:nvPicPr>
          <p:cNvPr id="3" name="Picture 2"/>
          <p:cNvPicPr>
            <a:picLocks noChangeAspect="1"/>
          </p:cNvPicPr>
          <p:nvPr/>
        </p:nvPicPr>
        <p:blipFill>
          <a:blip r:embed="rId3"/>
          <a:stretch>
            <a:fillRect/>
          </a:stretch>
        </p:blipFill>
        <p:spPr>
          <a:xfrm>
            <a:off x="-76200" y="54274"/>
            <a:ext cx="12268200" cy="6803726"/>
          </a:xfrm>
          <a:prstGeom prst="rect">
            <a:avLst/>
          </a:prstGeom>
          <a:noFill/>
          <a:ln cap="rnd">
            <a:solidFill>
              <a:schemeClr val="accent1"/>
            </a:solidFill>
            <a:bevel/>
          </a:ln>
          <a:effectLst>
            <a:outerShdw blurRad="292100" dir="16800000" algn="tr" rotWithShape="0">
              <a:schemeClr val="accent2">
                <a:lumMod val="75000"/>
                <a:alpha val="40000"/>
              </a:schemeClr>
            </a:outerShdw>
          </a:effectLst>
        </p:spPr>
      </p:pic>
    </p:spTree>
    <p:extLst>
      <p:ext uri="{BB962C8B-B14F-4D97-AF65-F5344CB8AC3E}">
        <p14:creationId xmlns:p14="http://schemas.microsoft.com/office/powerpoint/2010/main" val="2672343992"/>
      </p:ext>
    </p:extLst>
  </p:cSld>
  <p:clrMapOvr>
    <a:masterClrMapping/>
  </p:clrMapOvr>
  <mc:AlternateContent xmlns:mc="http://schemas.openxmlformats.org/markup-compatibility/2006">
    <mc:Choice xmlns:p14="http://schemas.microsoft.com/office/powerpoint/2010/main" Requires="p14">
      <p:transition spd="slow" p14:dur="2000" advTm="2000">
        <p14:prism isContent="1"/>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074">
                                            <p:bg/>
                                          </p:spTgt>
                                        </p:tgtEl>
                                        <p:attrNameLst>
                                          <p:attrName>style.visibility</p:attrName>
                                        </p:attrNameLst>
                                      </p:cBhvr>
                                      <p:to>
                                        <p:strVal val="visible"/>
                                      </p:to>
                                    </p:set>
                                    <p:animEffect transition="in" filter="fade">
                                      <p:cBhvr>
                                        <p:cTn id="12" dur="1000"/>
                                        <p:tgtEl>
                                          <p:spTgt spid="3074">
                                            <p:bg/>
                                          </p:spTgt>
                                        </p:tgtEl>
                                      </p:cBhvr>
                                    </p:animEffect>
                                    <p:anim calcmode="lin" valueType="num">
                                      <p:cBhvr>
                                        <p:cTn id="13" dur="1000" fill="hold"/>
                                        <p:tgtEl>
                                          <p:spTgt spid="3074">
                                            <p:bg/>
                                          </p:spTgt>
                                        </p:tgtEl>
                                        <p:attrNameLst>
                                          <p:attrName>ppt_x</p:attrName>
                                        </p:attrNameLst>
                                      </p:cBhvr>
                                      <p:tavLst>
                                        <p:tav tm="0">
                                          <p:val>
                                            <p:strVal val="#ppt_x"/>
                                          </p:val>
                                        </p:tav>
                                        <p:tav tm="100000">
                                          <p:val>
                                            <p:strVal val="#ppt_x"/>
                                          </p:val>
                                        </p:tav>
                                      </p:tavLst>
                                    </p:anim>
                                    <p:anim calcmode="lin" valueType="num">
                                      <p:cBhvr>
                                        <p:cTn id="14" dur="1000" fill="hold"/>
                                        <p:tgtEl>
                                          <p:spTgt spid="3074">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074">
                                            <p:txEl>
                                              <p:pRg st="0" end="0"/>
                                            </p:txEl>
                                          </p:spTgt>
                                        </p:tgtEl>
                                        <p:attrNameLst>
                                          <p:attrName>style.visibility</p:attrName>
                                        </p:attrNameLst>
                                      </p:cBhvr>
                                      <p:to>
                                        <p:strVal val="visible"/>
                                      </p:to>
                                    </p:set>
                                    <p:animEffect transition="in" filter="fade">
                                      <p:cBhvr>
                                        <p:cTn id="19" dur="1000"/>
                                        <p:tgtEl>
                                          <p:spTgt spid="3074">
                                            <p:txEl>
                                              <p:pRg st="0" end="0"/>
                                            </p:txEl>
                                          </p:spTgt>
                                        </p:tgtEl>
                                      </p:cBhvr>
                                    </p:animEffect>
                                    <p:anim calcmode="lin" valueType="num">
                                      <p:cBhvr>
                                        <p:cTn id="20" dur="1000" fill="hold"/>
                                        <p:tgtEl>
                                          <p:spTgt spid="307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0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074">
                                            <p:txEl>
                                              <p:pRg st="1" end="1"/>
                                            </p:txEl>
                                          </p:spTgt>
                                        </p:tgtEl>
                                        <p:attrNameLst>
                                          <p:attrName>style.visibility</p:attrName>
                                        </p:attrNameLst>
                                      </p:cBhvr>
                                      <p:to>
                                        <p:strVal val="visible"/>
                                      </p:to>
                                    </p:set>
                                    <p:animEffect transition="in" filter="fade">
                                      <p:cBhvr>
                                        <p:cTn id="26" dur="1000"/>
                                        <p:tgtEl>
                                          <p:spTgt spid="3074">
                                            <p:txEl>
                                              <p:pRg st="1" end="1"/>
                                            </p:txEl>
                                          </p:spTgt>
                                        </p:tgtEl>
                                      </p:cBhvr>
                                    </p:animEffect>
                                    <p:anim calcmode="lin" valueType="num">
                                      <p:cBhvr>
                                        <p:cTn id="27" dur="1000" fill="hold"/>
                                        <p:tgtEl>
                                          <p:spTgt spid="307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07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074">
                                            <p:txEl>
                                              <p:pRg st="2" end="2"/>
                                            </p:txEl>
                                          </p:spTgt>
                                        </p:tgtEl>
                                        <p:attrNameLst>
                                          <p:attrName>style.visibility</p:attrName>
                                        </p:attrNameLst>
                                      </p:cBhvr>
                                      <p:to>
                                        <p:strVal val="visible"/>
                                      </p:to>
                                    </p:set>
                                    <p:animEffect transition="in" filter="fade">
                                      <p:cBhvr>
                                        <p:cTn id="33" dur="1000"/>
                                        <p:tgtEl>
                                          <p:spTgt spid="3074">
                                            <p:txEl>
                                              <p:pRg st="2" end="2"/>
                                            </p:txEl>
                                          </p:spTgt>
                                        </p:tgtEl>
                                      </p:cBhvr>
                                    </p:animEffect>
                                    <p:anim calcmode="lin" valueType="num">
                                      <p:cBhvr>
                                        <p:cTn id="34" dur="1000" fill="hold"/>
                                        <p:tgtEl>
                                          <p:spTgt spid="307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07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074">
                                            <p:txEl>
                                              <p:pRg st="3" end="3"/>
                                            </p:txEl>
                                          </p:spTgt>
                                        </p:tgtEl>
                                        <p:attrNameLst>
                                          <p:attrName>style.visibility</p:attrName>
                                        </p:attrNameLst>
                                      </p:cBhvr>
                                      <p:to>
                                        <p:strVal val="visible"/>
                                      </p:to>
                                    </p:set>
                                    <p:animEffect transition="in" filter="fade">
                                      <p:cBhvr>
                                        <p:cTn id="40" dur="1000"/>
                                        <p:tgtEl>
                                          <p:spTgt spid="3074">
                                            <p:txEl>
                                              <p:pRg st="3" end="3"/>
                                            </p:txEl>
                                          </p:spTgt>
                                        </p:tgtEl>
                                      </p:cBhvr>
                                    </p:animEffect>
                                    <p:anim calcmode="lin" valueType="num">
                                      <p:cBhvr>
                                        <p:cTn id="41" dur="1000" fill="hold"/>
                                        <p:tgtEl>
                                          <p:spTgt spid="3074">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07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074">
                                            <p:txEl>
                                              <p:pRg st="4" end="4"/>
                                            </p:txEl>
                                          </p:spTgt>
                                        </p:tgtEl>
                                        <p:attrNameLst>
                                          <p:attrName>style.visibility</p:attrName>
                                        </p:attrNameLst>
                                      </p:cBhvr>
                                      <p:to>
                                        <p:strVal val="visible"/>
                                      </p:to>
                                    </p:set>
                                    <p:animEffect transition="in" filter="fade">
                                      <p:cBhvr>
                                        <p:cTn id="47" dur="1000"/>
                                        <p:tgtEl>
                                          <p:spTgt spid="3074">
                                            <p:txEl>
                                              <p:pRg st="4" end="4"/>
                                            </p:txEl>
                                          </p:spTgt>
                                        </p:tgtEl>
                                      </p:cBhvr>
                                    </p:animEffect>
                                    <p:anim calcmode="lin" valueType="num">
                                      <p:cBhvr>
                                        <p:cTn id="48" dur="1000" fill="hold"/>
                                        <p:tgtEl>
                                          <p:spTgt spid="3074">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07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074">
                                            <p:txEl>
                                              <p:pRg st="5" end="5"/>
                                            </p:txEl>
                                          </p:spTgt>
                                        </p:tgtEl>
                                        <p:attrNameLst>
                                          <p:attrName>style.visibility</p:attrName>
                                        </p:attrNameLst>
                                      </p:cBhvr>
                                      <p:to>
                                        <p:strVal val="visible"/>
                                      </p:to>
                                    </p:set>
                                    <p:animEffect transition="in" filter="fade">
                                      <p:cBhvr>
                                        <p:cTn id="54" dur="1000"/>
                                        <p:tgtEl>
                                          <p:spTgt spid="3074">
                                            <p:txEl>
                                              <p:pRg st="5" end="5"/>
                                            </p:txEl>
                                          </p:spTgt>
                                        </p:tgtEl>
                                      </p:cBhvr>
                                    </p:animEffect>
                                    <p:anim calcmode="lin" valueType="num">
                                      <p:cBhvr>
                                        <p:cTn id="55" dur="1000" fill="hold"/>
                                        <p:tgtEl>
                                          <p:spTgt spid="3074">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07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074">
                                            <p:txEl>
                                              <p:pRg st="6" end="6"/>
                                            </p:txEl>
                                          </p:spTgt>
                                        </p:tgtEl>
                                        <p:attrNameLst>
                                          <p:attrName>style.visibility</p:attrName>
                                        </p:attrNameLst>
                                      </p:cBhvr>
                                      <p:to>
                                        <p:strVal val="visible"/>
                                      </p:to>
                                    </p:set>
                                    <p:animEffect transition="in" filter="fade">
                                      <p:cBhvr>
                                        <p:cTn id="61" dur="1000"/>
                                        <p:tgtEl>
                                          <p:spTgt spid="3074">
                                            <p:txEl>
                                              <p:pRg st="6" end="6"/>
                                            </p:txEl>
                                          </p:spTgt>
                                        </p:tgtEl>
                                      </p:cBhvr>
                                    </p:animEffect>
                                    <p:anim calcmode="lin" valueType="num">
                                      <p:cBhvr>
                                        <p:cTn id="62" dur="1000" fill="hold"/>
                                        <p:tgtEl>
                                          <p:spTgt spid="3074">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307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074">
                                            <p:txEl>
                                              <p:pRg st="7" end="7"/>
                                            </p:txEl>
                                          </p:spTgt>
                                        </p:tgtEl>
                                        <p:attrNameLst>
                                          <p:attrName>style.visibility</p:attrName>
                                        </p:attrNameLst>
                                      </p:cBhvr>
                                      <p:to>
                                        <p:strVal val="visible"/>
                                      </p:to>
                                    </p:set>
                                    <p:animEffect transition="in" filter="fade">
                                      <p:cBhvr>
                                        <p:cTn id="68" dur="1000"/>
                                        <p:tgtEl>
                                          <p:spTgt spid="3074">
                                            <p:txEl>
                                              <p:pRg st="7" end="7"/>
                                            </p:txEl>
                                          </p:spTgt>
                                        </p:tgtEl>
                                      </p:cBhvr>
                                    </p:animEffect>
                                    <p:anim calcmode="lin" valueType="num">
                                      <p:cBhvr>
                                        <p:cTn id="69" dur="1000" fill="hold"/>
                                        <p:tgtEl>
                                          <p:spTgt spid="3074">
                                            <p:txEl>
                                              <p:pRg st="7" end="7"/>
                                            </p:txEl>
                                          </p:spTgt>
                                        </p:tgtEl>
                                        <p:attrNameLst>
                                          <p:attrName>ppt_x</p:attrName>
                                        </p:attrNameLst>
                                      </p:cBhvr>
                                      <p:tavLst>
                                        <p:tav tm="0">
                                          <p:val>
                                            <p:strVal val="#ppt_x"/>
                                          </p:val>
                                        </p:tav>
                                        <p:tav tm="100000">
                                          <p:val>
                                            <p:strVal val="#ppt_x"/>
                                          </p:val>
                                        </p:tav>
                                      </p:tavLst>
                                    </p:anim>
                                    <p:anim calcmode="lin" valueType="num">
                                      <p:cBhvr>
                                        <p:cTn id="70" dur="1000" fill="hold"/>
                                        <p:tgtEl>
                                          <p:spTgt spid="307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42" presetClass="entr" presetSubtype="0" fill="hold" grpId="0" nodeType="clickEffect" nodePh="1">
                                  <p:stCondLst>
                                    <p:cond delay="0"/>
                                  </p:stCondLst>
                                  <p:endCondLst>
                                    <p:cond evt="begin" delay="0">
                                      <p:tn val="73"/>
                                    </p:cond>
                                  </p:endCondLst>
                                  <p:childTnLst>
                                    <p:set>
                                      <p:cBhvr>
                                        <p:cTn id="74" dur="1" fill="hold">
                                          <p:stCondLst>
                                            <p:cond delay="0"/>
                                          </p:stCondLst>
                                        </p:cTn>
                                        <p:tgtEl>
                                          <p:spTgt spid="5">
                                            <p:txEl>
                                              <p:pRg st="0" end="0"/>
                                            </p:txEl>
                                          </p:spTgt>
                                        </p:tgtEl>
                                        <p:attrNameLst>
                                          <p:attrName>style.visibility</p:attrName>
                                        </p:attrNameLst>
                                      </p:cBhvr>
                                      <p:to>
                                        <p:strVal val="visible"/>
                                      </p:to>
                                    </p:set>
                                    <p:animEffect transition="in" filter="fade">
                                      <p:cBhvr>
                                        <p:cTn id="75" dur="1000"/>
                                        <p:tgtEl>
                                          <p:spTgt spid="5">
                                            <p:txEl>
                                              <p:pRg st="0" end="0"/>
                                            </p:txEl>
                                          </p:spTgt>
                                        </p:tgtEl>
                                      </p:cBhvr>
                                    </p:animEffect>
                                    <p:anim calcmode="lin" valueType="num">
                                      <p:cBhvr>
                                        <p:cTn id="7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animBg="1"/>
      <p:bldP spid="2" grpId="0" animBg="1"/>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33400" y="1492121"/>
            <a:ext cx="6515100" cy="44012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dirty="0" err="1" smtClean="0">
                <a:latin typeface="NikoshBAN" panose="02000000000000000000" pitchFamily="2" charset="0"/>
                <a:cs typeface="NikoshBAN" panose="02000000000000000000" pitchFamily="2" charset="0"/>
              </a:rPr>
              <a:t>দাখিল</a:t>
            </a:r>
            <a:r>
              <a:rPr lang="en-US" sz="4000" b="1" dirty="0" smtClean="0">
                <a:latin typeface="NikoshBAN" panose="02000000000000000000" pitchFamily="2" charset="0"/>
                <a:cs typeface="NikoshBAN" panose="02000000000000000000" pitchFamily="2" charset="0"/>
              </a:rPr>
              <a:t> </a:t>
            </a:r>
            <a:r>
              <a:rPr lang="en-US" sz="4000" b="1" dirty="0" smtClean="0">
                <a:latin typeface="NikoshBAN" panose="02000000000000000000" pitchFamily="2" charset="0"/>
                <a:cs typeface="NikoshBAN" panose="02000000000000000000" pitchFamily="2" charset="0"/>
              </a:rPr>
              <a:t>৯ম-১০ম </a:t>
            </a:r>
            <a:r>
              <a:rPr lang="en-US" sz="4000" b="1" dirty="0" err="1" smtClean="0">
                <a:latin typeface="NikoshBAN" panose="02000000000000000000" pitchFamily="2" charset="0"/>
                <a:cs typeface="NikoshBAN" panose="02000000000000000000" pitchFamily="2" charset="0"/>
              </a:rPr>
              <a:t>শ্রেণি</a:t>
            </a:r>
            <a:r>
              <a:rPr lang="en-US" sz="4000" b="1" dirty="0" smtClean="0">
                <a:latin typeface="NikoshBAN" panose="02000000000000000000" pitchFamily="2" charset="0"/>
                <a:cs typeface="NikoshBAN" panose="02000000000000000000" pitchFamily="2" charset="0"/>
              </a:rPr>
              <a:t>  </a:t>
            </a:r>
            <a:endParaRPr lang="en-US" sz="4000" b="1" dirty="0">
              <a:latin typeface="NikoshBAN" panose="02000000000000000000" pitchFamily="2" charset="0"/>
              <a:cs typeface="NikoshBAN" panose="02000000000000000000" pitchFamily="2" charset="0"/>
            </a:endParaRPr>
          </a:p>
          <a:p>
            <a:r>
              <a:rPr lang="en-US" sz="4000" b="1" dirty="0" err="1">
                <a:latin typeface="NikoshBAN" panose="02000000000000000000" pitchFamily="2" charset="0"/>
                <a:cs typeface="NikoshBAN" panose="02000000000000000000" pitchFamily="2" charset="0"/>
              </a:rPr>
              <a:t>বিষয়</a:t>
            </a:r>
            <a:r>
              <a:rPr lang="en-US" sz="4000" b="1" dirty="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মিশকাতুল</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মাসাবিহ</a:t>
            </a:r>
            <a:r>
              <a:rPr lang="en-US" sz="4000" b="1" dirty="0" smtClean="0">
                <a:latin typeface="NikoshBAN" panose="02000000000000000000" pitchFamily="2" charset="0"/>
                <a:cs typeface="NikoshBAN" panose="02000000000000000000" pitchFamily="2" charset="0"/>
              </a:rPr>
              <a:t>।</a:t>
            </a:r>
          </a:p>
          <a:p>
            <a:r>
              <a:rPr lang="en-US" sz="4000" b="1" dirty="0" err="1" smtClean="0">
                <a:latin typeface="NikoshBAN" panose="02000000000000000000" pitchFamily="2" charset="0"/>
                <a:cs typeface="NikoshBAN" panose="02000000000000000000" pitchFamily="2" charset="0"/>
              </a:rPr>
              <a:t>আধ্যায়-জিহবা</a:t>
            </a:r>
            <a:r>
              <a:rPr lang="en-US" sz="4000" b="1" dirty="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সংযত,গিবত</a:t>
            </a:r>
            <a:r>
              <a:rPr lang="en-US" sz="4000" b="1" dirty="0" smtClean="0">
                <a:latin typeface="NikoshBAN" panose="02000000000000000000" pitchFamily="2" charset="0"/>
                <a:cs typeface="NikoshBAN" panose="02000000000000000000" pitchFamily="2" charset="0"/>
              </a:rPr>
              <a:t> ও </a:t>
            </a:r>
            <a:r>
              <a:rPr lang="en-US" sz="4000" b="1" dirty="0" err="1" smtClean="0">
                <a:latin typeface="NikoshBAN" panose="02000000000000000000" pitchFamily="2" charset="0"/>
                <a:cs typeface="NikoshBAN" panose="02000000000000000000" pitchFamily="2" charset="0"/>
              </a:rPr>
              <a:t>গালমন্দ</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সংক্রান্ত</a:t>
            </a:r>
            <a:r>
              <a:rPr lang="en-US" sz="4000" b="1" dirty="0" smtClean="0">
                <a:latin typeface="NikoshBAN" panose="02000000000000000000" pitchFamily="2" charset="0"/>
                <a:cs typeface="NikoshBAN" panose="02000000000000000000" pitchFamily="2" charset="0"/>
              </a:rPr>
              <a:t>।</a:t>
            </a:r>
          </a:p>
          <a:p>
            <a:r>
              <a:rPr lang="ar-AE" sz="4000" b="1" dirty="0">
                <a:latin typeface="Arial" panose="020B0604020202020204" pitchFamily="34" charset="0"/>
                <a:cs typeface="Arial" panose="020B0604020202020204" pitchFamily="34" charset="0"/>
              </a:rPr>
              <a:t>باب حفظ اللسان والغیبة  والشتم</a:t>
            </a:r>
            <a:endParaRPr lang="en-US" sz="4000" b="1" dirty="0" smtClean="0">
              <a:latin typeface="Arial" panose="020B0604020202020204" pitchFamily="34" charset="0"/>
              <a:cs typeface="Arial" panose="020B0604020202020204" pitchFamily="34" charset="0"/>
            </a:endParaRPr>
          </a:p>
          <a:p>
            <a:r>
              <a:rPr lang="en-US" sz="4000" b="1" dirty="0" err="1" smtClean="0">
                <a:latin typeface="NikoshBAN" panose="02000000000000000000" pitchFamily="2" charset="0"/>
                <a:cs typeface="NikoshBAN" panose="02000000000000000000" pitchFamily="2" charset="0"/>
              </a:rPr>
              <a:t>সময়</a:t>
            </a:r>
            <a:r>
              <a:rPr lang="en-US" sz="4000" b="1" dirty="0" smtClean="0">
                <a:latin typeface="NikoshBAN" panose="02000000000000000000" pitchFamily="2" charset="0"/>
                <a:cs typeface="NikoshBAN" panose="02000000000000000000" pitchFamily="2" charset="0"/>
              </a:rPr>
              <a:t>- ৪৫ </a:t>
            </a:r>
            <a:r>
              <a:rPr lang="en-US" sz="4000" b="1" dirty="0" err="1" smtClean="0">
                <a:latin typeface="NikoshBAN" panose="02000000000000000000" pitchFamily="2" charset="0"/>
                <a:cs typeface="NikoshBAN" panose="02000000000000000000" pitchFamily="2" charset="0"/>
              </a:rPr>
              <a:t>মিনিট</a:t>
            </a:r>
            <a:r>
              <a:rPr lang="en-US" sz="4000" b="1" dirty="0" smtClean="0">
                <a:latin typeface="NikoshBAN" panose="02000000000000000000" pitchFamily="2" charset="0"/>
                <a:cs typeface="NikoshBAN" panose="02000000000000000000" pitchFamily="2" charset="0"/>
              </a:rPr>
              <a:t> </a:t>
            </a:r>
          </a:p>
          <a:p>
            <a:r>
              <a:rPr lang="en-US" sz="4000" b="1" dirty="0" err="1" smtClean="0">
                <a:latin typeface="NikoshBAN" panose="02000000000000000000" pitchFamily="2" charset="0"/>
                <a:cs typeface="NikoshBAN" panose="02000000000000000000" pitchFamily="2" charset="0"/>
              </a:rPr>
              <a:t>তারিখঃ</a:t>
            </a:r>
            <a:r>
              <a:rPr lang="en-US" sz="4000" b="1" dirty="0" smtClean="0">
                <a:latin typeface="NikoshBAN" panose="02000000000000000000" pitchFamily="2" charset="0"/>
                <a:cs typeface="NikoshBAN" panose="02000000000000000000" pitchFamily="2" charset="0"/>
              </a:rPr>
              <a:t> ০০/০০/২০২০</a:t>
            </a:r>
          </a:p>
        </p:txBody>
      </p:sp>
      <p:sp>
        <p:nvSpPr>
          <p:cNvPr id="5" name="TextBox 4"/>
          <p:cNvSpPr txBox="1"/>
          <p:nvPr/>
        </p:nvSpPr>
        <p:spPr>
          <a:xfrm>
            <a:off x="4267200" y="152401"/>
            <a:ext cx="33147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a:t>
            </a:r>
            <a:r>
              <a:rPr lang="en-US" sz="6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পরিচিতি</a:t>
            </a:r>
            <a:r>
              <a:rPr lang="en-US" sz="6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1752600"/>
            <a:ext cx="3276600" cy="4038600"/>
          </a:xfrm>
          <a:prstGeom prst="rect">
            <a:avLst/>
          </a:prstGeom>
          <a:ln w="2286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3"/>
          <a:stretch>
            <a:fillRect/>
          </a:stretch>
        </p:blipFill>
        <p:spPr>
          <a:xfrm>
            <a:off x="-187220" y="-228600"/>
            <a:ext cx="12223539" cy="6889077"/>
          </a:xfrm>
          <a:prstGeom prst="rect">
            <a:avLst/>
          </a:prstGeom>
        </p:spPr>
      </p:pic>
    </p:spTree>
    <p:extLst>
      <p:ext uri="{BB962C8B-B14F-4D97-AF65-F5344CB8AC3E}">
        <p14:creationId xmlns:p14="http://schemas.microsoft.com/office/powerpoint/2010/main" val="38376213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0556" y="-228600"/>
            <a:ext cx="12881964" cy="7413379"/>
          </a:xfrm>
          <a:prstGeom prst="rect">
            <a:avLst/>
          </a:prstGeom>
          <a:ln w="228600" cap="sq" cmpd="thickThin">
            <a:solidFill>
              <a:srgbClr val="000000"/>
            </a:solidFill>
            <a:prstDash val="solid"/>
            <a:miter lim="800000"/>
          </a:ln>
          <a:effectLst>
            <a:innerShdw blurRad="114300">
              <a:prstClr val="black"/>
            </a:innerShdw>
          </a:effectLst>
        </p:spPr>
        <p:style>
          <a:lnRef idx="2">
            <a:schemeClr val="accent2"/>
          </a:lnRef>
          <a:fillRef idx="1">
            <a:schemeClr val="lt1"/>
          </a:fillRef>
          <a:effectRef idx="0">
            <a:schemeClr val="accent2"/>
          </a:effectRef>
          <a:fontRef idx="minor">
            <a:schemeClr val="dk1"/>
          </a:fontRef>
        </p:style>
      </p:pic>
      <p:sp>
        <p:nvSpPr>
          <p:cNvPr id="3" name="Horizontal Scroll 2"/>
          <p:cNvSpPr/>
          <p:nvPr/>
        </p:nvSpPr>
        <p:spPr>
          <a:xfrm>
            <a:off x="6541730" y="1107223"/>
            <a:ext cx="4050070" cy="990600"/>
          </a:xfrm>
          <a:prstGeom prst="horizontalScroll">
            <a:avLst/>
          </a:prstGeom>
          <a:solidFill>
            <a:schemeClr val="bg1"/>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dirty="0"/>
              <a:t>اب حفظ </a:t>
            </a:r>
            <a:r>
              <a:rPr lang="ar-AE" dirty="0" smtClean="0"/>
              <a:t>اللسالغیبة  وال</a:t>
            </a:r>
            <a:r>
              <a:rPr lang="ar-AE" dirty="0">
                <a:solidFill>
                  <a:srgbClr val="FFFFFF"/>
                </a:solidFill>
                <a:latin typeface="Segoe UI Historic" panose="020B0502040204020203" pitchFamily="34" charset="0"/>
              </a:rPr>
              <a:t>اب حفظ اللسان والغیبة </a:t>
            </a:r>
            <a:r>
              <a:rPr lang="ar-AE" dirty="0" smtClean="0">
                <a:solidFill>
                  <a:srgbClr val="FFFFFF"/>
                </a:solidFill>
                <a:latin typeface="Segoe UI Historic" panose="020B0502040204020203" pitchFamily="34" charset="0"/>
              </a:rPr>
              <a:t>والشتم</a:t>
            </a:r>
            <a:r>
              <a:rPr lang="ar-AE" dirty="0" smtClean="0"/>
              <a:t>شت</a:t>
            </a:r>
            <a:endParaRPr lang="en-US" dirty="0"/>
          </a:p>
        </p:txBody>
      </p:sp>
      <p:sp>
        <p:nvSpPr>
          <p:cNvPr id="4" name="Rectangle 3"/>
          <p:cNvSpPr/>
          <p:nvPr/>
        </p:nvSpPr>
        <p:spPr>
          <a:xfrm>
            <a:off x="6541730" y="1223513"/>
            <a:ext cx="3916457" cy="584775"/>
          </a:xfrm>
          <a:prstGeom prst="rect">
            <a:avLst/>
          </a:prstGeom>
        </p:spPr>
        <p:txBody>
          <a:bodyPr wrap="none">
            <a:spAutoFit/>
          </a:bodyPr>
          <a:lstStyle/>
          <a:p>
            <a:r>
              <a:rPr lang="ar-AE" dirty="0" smtClean="0">
                <a:solidFill>
                  <a:srgbClr val="7030A0"/>
                </a:solidFill>
                <a:latin typeface="Segoe UI Historic" panose="020B0502040204020203" pitchFamily="34" charset="0"/>
              </a:rPr>
              <a:t>ا</a:t>
            </a:r>
            <a:r>
              <a:rPr lang="en-US" dirty="0" smtClean="0">
                <a:solidFill>
                  <a:srgbClr val="7030A0"/>
                </a:solidFill>
                <a:latin typeface="Segoe UI Historic" panose="020B0502040204020203" pitchFamily="34" charset="0"/>
              </a:rPr>
              <a:t>  </a:t>
            </a:r>
            <a:r>
              <a:rPr lang="ar-AE" sz="3200" b="1" dirty="0" smtClean="0">
                <a:solidFill>
                  <a:srgbClr val="7030A0"/>
                </a:solidFill>
                <a:latin typeface="Arial" panose="020B0604020202020204" pitchFamily="34" charset="0"/>
                <a:cs typeface="Arial" panose="020B0604020202020204" pitchFamily="34" charset="0"/>
              </a:rPr>
              <a:t>حفظ </a:t>
            </a:r>
            <a:r>
              <a:rPr lang="ar-AE" sz="3200" b="1" dirty="0">
                <a:solidFill>
                  <a:srgbClr val="7030A0"/>
                </a:solidFill>
                <a:latin typeface="Arial" panose="020B0604020202020204" pitchFamily="34" charset="0"/>
                <a:cs typeface="Arial" panose="020B0604020202020204" pitchFamily="34" charset="0"/>
              </a:rPr>
              <a:t>اللسان والغیبة والشتم</a:t>
            </a:r>
            <a:endParaRPr lang="en-US" sz="3200" b="1" dirty="0">
              <a:solidFill>
                <a:srgbClr val="7030A0"/>
              </a:solidFill>
              <a:latin typeface="Arial" panose="020B0604020202020204" pitchFamily="34" charset="0"/>
              <a:cs typeface="Arial" panose="020B0604020202020204" pitchFamily="34" charset="0"/>
            </a:endParaRPr>
          </a:p>
        </p:txBody>
      </p:sp>
      <p:sp>
        <p:nvSpPr>
          <p:cNvPr id="6" name="Rectangle 5"/>
          <p:cNvSpPr/>
          <p:nvPr/>
        </p:nvSpPr>
        <p:spPr>
          <a:xfrm>
            <a:off x="784526" y="2128189"/>
            <a:ext cx="10591800" cy="954107"/>
          </a:xfrm>
          <a:prstGeom prst="rect">
            <a:avLst/>
          </a:prstGeom>
        </p:spPr>
        <p:txBody>
          <a:bodyPr wrap="square">
            <a:spAutoFit/>
          </a:bodyPr>
          <a:lstStyle/>
          <a:p>
            <a:r>
              <a:rPr lang="ar-AE" sz="2800" b="1" dirty="0">
                <a:latin typeface="Arial" panose="020B0604020202020204" pitchFamily="34" charset="0"/>
                <a:cs typeface="Arial" panose="020B0604020202020204" pitchFamily="34" charset="0"/>
              </a:rPr>
              <a:t>عن سهل بن سعد رضی الله تعالی عنه قال قال رسول الله صلی الله علیه و سلم  من یضمن لی ما بین لحییه وما بین رجلیه أضمن له الجنة  ﴿ رواه البخاری﴾</a:t>
            </a:r>
            <a:endParaRPr lang="en-US" sz="2800" b="1" dirty="0">
              <a:latin typeface="Arial" panose="020B0604020202020204" pitchFamily="34" charset="0"/>
              <a:cs typeface="Arial" panose="020B0604020202020204" pitchFamily="34" charset="0"/>
            </a:endParaRPr>
          </a:p>
        </p:txBody>
      </p:sp>
      <p:sp>
        <p:nvSpPr>
          <p:cNvPr id="7" name="Rectangle 6"/>
          <p:cNvSpPr/>
          <p:nvPr/>
        </p:nvSpPr>
        <p:spPr>
          <a:xfrm>
            <a:off x="632126" y="3173025"/>
            <a:ext cx="10744200" cy="954107"/>
          </a:xfrm>
          <a:prstGeom prst="rect">
            <a:avLst/>
          </a:prstGeom>
        </p:spPr>
        <p:txBody>
          <a:bodyPr wrap="square">
            <a:spAutoFit/>
          </a:bodyPr>
          <a:lstStyle/>
          <a:p>
            <a:r>
              <a:rPr lang="ar-AE" sz="2800" b="1" dirty="0">
                <a:latin typeface="Arial" panose="020B0604020202020204" pitchFamily="34" charset="0"/>
                <a:cs typeface="Arial" panose="020B0604020202020204" pitchFamily="34" charset="0"/>
              </a:rPr>
              <a:t>عن أنس رضی الله تعالی عنه و ابی هریرة رضی الله تعالی عنه ان رسول الله صلی الله علیه و سلم  قال المستبان ما قالا فعلی البدی ما لم یعتد المظلوم ﴿ رواه مسلم﴾</a:t>
            </a:r>
            <a:endParaRPr lang="en-US" sz="2800" b="1" dirty="0">
              <a:latin typeface="Arial" panose="020B0604020202020204" pitchFamily="34" charset="0"/>
              <a:cs typeface="Arial" panose="020B0604020202020204" pitchFamily="34" charset="0"/>
            </a:endParaRPr>
          </a:p>
        </p:txBody>
      </p:sp>
      <p:sp>
        <p:nvSpPr>
          <p:cNvPr id="8" name="Rectangle 7"/>
          <p:cNvSpPr/>
          <p:nvPr/>
        </p:nvSpPr>
        <p:spPr>
          <a:xfrm>
            <a:off x="533400" y="4288917"/>
            <a:ext cx="10744200" cy="523220"/>
          </a:xfrm>
          <a:prstGeom prst="rect">
            <a:avLst/>
          </a:prstGeom>
        </p:spPr>
        <p:txBody>
          <a:bodyPr wrap="square">
            <a:spAutoFit/>
          </a:bodyPr>
          <a:lstStyle/>
          <a:p>
            <a:r>
              <a:rPr lang="ar-AE" sz="2800" b="1" dirty="0">
                <a:latin typeface="Arial" panose="020B0604020202020204" pitchFamily="34" charset="0"/>
                <a:cs typeface="Arial" panose="020B0604020202020204" pitchFamily="34" charset="0"/>
              </a:rPr>
              <a:t>عن حذیفة قال سمعت رسول الله صلی الله علیه و سلم یقول لایدخل الجنة قتات ﴿ متفق علیه﴾</a:t>
            </a:r>
            <a:endParaRPr lang="en-US" sz="2800" b="1" dirty="0">
              <a:latin typeface="Arial" panose="020B0604020202020204" pitchFamily="34" charset="0"/>
              <a:cs typeface="Arial" panose="020B0604020202020204" pitchFamily="34" charset="0"/>
            </a:endParaRPr>
          </a:p>
        </p:txBody>
      </p:sp>
      <p:sp>
        <p:nvSpPr>
          <p:cNvPr id="9" name="Rectangle 8"/>
          <p:cNvSpPr/>
          <p:nvPr/>
        </p:nvSpPr>
        <p:spPr>
          <a:xfrm>
            <a:off x="990600" y="5205717"/>
            <a:ext cx="10536044" cy="954107"/>
          </a:xfrm>
          <a:prstGeom prst="rect">
            <a:avLst/>
          </a:prstGeom>
        </p:spPr>
        <p:txBody>
          <a:bodyPr wrap="square">
            <a:spAutoFit/>
          </a:bodyPr>
          <a:lstStyle/>
          <a:p>
            <a:r>
              <a:rPr lang="ar-AE" sz="2800" b="1" dirty="0">
                <a:latin typeface="Arial" panose="020B0604020202020204" pitchFamily="34" charset="0"/>
                <a:cs typeface="Arial" panose="020B0604020202020204" pitchFamily="34" charset="0"/>
              </a:rPr>
              <a:t>عن أبی ذر رضی الله تعالی عنه قال قال رسول الله صلی الله علیه و سلم  من دعا رجلا بالکفر أو قال عدو الله و لیس کذالک الا حار علیه ﴿ رواه متفق علیه﴾</a:t>
            </a:r>
            <a:endParaRPr lang="en-US" sz="2800" b="1" dirty="0">
              <a:latin typeface="Arial" panose="020B0604020202020204" pitchFamily="34" charset="0"/>
              <a:cs typeface="Arial" panose="020B0604020202020204" pitchFamily="34" charset="0"/>
            </a:endParaRPr>
          </a:p>
        </p:txBody>
      </p:sp>
      <p:sp>
        <p:nvSpPr>
          <p:cNvPr id="12" name="Frame 11"/>
          <p:cNvSpPr/>
          <p:nvPr/>
        </p:nvSpPr>
        <p:spPr>
          <a:xfrm>
            <a:off x="1676400" y="609600"/>
            <a:ext cx="3657600" cy="1221147"/>
          </a:xfrm>
          <a:prstGeom prst="fra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p:nvSpPr>
        <p:spPr>
          <a:xfrm>
            <a:off x="1981200" y="800383"/>
            <a:ext cx="3124200" cy="923330"/>
          </a:xfrm>
          <a:prstGeom prst="rect">
            <a:avLst/>
          </a:prstGeom>
          <a:noFill/>
          <a:effectLst/>
        </p:spPr>
        <p:txBody>
          <a:bodyPr wrap="square" rtlCol="0">
            <a:spAutoFit/>
          </a:bodyPr>
          <a:lstStyle/>
          <a:p>
            <a:r>
              <a:rPr lang="en-US" sz="5400" dirty="0" smtClean="0">
                <a:latin typeface="NikoshBAN" panose="02000000000000000000" pitchFamily="2" charset="0"/>
                <a:cs typeface="NikoshBAN" panose="02000000000000000000" pitchFamily="2" charset="0"/>
              </a:rPr>
              <a:t>আজকের </a:t>
            </a:r>
            <a:r>
              <a:rPr lang="en-US" sz="5400" dirty="0" err="1" smtClean="0">
                <a:latin typeface="NikoshBAN" panose="02000000000000000000" pitchFamily="2" charset="0"/>
                <a:cs typeface="NikoshBAN" panose="02000000000000000000" pitchFamily="2" charset="0"/>
              </a:rPr>
              <a:t>পাঠ</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7918801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962400" y="533400"/>
            <a:ext cx="4495800" cy="1219200"/>
          </a:xfrm>
          <a:prstGeom prst="roundRect">
            <a:avLst/>
          </a:prstGeom>
          <a:effectLst>
            <a:glow rad="1397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ar-AE" sz="6000" b="1" dirty="0">
                <a:latin typeface="Arial" panose="020B0604020202020204" pitchFamily="34" charset="0"/>
                <a:cs typeface="Arial" panose="020B0604020202020204" pitchFamily="34" charset="0"/>
              </a:rPr>
              <a:t>تحقیقات الاؑلفاظ</a:t>
            </a:r>
            <a:endParaRPr lang="en-US" sz="6000" b="1" dirty="0">
              <a:latin typeface="Arial" panose="020B0604020202020204" pitchFamily="34" charset="0"/>
              <a:cs typeface="Arial" panose="020B0604020202020204" pitchFamily="34" charset="0"/>
            </a:endParaRPr>
          </a:p>
        </p:txBody>
      </p:sp>
      <p:sp>
        <p:nvSpPr>
          <p:cNvPr id="4" name="Rectangle 3"/>
          <p:cNvSpPr/>
          <p:nvPr/>
        </p:nvSpPr>
        <p:spPr>
          <a:xfrm>
            <a:off x="840282" y="2084831"/>
            <a:ext cx="10896600" cy="830997"/>
          </a:xfrm>
          <a:prstGeom prst="rect">
            <a:avLst/>
          </a:prstGeom>
        </p:spPr>
        <p:txBody>
          <a:bodyPr wrap="square">
            <a:spAutoFit/>
          </a:bodyPr>
          <a:lstStyle/>
          <a:p>
            <a:r>
              <a:rPr lang="ar-AE" sz="2800" b="1" dirty="0">
                <a:solidFill>
                  <a:srgbClr val="7030A0"/>
                </a:solidFill>
                <a:latin typeface="Arial" panose="020B0604020202020204" pitchFamily="34" charset="0"/>
                <a:cs typeface="Arial" panose="020B0604020202020204" pitchFamily="34" charset="0"/>
              </a:rPr>
              <a:t>یتکلم</a:t>
            </a:r>
            <a:r>
              <a:rPr lang="ar-AE" sz="2800" dirty="0">
                <a:latin typeface="Arial" panose="020B0604020202020204" pitchFamily="34" charset="0"/>
                <a:cs typeface="Arial" panose="020B0604020202020204" pitchFamily="34" charset="0"/>
              </a:rPr>
              <a:t> صیغه  واحد مذکر غایؑب بحث مضارع معروف باب تفعیل ماده  ک ل م جنس </a:t>
            </a:r>
            <a:r>
              <a:rPr lang="ar-AE" sz="2800" dirty="0" smtClean="0">
                <a:latin typeface="Arial" panose="020B0604020202020204" pitchFamily="34" charset="0"/>
                <a:cs typeface="Arial" panose="020B0604020202020204" pitchFamily="34" charset="0"/>
              </a:rPr>
              <a:t>صحیح</a:t>
            </a:r>
            <a:endParaRPr lang="en-US" sz="2800" dirty="0">
              <a:latin typeface="Arial" panose="020B0604020202020204" pitchFamily="34" charset="0"/>
              <a:cs typeface="Arial" panose="020B0604020202020204" pitchFamily="34" charset="0"/>
            </a:endParaRPr>
          </a:p>
          <a:p>
            <a:r>
              <a:rPr lang="en-US" sz="2000" b="1" dirty="0" err="1" smtClean="0">
                <a:latin typeface="Nirmala UI" panose="020B0502040204020203" pitchFamily="34" charset="0"/>
                <a:cs typeface="Nirmala UI" panose="020B0502040204020203" pitchFamily="34" charset="0"/>
              </a:rPr>
              <a:t>অর্থ</a:t>
            </a:r>
            <a:r>
              <a:rPr lang="en-US" sz="2000" b="1" dirty="0" smtClean="0">
                <a:latin typeface="Nirmala UI" panose="020B0502040204020203" pitchFamily="34" charset="0"/>
                <a:cs typeface="Nirmala UI" panose="020B0502040204020203" pitchFamily="34" charset="0"/>
              </a:rPr>
              <a:t>- </a:t>
            </a:r>
            <a:r>
              <a:rPr lang="en-US" sz="2000" b="1" dirty="0" err="1" smtClean="0">
                <a:latin typeface="Nirmala UI" panose="020B0502040204020203" pitchFamily="34" charset="0"/>
                <a:cs typeface="Nirmala UI" panose="020B0502040204020203" pitchFamily="34" charset="0"/>
              </a:rPr>
              <a:t>সে</a:t>
            </a:r>
            <a:r>
              <a:rPr lang="en-US" sz="2000" b="1" dirty="0" smtClean="0">
                <a:latin typeface="Nirmala UI" panose="020B0502040204020203" pitchFamily="34" charset="0"/>
                <a:cs typeface="Nirmala UI" panose="020B0502040204020203" pitchFamily="34" charset="0"/>
              </a:rPr>
              <a:t> </a:t>
            </a:r>
            <a:r>
              <a:rPr lang="en-US" sz="2000" b="1" dirty="0" err="1" smtClean="0">
                <a:latin typeface="Nirmala UI" panose="020B0502040204020203" pitchFamily="34" charset="0"/>
                <a:cs typeface="Nirmala UI" panose="020B0502040204020203" pitchFamily="34" charset="0"/>
              </a:rPr>
              <a:t>কথা</a:t>
            </a:r>
            <a:r>
              <a:rPr lang="en-US" sz="2000" b="1" dirty="0" smtClean="0">
                <a:latin typeface="Nirmala UI" panose="020B0502040204020203" pitchFamily="34" charset="0"/>
                <a:cs typeface="Nirmala UI" panose="020B0502040204020203" pitchFamily="34" charset="0"/>
              </a:rPr>
              <a:t> </a:t>
            </a:r>
            <a:r>
              <a:rPr lang="en-US" sz="2000" b="1" dirty="0" err="1" smtClean="0">
                <a:latin typeface="Nirmala UI" panose="020B0502040204020203" pitchFamily="34" charset="0"/>
                <a:cs typeface="Nirmala UI" panose="020B0502040204020203" pitchFamily="34" charset="0"/>
              </a:rPr>
              <a:t>বলবে</a:t>
            </a:r>
            <a:r>
              <a:rPr lang="en-US" sz="2000" b="1" dirty="0" smtClean="0">
                <a:latin typeface="Nirmala UI" panose="020B0502040204020203" pitchFamily="34" charset="0"/>
                <a:cs typeface="Nirmala UI" panose="020B0502040204020203" pitchFamily="34" charset="0"/>
              </a:rPr>
              <a:t>।</a:t>
            </a:r>
            <a:endParaRPr lang="en-US" sz="2000" b="1" dirty="0">
              <a:latin typeface="Nirmala UI" panose="020B0502040204020203" pitchFamily="34" charset="0"/>
              <a:cs typeface="Nirmala UI" panose="020B0502040204020203" pitchFamily="34" charset="0"/>
            </a:endParaRPr>
          </a:p>
        </p:txBody>
      </p:sp>
      <p:sp>
        <p:nvSpPr>
          <p:cNvPr id="5" name="Rectangle 4"/>
          <p:cNvSpPr/>
          <p:nvPr/>
        </p:nvSpPr>
        <p:spPr>
          <a:xfrm>
            <a:off x="840282" y="2915828"/>
            <a:ext cx="10744200" cy="954107"/>
          </a:xfrm>
          <a:prstGeom prst="rect">
            <a:avLst/>
          </a:prstGeom>
        </p:spPr>
        <p:txBody>
          <a:bodyPr wrap="square">
            <a:spAutoFit/>
          </a:bodyPr>
          <a:lstStyle/>
          <a:p>
            <a:r>
              <a:rPr lang="kk-KZ" sz="2800" b="1" dirty="0">
                <a:solidFill>
                  <a:srgbClr val="7030A0"/>
                </a:solidFill>
              </a:rPr>
              <a:t>لا یلقی </a:t>
            </a:r>
            <a:r>
              <a:rPr lang="kk-KZ" sz="2800" dirty="0"/>
              <a:t>صیضه واحد مذکر غایب بحث مضارع معروف باب افعال مصدار الالقاء ماده ل ق ی ۔جنس ناقص </a:t>
            </a:r>
            <a:r>
              <a:rPr lang="kk-KZ" sz="2800" dirty="0" smtClean="0"/>
              <a:t>یاٸ</a:t>
            </a:r>
            <a:r>
              <a:rPr lang="en-US" sz="2800" dirty="0" smtClean="0"/>
              <a:t>   </a:t>
            </a:r>
            <a:r>
              <a:rPr lang="en-US" sz="2800" b="1" dirty="0" err="1" smtClean="0">
                <a:latin typeface="NikoshBAN" panose="02000000000000000000" pitchFamily="2" charset="0"/>
                <a:cs typeface="NikoshBAN" panose="02000000000000000000" pitchFamily="2" charset="0"/>
              </a:rPr>
              <a:t>অর্থ</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নিক্ষেপ</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করবে</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না</a:t>
            </a:r>
            <a:r>
              <a:rPr lang="en-US" sz="2800" b="1" dirty="0" smtClean="0">
                <a:latin typeface="NikoshBAN" panose="02000000000000000000" pitchFamily="2" charset="0"/>
                <a:cs typeface="NikoshBAN" panose="02000000000000000000" pitchFamily="2" charset="0"/>
              </a:rPr>
              <a:t>।</a:t>
            </a:r>
            <a:endParaRPr lang="en-US" sz="2800" b="1" dirty="0">
              <a:latin typeface="NikoshBAN" panose="02000000000000000000" pitchFamily="2" charset="0"/>
              <a:cs typeface="NikoshBAN" panose="02000000000000000000" pitchFamily="2" charset="0"/>
            </a:endParaRPr>
          </a:p>
        </p:txBody>
      </p:sp>
      <p:sp>
        <p:nvSpPr>
          <p:cNvPr id="6" name="Rectangle 5"/>
          <p:cNvSpPr/>
          <p:nvPr/>
        </p:nvSpPr>
        <p:spPr>
          <a:xfrm>
            <a:off x="1425498" y="4419600"/>
            <a:ext cx="10587636" cy="954107"/>
          </a:xfrm>
          <a:prstGeom prst="rect">
            <a:avLst/>
          </a:prstGeom>
        </p:spPr>
        <p:txBody>
          <a:bodyPr wrap="square">
            <a:spAutoFit/>
          </a:bodyPr>
          <a:lstStyle/>
          <a:p>
            <a:r>
              <a:rPr lang="kk-KZ" sz="2800" b="1" dirty="0">
                <a:solidFill>
                  <a:srgbClr val="7030A0"/>
                </a:solidFill>
                <a:latin typeface="Arial" panose="020B0604020202020204" pitchFamily="34" charset="0"/>
                <a:cs typeface="Arial" panose="020B0604020202020204" pitchFamily="34" charset="0"/>
              </a:rPr>
              <a:t>یهوی</a:t>
            </a:r>
            <a:r>
              <a:rPr lang="kk-KZ" sz="2800" b="1" dirty="0">
                <a:latin typeface="Arial" panose="020B0604020202020204" pitchFamily="34" charset="0"/>
                <a:cs typeface="Arial" panose="020B0604020202020204" pitchFamily="34" charset="0"/>
              </a:rPr>
              <a:t> صیغه واحد مذکر غاٸب۔ بحث مضارع معروف ۔باب  ضرب مصدار الهوی مده   ه۔و۔ی۔   جنس لفیف </a:t>
            </a:r>
            <a:r>
              <a:rPr lang="kk-KZ" sz="2800" b="1" dirty="0" smtClean="0">
                <a:latin typeface="Arial" panose="020B0604020202020204" pitchFamily="34" charset="0"/>
                <a:cs typeface="Arial" panose="020B0604020202020204" pitchFamily="34" charset="0"/>
              </a:rPr>
              <a:t>مقرون</a:t>
            </a:r>
            <a:r>
              <a:rPr lang="en-US" sz="2400" b="1" dirty="0" err="1" smtClean="0">
                <a:latin typeface="NikoshBAN" panose="02000000000000000000" pitchFamily="2" charset="0"/>
                <a:cs typeface="NikoshBAN" panose="02000000000000000000" pitchFamily="2" charset="0"/>
              </a:rPr>
              <a:t>অর্থ</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সে</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পতিত</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হবে</a:t>
            </a:r>
            <a:r>
              <a:rPr lang="en-US" sz="2400" b="1" dirty="0" smtClean="0">
                <a:latin typeface="NikoshBAN" panose="02000000000000000000" pitchFamily="2" charset="0"/>
                <a:cs typeface="NikoshBAN" panose="02000000000000000000" pitchFamily="2" charset="0"/>
              </a:rPr>
              <a:t>।</a:t>
            </a:r>
            <a:endParaRPr lang="en-US" sz="2400" b="1" dirty="0">
              <a:latin typeface="NikoshBAN" panose="02000000000000000000" pitchFamily="2" charset="0"/>
              <a:cs typeface="NikoshBAN" panose="02000000000000000000" pitchFamily="2" charset="0"/>
            </a:endParaRPr>
          </a:p>
        </p:txBody>
      </p:sp>
      <p:sp>
        <p:nvSpPr>
          <p:cNvPr id="8" name="Rectangle 7"/>
          <p:cNvSpPr/>
          <p:nvPr/>
        </p:nvSpPr>
        <p:spPr>
          <a:xfrm>
            <a:off x="1425498" y="5720576"/>
            <a:ext cx="10744200" cy="1015663"/>
          </a:xfrm>
          <a:prstGeom prst="rect">
            <a:avLst/>
          </a:prstGeom>
        </p:spPr>
        <p:txBody>
          <a:bodyPr wrap="square">
            <a:spAutoFit/>
          </a:bodyPr>
          <a:lstStyle/>
          <a:p>
            <a:r>
              <a:rPr lang="ar-AE" sz="3200" b="1" dirty="0">
                <a:solidFill>
                  <a:srgbClr val="7030A0"/>
                </a:solidFill>
                <a:latin typeface="Arial" panose="020B0604020202020204" pitchFamily="34" charset="0"/>
                <a:cs typeface="Arial" panose="020B0604020202020204" pitchFamily="34" charset="0"/>
              </a:rPr>
              <a:t>قتات</a:t>
            </a:r>
            <a:r>
              <a:rPr lang="ar-AE" sz="3200" b="1" dirty="0">
                <a:latin typeface="Arial" panose="020B0604020202020204" pitchFamily="34" charset="0"/>
                <a:cs typeface="Arial" panose="020B0604020202020204" pitchFamily="34" charset="0"/>
              </a:rPr>
              <a:t> صیغه واحد مذکر  ۔ بحث اسم فاعل مبالغة  ۔ باب نصر مصدار </a:t>
            </a:r>
            <a:r>
              <a:rPr lang="ar-AE" sz="3200" b="1" dirty="0" smtClean="0">
                <a:latin typeface="Arial" panose="020B0604020202020204" pitchFamily="34" charset="0"/>
                <a:cs typeface="Arial" panose="020B0604020202020204" pitchFamily="34" charset="0"/>
              </a:rPr>
              <a:t>القت</a:t>
            </a:r>
            <a:endParaRPr lang="en-US" sz="3200" b="1" dirty="0" smtClean="0">
              <a:latin typeface="Arial" panose="020B0604020202020204" pitchFamily="34" charset="0"/>
              <a:cs typeface="Arial" panose="020B0604020202020204" pitchFamily="34" charset="0"/>
            </a:endParaRPr>
          </a:p>
          <a:p>
            <a:r>
              <a:rPr lang="en-US" sz="2800" b="1" dirty="0" err="1" smtClean="0">
                <a:latin typeface="NikoshBAN" panose="02000000000000000000" pitchFamily="2" charset="0"/>
                <a:cs typeface="NikoshBAN" panose="02000000000000000000" pitchFamily="2" charset="0"/>
              </a:rPr>
              <a:t>চোগলখোর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বা</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পরনিন্দাকারী</a:t>
            </a:r>
            <a:r>
              <a:rPr lang="en-US" sz="2800" b="1" dirty="0" smtClean="0">
                <a:latin typeface="NikoshBAN" panose="02000000000000000000" pitchFamily="2" charset="0"/>
                <a:cs typeface="NikoshBAN" panose="02000000000000000000" pitchFamily="2" charset="0"/>
              </a:rPr>
              <a:t> </a:t>
            </a:r>
            <a:endParaRPr lang="en-US" sz="2800" b="1"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a:stretch>
            <a:fillRect/>
          </a:stretch>
        </p:blipFill>
        <p:spPr>
          <a:xfrm>
            <a:off x="-533400" y="-76200"/>
            <a:ext cx="12881964" cy="7413379"/>
          </a:xfrm>
          <a:prstGeom prst="rect">
            <a:avLst/>
          </a:prstGeom>
        </p:spPr>
      </p:pic>
    </p:spTree>
    <p:extLst>
      <p:ext uri="{BB962C8B-B14F-4D97-AF65-F5344CB8AC3E}">
        <p14:creationId xmlns:p14="http://schemas.microsoft.com/office/powerpoint/2010/main" val="224568105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4268" y="0"/>
            <a:ext cx="13182812" cy="7602358"/>
          </a:xfrm>
          <a:prstGeom prst="rect">
            <a:avLst/>
          </a:prstGeom>
        </p:spPr>
      </p:pic>
      <p:sp>
        <p:nvSpPr>
          <p:cNvPr id="3" name="Rectangle 2"/>
          <p:cNvSpPr/>
          <p:nvPr/>
        </p:nvSpPr>
        <p:spPr>
          <a:xfrm>
            <a:off x="752531" y="2743200"/>
            <a:ext cx="8305800" cy="378565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s-IN" sz="2400" dirty="0">
                <a:latin typeface="NikoshBAN" panose="02000000000000000000" pitchFamily="2" charset="0"/>
                <a:cs typeface="NikoshBAN" panose="02000000000000000000" pitchFamily="2" charset="0"/>
              </a:rPr>
              <a:t>জান্নাতের জিম্মাাদারী: যবানের হেফাজত এত বড় আমল যার বিনিময় স্বরুপ রাসূলুল্লাহ (সা:) জান্নাতের জিম্মাদার হয়ে যান, হযরত সাহল ইবনে সা’দ (রা:) হতে বর্ণিত। রাসূলুল্লাহ (সা:) বলেছেন, যে ব্যক্তি তার দু‘চোয়ালের মধ্যবর্তী বস্তু , অর্থাৎ যিহবা এবংতার দু‘উরুর মধ্যবর্তী তথা লজ্জাস্থানের জিম্মাদার হবে আমি তার জন্য জান্নাতের জিম্মাদার হবো (বুখারী) । যবানের হেফাজত না করার কারণে জাহান্নাম ঠিকানা হতে পারে , যেমনি ভাবে হযরত আবূ সাঈদ খুদরী (রা:) থেকে বর্ণিত। তিনি বলেন, হযরত মুয়ায ইব্ন যাবাল (রা:) একবার বললেন,হে আল্লাহর রাসূল (সা:)! আমরা যা বলি তা নিয়ে কি আমাদের পাকড়াও করা হবে ? তখন রাসূলুল্লাহ (সা:)বললেন, হে মুয়ায যবানের হেফাজত না করার কারণে মানুষকে উপর করে জাহান্নামের আগুনে নিক্ষেপ করা হবে (তিরমিযী,ইব্ন মাজাহ) ।</a:t>
            </a:r>
            <a:endParaRPr lang="en-US" sz="2400" dirty="0">
              <a:latin typeface="NikoshBAN" panose="02000000000000000000" pitchFamily="2" charset="0"/>
              <a:cs typeface="NikoshBAN" panose="02000000000000000000" pitchFamily="2" charset="0"/>
            </a:endParaRPr>
          </a:p>
        </p:txBody>
      </p:sp>
      <p:sp>
        <p:nvSpPr>
          <p:cNvPr id="4" name="Horizontal Scroll 3"/>
          <p:cNvSpPr/>
          <p:nvPr/>
        </p:nvSpPr>
        <p:spPr>
          <a:xfrm>
            <a:off x="3962400" y="914400"/>
            <a:ext cx="4114800" cy="1066800"/>
          </a:xfrm>
          <a:prstGeom prst="horizontalScroll">
            <a:avLst/>
          </a:prstGeom>
          <a:effectLst>
            <a:glow rad="1397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US" sz="5400" b="1" dirty="0" err="1" smtClean="0">
                <a:latin typeface="NikoshBAN" panose="02000000000000000000" pitchFamily="2" charset="0"/>
                <a:cs typeface="NikoshBAN" panose="02000000000000000000" pitchFamily="2" charset="0"/>
              </a:rPr>
              <a:t>জবানের</a:t>
            </a:r>
            <a:r>
              <a:rPr lang="en-US" sz="5400" b="1" dirty="0" smtClean="0">
                <a:latin typeface="NikoshBAN" panose="02000000000000000000" pitchFamily="2" charset="0"/>
                <a:cs typeface="NikoshBAN" panose="02000000000000000000" pitchFamily="2" charset="0"/>
              </a:rPr>
              <a:t> </a:t>
            </a:r>
            <a:r>
              <a:rPr lang="en-US" sz="5400" b="1" dirty="0" err="1" smtClean="0">
                <a:latin typeface="NikoshBAN" panose="02000000000000000000" pitchFamily="2" charset="0"/>
                <a:cs typeface="NikoshBAN" panose="02000000000000000000" pitchFamily="2" charset="0"/>
              </a:rPr>
              <a:t>হিফাজত</a:t>
            </a:r>
            <a:r>
              <a:rPr lang="en-US" sz="5400" b="1" dirty="0" smtClean="0">
                <a:latin typeface="NikoshBAN" panose="02000000000000000000" pitchFamily="2" charset="0"/>
                <a:cs typeface="NikoshBAN" panose="02000000000000000000" pitchFamily="2" charset="0"/>
              </a:rPr>
              <a:t> </a:t>
            </a:r>
            <a:endParaRPr lang="en-US" sz="5400" b="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stretch>
            <a:fillRect/>
          </a:stretch>
        </p:blipFill>
        <p:spPr>
          <a:xfrm>
            <a:off x="9525000" y="2529355"/>
            <a:ext cx="2247900" cy="1600200"/>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4"/>
          <a:stretch>
            <a:fillRect/>
          </a:stretch>
        </p:blipFill>
        <p:spPr>
          <a:xfrm>
            <a:off x="9533823" y="4664100"/>
            <a:ext cx="2267953" cy="171140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92247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11" y="0"/>
            <a:ext cx="12918544" cy="7449958"/>
          </a:xfrm>
          <a:prstGeom prst="rect">
            <a:avLst/>
          </a:prstGeom>
        </p:spPr>
      </p:pic>
      <p:pic>
        <p:nvPicPr>
          <p:cNvPr id="4" name="Picture 3"/>
          <p:cNvPicPr>
            <a:picLocks noChangeAspect="1"/>
          </p:cNvPicPr>
          <p:nvPr/>
        </p:nvPicPr>
        <p:blipFill>
          <a:blip r:embed="rId3"/>
          <a:stretch>
            <a:fillRect/>
          </a:stretch>
        </p:blipFill>
        <p:spPr>
          <a:xfrm>
            <a:off x="9046143" y="2341742"/>
            <a:ext cx="2466975" cy="1543050"/>
          </a:xfrm>
          <a:prstGeom prst="rect">
            <a:avLst/>
          </a:prstGeom>
        </p:spPr>
        <p:style>
          <a:lnRef idx="2">
            <a:schemeClr val="accent2"/>
          </a:lnRef>
          <a:fillRef idx="1">
            <a:schemeClr val="lt1"/>
          </a:fillRef>
          <a:effectRef idx="0">
            <a:schemeClr val="accent2"/>
          </a:effectRef>
          <a:fontRef idx="minor">
            <a:schemeClr val="dk1"/>
          </a:fontRef>
        </p:style>
      </p:pic>
      <p:pic>
        <p:nvPicPr>
          <p:cNvPr id="5" name="Picture 4"/>
          <p:cNvPicPr>
            <a:picLocks noChangeAspect="1"/>
          </p:cNvPicPr>
          <p:nvPr/>
        </p:nvPicPr>
        <p:blipFill>
          <a:blip r:embed="rId4"/>
          <a:stretch>
            <a:fillRect/>
          </a:stretch>
        </p:blipFill>
        <p:spPr>
          <a:xfrm>
            <a:off x="9033309" y="4114800"/>
            <a:ext cx="2479809" cy="1724025"/>
          </a:xfrm>
          <a:prstGeom prst="rect">
            <a:avLst/>
          </a:prstGeom>
        </p:spPr>
      </p:pic>
      <p:sp>
        <p:nvSpPr>
          <p:cNvPr id="6" name="Rectangle 5"/>
          <p:cNvSpPr/>
          <p:nvPr/>
        </p:nvSpPr>
        <p:spPr>
          <a:xfrm>
            <a:off x="997818" y="2157442"/>
            <a:ext cx="7612781" cy="4154984"/>
          </a:xfrm>
          <a:prstGeom prst="rect">
            <a:avLst/>
          </a:prstGeom>
        </p:spPr>
        <p:txBody>
          <a:bodyPr wrap="square">
            <a:spAutoFit/>
          </a:bodyPr>
          <a:lstStyle/>
          <a:p>
            <a:r>
              <a:rPr lang="as-IN" sz="2400" dirty="0">
                <a:latin typeface="NikoshBAN" panose="02000000000000000000" pitchFamily="2" charset="0"/>
                <a:cs typeface="NikoshBAN" panose="02000000000000000000" pitchFamily="2" charset="0"/>
              </a:rPr>
              <a:t>গীবত-এর সংজ্ঞা: ‘গীবত’ অর্থ বিনা প্রয়োজনে কোন ব্যক্তির দোষ অপরের নিকটে উল্লেখ করা। ইবনুল আছীর বলেনঃ “গীবত হল কোন মানুষের এমন কিছু বিষয় যা তার অনুপস্থিতিতে উল্লেখ করা, যা সে অপছন্দ করে, যদিও তা তার মধ্যে বিদ্যমান থাকে”। এসব সংজ্ঞা মূলত হাদিস হতে নেয়া হয়েছে। রাসূলুল্লাহ্‌ (সা:) গীবতের পরিচয় দিয়ে বলেনঃ “গীবত হল তোমার ভাইয়ের এমন আচরণ বর্ণনা করা, যা সে খারাপ জানে</a:t>
            </a:r>
            <a:r>
              <a:rPr lang="as-IN" sz="2400" dirty="0" smtClean="0">
                <a:latin typeface="NikoshBAN" panose="02000000000000000000" pitchFamily="2" charset="0"/>
                <a:cs typeface="NikoshBAN" panose="02000000000000000000" pitchFamily="2" charset="0"/>
              </a:rPr>
              <a:t>।</a:t>
            </a:r>
            <a:endParaRPr lang="en-US" sz="2400" dirty="0" smtClean="0">
              <a:latin typeface="NikoshBAN" panose="02000000000000000000" pitchFamily="2" charset="0"/>
              <a:cs typeface="NikoshBAN" panose="02000000000000000000" pitchFamily="2" charset="0"/>
            </a:endParaRPr>
          </a:p>
          <a:p>
            <a:r>
              <a:rPr lang="as-IN" sz="2400" dirty="0">
                <a:latin typeface="NikoshBAN" panose="02000000000000000000" pitchFamily="2" charset="0"/>
                <a:cs typeface="NikoshBAN" panose="02000000000000000000" pitchFamily="2" charset="0"/>
              </a:rPr>
              <a:t>গীবত জাহান্নামে শাস্তি ভোগের কারণ: রাসূলুল্লাহ্‌ (সা) বলেনঃ “মিরাজ কালে আমি এমন কিছু লোকের নিকট দিয়ে অতিক্রম করলাম, যাদের নখগুলি পিতলের তৈরি, তারা তা দিয়ে তাদের মুখমণ্ডল ও বক্ষগুলিকে ছিঁড়ছিল। আমি জিজ্ঞাস করলাম, এরা কারা হে জিবরীল? তিনি বললেনঃ “এরা তারাই যারা মানুষের গোশত খেত এবং তাদের ইজ্জত-আবরু বিনষ্ট করত।</a:t>
            </a:r>
            <a:endParaRPr lang="en-US" sz="2400" dirty="0">
              <a:latin typeface="NikoshBAN" panose="02000000000000000000" pitchFamily="2" charset="0"/>
              <a:cs typeface="NikoshBAN" panose="02000000000000000000" pitchFamily="2" charset="0"/>
            </a:endParaRPr>
          </a:p>
        </p:txBody>
      </p:sp>
      <p:sp>
        <p:nvSpPr>
          <p:cNvPr id="7" name="Oval 6"/>
          <p:cNvSpPr/>
          <p:nvPr/>
        </p:nvSpPr>
        <p:spPr>
          <a:xfrm>
            <a:off x="4114800" y="914400"/>
            <a:ext cx="3505200" cy="914400"/>
          </a:xfrm>
          <a:prstGeom prst="ellipse">
            <a:avLst/>
          </a:prstGeom>
          <a:effectLst>
            <a:outerShdw blurRad="50800" dist="38100" dir="18900000" algn="b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b="1" dirty="0" err="1"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গিবত</a:t>
            </a:r>
            <a:r>
              <a:rPr lang="en-US" b="1" dirty="0" smtClean="0">
                <a:ln w="22225">
                  <a:solidFill>
                    <a:schemeClr val="accent2"/>
                  </a:solidFill>
                  <a:prstDash val="solid"/>
                </a:ln>
                <a:solidFill>
                  <a:schemeClr val="accent2">
                    <a:lumMod val="40000"/>
                    <a:lumOff val="60000"/>
                  </a:schemeClr>
                </a:solidFill>
              </a:rPr>
              <a:t> </a:t>
            </a:r>
            <a:endParaRPr lang="en-US"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5104257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282343"/>
            <a:ext cx="12918544" cy="7449958"/>
          </a:xfrm>
          <a:prstGeom prst="rect">
            <a:avLst/>
          </a:prstGeom>
        </p:spPr>
      </p:pic>
      <p:pic>
        <p:nvPicPr>
          <p:cNvPr id="3" name="Picture 2"/>
          <p:cNvPicPr>
            <a:picLocks noChangeAspect="1"/>
          </p:cNvPicPr>
          <p:nvPr/>
        </p:nvPicPr>
        <p:blipFill>
          <a:blip r:embed="rId3"/>
          <a:stretch>
            <a:fillRect/>
          </a:stretch>
        </p:blipFill>
        <p:spPr>
          <a:xfrm>
            <a:off x="8458200" y="2216216"/>
            <a:ext cx="2876550" cy="38139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990600" y="2209800"/>
            <a:ext cx="6096000" cy="1200329"/>
          </a:xfrm>
          <a:prstGeom prst="rect">
            <a:avLst/>
          </a:prstGeom>
        </p:spPr>
        <p:txBody>
          <a:bodyPr>
            <a:spAutoFit/>
          </a:bodyPr>
          <a:lstStyle/>
          <a:p>
            <a:endParaRPr lang="en-US" dirty="0" smtClean="0"/>
          </a:p>
          <a:p>
            <a:endParaRPr lang="en-US" dirty="0"/>
          </a:p>
          <a:p>
            <a:endParaRPr lang="en-US" dirty="0" smtClean="0"/>
          </a:p>
          <a:p>
            <a:endParaRPr lang="en-US" dirty="0"/>
          </a:p>
        </p:txBody>
      </p:sp>
      <p:sp>
        <p:nvSpPr>
          <p:cNvPr id="5" name="Rectangle 4"/>
          <p:cNvSpPr/>
          <p:nvPr/>
        </p:nvSpPr>
        <p:spPr>
          <a:xfrm>
            <a:off x="457200" y="2205789"/>
            <a:ext cx="7696200" cy="39703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s-IN" dirty="0"/>
              <a:t>ইসলামে অন্যকে গালি দেয়া সম্পূর্ণ হারাম। যেকোনো কারণেই হোক, কাউকে গালি দেয়ার অনুমতি নেই। হাসি-কৌতুক ও ঠাট্টাচ্ছলেও অন্যকে গালি দেয়া ইসলামের দৃষ্টিতে অশোভনীয়।</a:t>
            </a:r>
          </a:p>
          <a:p>
            <a:endParaRPr lang="as-IN" dirty="0"/>
          </a:p>
          <a:p>
            <a:r>
              <a:rPr lang="as-IN" dirty="0"/>
              <a:t>পবিত্র কোরআনে আল্লাহ তাআলা বলেন, যারা বিনা অপরাধে ঈমানদার পুরুষ ও নারীদের কষ্ট দেয়, তারা অবশ্যই মিথ্যা অপবাদ এবং স্পষ্ট অপরাধের বোঝা বহন করে।(সুরা আহযাব, আয়াত: ৫৮)</a:t>
            </a:r>
          </a:p>
          <a:p>
            <a:endParaRPr lang="as-IN" dirty="0"/>
          </a:p>
          <a:p>
            <a:r>
              <a:rPr lang="as-IN" dirty="0"/>
              <a:t>যার মধ্যে চারটি অভ্যাস আছে তাকে হাদিসে মুনাফিক বলা হয়েছে। এগুলোর কোনো একটি পাওয়া গেলেও সে মুনাফিক হিসেবে ধর্তব্য হবে। হাদিসের আলোকে সেগুলো হলো, ‘যখন তাকে বিশ্বাস করা হয়, সে বিশ্বাস ভঙ্গ করে। কথা বললে, মিথ্যা বলে। অঙ্গিকার করলে ভঙ্গ করে এবং বিবাদ-বিতর্কে উপনীত হলে অন্যায় পথ অবলম্বন করে। (বুখারি, হাদিস নং : ৩৪; মুসলিম, হাদিস নং : ১০৬)</a:t>
            </a:r>
            <a:endParaRPr lang="en-US" dirty="0"/>
          </a:p>
        </p:txBody>
      </p:sp>
      <p:sp>
        <p:nvSpPr>
          <p:cNvPr id="6" name="Bevel 5"/>
          <p:cNvSpPr/>
          <p:nvPr/>
        </p:nvSpPr>
        <p:spPr>
          <a:xfrm>
            <a:off x="2743200" y="838200"/>
            <a:ext cx="4343400" cy="1066800"/>
          </a:xfrm>
          <a:prstGeom prst="bevel">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6600" dirty="0" err="1" smtClean="0">
                <a:latin typeface="NikoshBAN" panose="02000000000000000000" pitchFamily="2" charset="0"/>
                <a:cs typeface="NikoshBAN" panose="02000000000000000000" pitchFamily="2" charset="0"/>
              </a:rPr>
              <a:t>গালমন্দ</a:t>
            </a:r>
            <a:endParaRPr lang="en-US"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772065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884</TotalTime>
  <Words>1033</Words>
  <Application>Microsoft Office PowerPoint</Application>
  <PresentationFormat>Widescreen</PresentationFormat>
  <Paragraphs>102</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NikoshBAN</vt:lpstr>
      <vt:lpstr>Nirmala UI</vt:lpstr>
      <vt:lpstr>Segoe UI Historic</vt:lpstr>
      <vt:lpstr>Tahoma</vt:lpstr>
      <vt:lpstr>Trebuchet MS</vt:lpstr>
      <vt:lpstr>Vrinda</vt:lpstr>
      <vt:lpstr>Wingdings 3</vt:lpstr>
      <vt:lpstr>Facet</vt:lpstr>
      <vt:lpstr>মাল্টিমিডিয়া ক্লাসে স্বাগতম</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harun</dc:creator>
  <cp:lastModifiedBy>Principal KMA Hannan</cp:lastModifiedBy>
  <cp:revision>96</cp:revision>
  <dcterms:created xsi:type="dcterms:W3CDTF">2019-11-12T02:01:03Z</dcterms:created>
  <dcterms:modified xsi:type="dcterms:W3CDTF">2020-05-12T20:12:45Z</dcterms:modified>
</cp:coreProperties>
</file>