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66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7BC96-E807-49DE-AA8F-FD5AAF1F111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0449B-559B-44D0-9F27-442BD2928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39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0449B-559B-44D0-9F27-442BD29284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6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790FC9-2F61-4540-BDBA-22ADEBEAE25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6E7764-9C11-4141-A9B9-B4518E2D5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90FC9-2F61-4540-BDBA-22ADEBEAE25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7764-9C11-4141-A9B9-B4518E2D5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90FC9-2F61-4540-BDBA-22ADEBEAE25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7764-9C11-4141-A9B9-B4518E2D5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90FC9-2F61-4540-BDBA-22ADEBEAE25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7764-9C11-4141-A9B9-B4518E2D5E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90FC9-2F61-4540-BDBA-22ADEBEAE25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7764-9C11-4141-A9B9-B4518E2D5E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90FC9-2F61-4540-BDBA-22ADEBEAE25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7764-9C11-4141-A9B9-B4518E2D5E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90FC9-2F61-4540-BDBA-22ADEBEAE25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7764-9C11-4141-A9B9-B4518E2D5E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90FC9-2F61-4540-BDBA-22ADEBEAE25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7764-9C11-4141-A9B9-B4518E2D5EE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90FC9-2F61-4540-BDBA-22ADEBEAE25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7764-9C11-4141-A9B9-B4518E2D5E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790FC9-2F61-4540-BDBA-22ADEBEAE25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7764-9C11-4141-A9B9-B4518E2D5E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790FC9-2F61-4540-BDBA-22ADEBEAE25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6E7764-9C11-4141-A9B9-B4518E2D5E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790FC9-2F61-4540-BDBA-22ADEBEAE25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6E7764-9C11-4141-A9B9-B4518E2D5E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00" dirty="0">
              <a:gradFill rotWithShape="0">
                <a:gsLst>
                  <a:gs pos="0">
                    <a:schemeClr val="bg2">
                      <a:lumMod val="50000"/>
                    </a:schemeClr>
                  </a:gs>
                  <a:gs pos="2000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236" y="1124744"/>
            <a:ext cx="7378154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19900" b="1" dirty="0" smtClean="0">
                <a:ln w="11430"/>
                <a:gradFill>
                  <a:gsLst>
                    <a:gs pos="0">
                      <a:srgbClr val="A603AB"/>
                    </a:gs>
                    <a:gs pos="21000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  </a:t>
            </a:r>
            <a:endParaRPr lang="en-US" sz="19900" b="1" cap="none" spc="0" dirty="0">
              <a:ln w="11430"/>
              <a:gradFill>
                <a:gsLst>
                  <a:gs pos="0">
                    <a:srgbClr val="A603AB"/>
                  </a:gs>
                  <a:gs pos="21000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338" y="188641"/>
            <a:ext cx="82861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ক্লাসে তোমাদের সকলকে </a:t>
            </a:r>
            <a:r>
              <a:rPr lang="bn-IN" sz="2400" dirty="0" smtClean="0"/>
              <a:t>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800472" y="3068960"/>
            <a:ext cx="3428763" cy="3600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3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23876"/>
            <a:ext cx="8229600" cy="2034708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895600"/>
            <a:ext cx="8077200" cy="286232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জনাব সাজেদুর রহমান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২০২০ সালের মার্চ মাসের বিভিন্ন তারিখে নিম্নোক্ত লেনদেন গুলি সংরক্ষন করেন।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মার্চ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-১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নগদে মাল ক্রয় করা করা হলো-৩০০০০ টাকা।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মার্চ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-২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মনিহারী দ্রবাদি ক্রয় করা হলো-৫০০০ টাকা।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মার্চ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-৩,ব্যাংকে জমা দেওয়া হলো-১৫০০০ টাকা।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6300" y="228600"/>
            <a:ext cx="43942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6000" b="1" dirty="0" smtClean="0">
                <a:solidFill>
                  <a:srgbClr val="DEF5FA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  একক </a:t>
            </a:r>
            <a:r>
              <a:rPr lang="bn-BD" sz="6000" b="1" dirty="0">
                <a:solidFill>
                  <a:srgbClr val="DEF5FA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কাজঃ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3706876" y="1371862"/>
            <a:ext cx="1398524" cy="137133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8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এবার দেখা যাক উক্ত জাবেদা গুলি কেমন হবেঃ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899827"/>
              </p:ext>
            </p:extLst>
          </p:nvPr>
        </p:nvGraphicFramePr>
        <p:xfrm>
          <a:off x="609600" y="1828800"/>
          <a:ext cx="8001001" cy="449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568"/>
                <a:gridCol w="2545772"/>
                <a:gridCol w="923060"/>
                <a:gridCol w="1440873"/>
                <a:gridCol w="1454728"/>
              </a:tblGrid>
              <a:tr h="9144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তারিখ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   বিবরন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খঃপৃঃ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পরিমান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পরিমান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116849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২০২০—মার্চ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-</a:t>
                      </a: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ক্রয় হিসাব –ডেবিট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হিসাব-ক্রেডিট</a:t>
                      </a: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(নগদে ক্রয় করা হলো)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৩০০০০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৩০০০০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3935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২০২০—মার্চ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-২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মনিহারী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হিসাব-ডেবিট</a:t>
                      </a: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হিসাব-ক্রেডিট</a:t>
                      </a: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(নগদে মনিহারী দ্রবাদি ক্রয় করা হলো)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৫০০০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৫০০০</a:t>
                      </a:r>
                    </a:p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065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২০২০—মার্চ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-</a:t>
                      </a: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হিসাব-ডেবিট</a:t>
                      </a: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হিসাব-ক্রেডিট</a:t>
                      </a: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(ব্যাংকে জমা দেওয়া হলো)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১৫০০০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১৫০০০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40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533400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        দলগত কাজঃ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200400"/>
            <a:ext cx="8153400" cy="193899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১।রঙ্গনের নিকট হতে পন্য ক্রয়-১০০০০ টকা।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২।শুকান্তের নিকট পন্য বিক্রয়-১৫০০০ টকা।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৩।ব্যাংক হতে উত্তোলন-৪০০০ টকা।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867150" y="1905000"/>
            <a:ext cx="1181100" cy="11430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1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 কাজের সমাধানটা দেখে নেওয়া যাকঃ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092312"/>
              </p:ext>
            </p:extLst>
          </p:nvPr>
        </p:nvGraphicFramePr>
        <p:xfrm>
          <a:off x="457200" y="2504440"/>
          <a:ext cx="84582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299"/>
                <a:gridCol w="2709644"/>
                <a:gridCol w="956345"/>
                <a:gridCol w="1593909"/>
                <a:gridCol w="1445003"/>
              </a:tblGrid>
              <a:tr h="0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তারিখ/ক্রমিক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     বিবরন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খঃপৃঃ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ডেবিট 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পরিমান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পরিমান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১।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ক্রয় হিসাব-ডেবিট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রঙ্গন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 –ক্রেডিট</a:t>
                      </a: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( বাকিতে পন্য ক্রয় করা হলো )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১০০০০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১০০০০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২।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সুকান্ত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হিসাব-ডেবিট</a:t>
                      </a: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বিক্রয় হিসাব –ক্রেডিট</a:t>
                      </a: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(বাকিতে পন্য বিক্রয় করা হলো)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১৫০০০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১৫০০০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৩।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হিসাব-ডেবিট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হিসাব-ক্রেডিট</a:t>
                      </a:r>
                    </a:p>
                    <a:p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(ব্যাংক হতে উত্তোলন করা হলো)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৪০০০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৪০০০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05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8077200" cy="431113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জানুয়ারী-১, মালিক  নগদ ৪০০০০ টাকা নিয়ে ব্যাবসা               শুরু করেন।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জানু-   ২, ব্যবসায়ে ব্যবহারের জন্য ৫০০০ টাকা দিয়ে              দু’টি চেয়ার ক্রয় করা হলো ।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জানু-   ৩,বিনিয়োগের সুদ পাওয়া গেল ২০০০ টাকা।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জানু-   ৪,কর্মচারীর বেতন প্রদান ৬০০০ টাকা।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"/>
            <a:ext cx="685800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বাড়ির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কাজঃ</a:t>
            </a:r>
            <a:endParaRPr lang="en-US" sz="5400" dirty="0"/>
          </a:p>
        </p:txBody>
      </p:sp>
      <p:sp>
        <p:nvSpPr>
          <p:cNvPr id="7" name="Down Arrow 6"/>
          <p:cNvSpPr/>
          <p:nvPr/>
        </p:nvSpPr>
        <p:spPr>
          <a:xfrm>
            <a:off x="3810000" y="1211660"/>
            <a:ext cx="1371600" cy="9784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7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470666"/>
            <a:ext cx="3352800" cy="228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97"/>
            <a:ext cx="8153400" cy="632383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5" name="Rounded Rectangle 4"/>
          <p:cNvSpPr/>
          <p:nvPr/>
        </p:nvSpPr>
        <p:spPr>
          <a:xfrm>
            <a:off x="2057400" y="533400"/>
            <a:ext cx="47244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2500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8488C4"/>
              </a:gs>
              <a:gs pos="50000">
                <a:srgbClr val="D4DEFF"/>
              </a:gs>
              <a:gs pos="99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7504" y="1340189"/>
            <a:ext cx="4032448" cy="5400600"/>
            <a:chOff x="135462" y="1340189"/>
            <a:chExt cx="5081165" cy="5400600"/>
          </a:xfrm>
        </p:grpSpPr>
        <p:sp>
          <p:nvSpPr>
            <p:cNvPr id="5" name="Rectangle 4"/>
            <p:cNvSpPr/>
            <p:nvPr/>
          </p:nvSpPr>
          <p:spPr>
            <a:xfrm>
              <a:off x="135462" y="1340189"/>
              <a:ext cx="5081165" cy="5400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26196" y="1484205"/>
              <a:ext cx="4808960" cy="5252502"/>
              <a:chOff x="226196" y="1484205"/>
              <a:chExt cx="4808960" cy="525250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26196" y="4797715"/>
                <a:ext cx="480896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দিবস চন্দ্র সিংহ</a:t>
                </a:r>
              </a:p>
              <a:p>
                <a:r>
                  <a:rPr lang="bn-BD" sz="24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সহকারী শিক্ষক</a:t>
                </a:r>
              </a:p>
              <a:p>
                <a:r>
                  <a:rPr lang="bn-BD" sz="24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কোটচাঁদপুর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সরকারি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মডেল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পাইল</a:t>
                </a:r>
                <a:r>
                  <a:rPr lang="bn-BD" sz="24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ট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মাধ্যমিক</a:t>
                </a:r>
                <a:r>
                  <a:rPr lang="en-US" sz="24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বিদ্যালয়</a:t>
                </a:r>
                <a:r>
                  <a:rPr lang="bn-BD" sz="24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endParaRPr lang="bn-BD" sz="24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4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কোটচাঁদপুর ,ঝিনাইদহ</a:t>
                </a:r>
                <a:endParaRPr lang="bn-IN" sz="24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07667" y="1484205"/>
                <a:ext cx="44460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শিক্ষক পরিচিতি </a:t>
                </a:r>
                <a:endParaRPr lang="en-US" sz="32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140660" y="116632"/>
            <a:ext cx="8784976" cy="1080120"/>
            <a:chOff x="177241" y="116632"/>
            <a:chExt cx="11069680" cy="1080120"/>
          </a:xfrm>
        </p:grpSpPr>
        <p:sp>
          <p:nvSpPr>
            <p:cNvPr id="15" name="Curved Down Ribbon 14"/>
            <p:cNvSpPr/>
            <p:nvPr/>
          </p:nvSpPr>
          <p:spPr>
            <a:xfrm>
              <a:off x="177241" y="116632"/>
              <a:ext cx="11069680" cy="1080120"/>
            </a:xfrm>
            <a:prstGeom prst="ellipseRibb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WordArt 3"/>
            <p:cNvSpPr>
              <a:spLocks noChangeArrowheads="1" noChangeShapeType="1" noTextEdit="1"/>
            </p:cNvSpPr>
            <p:nvPr/>
          </p:nvSpPr>
          <p:spPr bwMode="auto">
            <a:xfrm>
              <a:off x="3262234" y="494467"/>
              <a:ext cx="5171898" cy="56991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bn-BD" sz="3600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NikoshBAN" pitchFamily="2" charset="0"/>
                  <a:cs typeface="NikoshBAN" pitchFamily="2" charset="0"/>
                </a:rPr>
                <a:t>প</a:t>
              </a:r>
              <a:r>
                <a:rPr lang="bn-BD" sz="3600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9BBB59">
                      <a:lumMod val="50000"/>
                    </a:srgbClr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NikoshBAN" pitchFamily="2" charset="0"/>
                  <a:cs typeface="NikoshBAN" pitchFamily="2" charset="0"/>
                </a:rPr>
                <a:t>রি</a:t>
              </a:r>
              <a:r>
                <a:rPr lang="bn-BD" sz="3600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NikoshBAN" pitchFamily="2" charset="0"/>
                  <a:cs typeface="NikoshBAN" pitchFamily="2" charset="0"/>
                </a:rPr>
                <a:t>চি</a:t>
              </a:r>
              <a:r>
                <a:rPr lang="bn-BD" sz="3600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NikoshBAN" pitchFamily="2" charset="0"/>
                  <a:cs typeface="NikoshBAN" pitchFamily="2" charset="0"/>
                </a:rPr>
                <a:t>তি</a:t>
              </a:r>
              <a:r>
                <a:rPr lang="bn-BD" sz="3600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 </a:t>
              </a:r>
              <a:endPara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00561" y="1484206"/>
            <a:ext cx="404284" cy="5039981"/>
            <a:chOff x="5545012" y="1484206"/>
            <a:chExt cx="509426" cy="503998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778313" y="1484206"/>
              <a:ext cx="34554" cy="503998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5545012" y="1700808"/>
              <a:ext cx="509426" cy="4658428"/>
              <a:chOff x="5545012" y="1700808"/>
              <a:chExt cx="509426" cy="4658428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5545012" y="1700808"/>
                <a:ext cx="0" cy="46584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049071" y="1700808"/>
                <a:ext cx="5367" cy="4658428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2" y="1997115"/>
            <a:ext cx="2767273" cy="280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86400" y="2438400"/>
            <a:ext cx="3200400" cy="255454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 বিজ্ঞান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ষ্ঠ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অধ্যায়</a:t>
            </a:r>
          </a:p>
          <a:p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bn-BD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০ মিনিট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0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নিচের চিত্রগুলি লক্ষ করি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3251200"/>
            <a:ext cx="3351727" cy="33517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838" y="3251200"/>
            <a:ext cx="3041523" cy="30506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49300" y="2133601"/>
            <a:ext cx="3351726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হিসাব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রাখার সংরক্ষিত খাতা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2209800"/>
            <a:ext cx="3200400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দৈনন্দিন লেনদেন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6050" y="4330700"/>
            <a:ext cx="3505200" cy="13843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1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11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800" y="609600"/>
            <a:ext cx="6997700" cy="1473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তাহলে আমাদের আজকের পাঠ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695700" y="2514600"/>
            <a:ext cx="1485900" cy="18288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3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3950" y="3505199"/>
            <a:ext cx="6743700" cy="255454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১।জাবেদা  কি তা জানতে পারবে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২।জাবেদার শ্রেণিবিভাগ সম্পর্কে জানতে পারবে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৩।জাবেদা প্রস্তুতের পদ্ধতি সম্পর্কে জানতে পারবে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924800" cy="2123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</a:p>
          <a:p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810000" y="2443118"/>
            <a:ext cx="914400" cy="106208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1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381000"/>
            <a:ext cx="7950200" cy="1066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জাবেদার ধারনা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924800" cy="403187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লেদেন সংঘটিত হওয়ার সাথে সাথে আমাদেরকে যতটুকু সম্ভব লেনদেনের বিশদ বিবরন লিপিবদ্ধ করতে হয়।লেনদেনের এই বিবরন প্রাথমিকভাবে প্রথম জাবেদায় লিপিবদ্ধ করা হয়। লেনদেনের ডেবিট ও ক্রেডিট পক্ষ বিশ্লেষণ করে তারিখের ক্রমানুসারে ব্যাখ্যা সহকারে জাবেদাতে লিখে রাখা হয়।পরবর্তী সময়ে হিসাবের পাকা বই খতিয়ান প্রস্তুতের ক্ষেত্রে জাবেদা সহায়ক বই হিসাবে কাজ করে।যার কারনে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জাবেদাকে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হিসাবের প্রাথমিক বই বলা হয়।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5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50" y="228600"/>
            <a:ext cx="62357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জাবেদার শ্রেণিবিভাগঃ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452683"/>
            <a:ext cx="1676400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2092215"/>
            <a:ext cx="20574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বিশেষ জাবেদা-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0420" y="5099566"/>
            <a:ext cx="20574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প্রকৃত জাবেদা-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Minus 22"/>
          <p:cNvSpPr/>
          <p:nvPr/>
        </p:nvSpPr>
        <p:spPr>
          <a:xfrm>
            <a:off x="1668780" y="2209800"/>
            <a:ext cx="106680" cy="3316814"/>
          </a:xfrm>
          <a:prstGeom prst="mathMinus">
            <a:avLst>
              <a:gd name="adj1" fmla="val 97049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1676400" y="2185429"/>
            <a:ext cx="388620" cy="28446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1668780" y="5286126"/>
            <a:ext cx="388620" cy="28098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19600" y="1371602"/>
            <a:ext cx="2781300" cy="31085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১।ক্রয় জাবেদা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২।বিক্রয় জাবেদা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৩।ক্রয় ফেরত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জাবেদা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৪।বিক্রয় ফেরত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জাবেদা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৫।নগদ প্রাপ্তি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জাবেদা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৬।নগদ প্রদান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জাবেদা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19600" y="4135954"/>
            <a:ext cx="2781300" cy="26776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১।সংশোধনী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জাবেদা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২।সমন্বয়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জাবেদা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৩।সমাপনী জাবেদা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৪।প্রারম্ভিক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জাবেদা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৫।অন্যান্য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জাবেদা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42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10" grpId="0" animBg="1"/>
      <p:bldP spid="12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75060"/>
            <a:ext cx="82296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জাবেদার কিছু সাধারন নিয়মাবলী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33303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2300" y="1523999"/>
            <a:ext cx="2667000" cy="13849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বৃদ্ধি-ডেবিট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হ্রাস-ক্রেডিট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1440577"/>
            <a:ext cx="2514600" cy="193899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বৃদ্ধি-ডেবিট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হ্রাস-ক্রেডিট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261366"/>
            <a:ext cx="2667000" cy="166199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বৃদ্ধি-ক্রেডিট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8900" y="4038600"/>
            <a:ext cx="2400300" cy="18466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ডেবিট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বৃদ্ধি-ক্রেডিট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2599373"/>
            <a:ext cx="2438400" cy="166199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ডেবিট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বৃদ্ধি-ক্রেডিট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68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4040188" cy="274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228600"/>
            <a:ext cx="4041775" cy="2743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DOEL\Pictures\New folder (2)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7996"/>
            <a:ext cx="3657600" cy="24844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1027" name="Picture 3" descr="C:\Users\DOEL\Pictures\New folder (2)\q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81000"/>
            <a:ext cx="3589867" cy="2438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11" name="Down Arrow 10"/>
          <p:cNvSpPr/>
          <p:nvPr/>
        </p:nvSpPr>
        <p:spPr>
          <a:xfrm>
            <a:off x="4343400" y="3886200"/>
            <a:ext cx="3810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707711"/>
              </p:ext>
            </p:extLst>
          </p:nvPr>
        </p:nvGraphicFramePr>
        <p:xfrm>
          <a:off x="3124200" y="4343400"/>
          <a:ext cx="2895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জাবেদা</a:t>
                      </a:r>
                      <a:endParaRPr lang="en-US" sz="3200" dirty="0" smtClean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3048000"/>
            <a:ext cx="82296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এখানে দেখা যাচ্ছে উভয় প্রতিষ্ঠানে পণ্য বিক্রয় করা হচ্ছে-যদি ধরেনি ১ জানুয়ারী ২০২০ সালে নগদে পন্য বিক্রয় করা হয় ২০০০০ টাকার  তাহলে তার জাবেদা টা হবে নিম্নরুপঃ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112716"/>
              </p:ext>
            </p:extLst>
          </p:nvPr>
        </p:nvGraphicFramePr>
        <p:xfrm>
          <a:off x="723900" y="4876800"/>
          <a:ext cx="8001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181"/>
                <a:gridCol w="2300288"/>
                <a:gridCol w="1050131"/>
                <a:gridCol w="1676400"/>
                <a:gridCol w="1524000"/>
              </a:tblGrid>
              <a:tr h="523240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   তারিখ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         বিবরন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 খঃপৃ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    ডেবিট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    পরিমান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    ক্রেডিট</a:t>
                      </a:r>
                    </a:p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    পরিমান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২০২০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জানু-১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হিসাব-ডেবিট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বিক্রয় হিসাব-ক্রেডিট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    ২০০০০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     ২০০০০০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00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701</TotalTime>
  <Words>487</Words>
  <Application>Microsoft Office PowerPoint</Application>
  <PresentationFormat>On-screen Show (4:3)</PresentationFormat>
  <Paragraphs>148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PowerPoint Presentation</vt:lpstr>
      <vt:lpstr>              নিচের চিত্রগুলি লক্ষ করি </vt:lpstr>
      <vt:lpstr>তাহলে আমাদের আজকের পাঠ</vt:lpstr>
      <vt:lpstr>PowerPoint Presentation</vt:lpstr>
      <vt:lpstr>            জাবেদার ধারনা</vt:lpstr>
      <vt:lpstr>জাবেদার শ্রেণিবিভাগঃ</vt:lpstr>
      <vt:lpstr>PowerPoint Presentation</vt:lpstr>
      <vt:lpstr>PowerPoint Presentation</vt:lpstr>
      <vt:lpstr> </vt:lpstr>
      <vt:lpstr>এবার দেখা যাক উক্ত জাবেদা গুলি কেমন হবেঃ</vt:lpstr>
      <vt:lpstr>          দলগত কাজঃ</vt:lpstr>
      <vt:lpstr>দলগত কাজের সমাধানটা দেখে নেওয়া যাকঃ</vt:lpstr>
      <vt:lpstr> জানুয়ারী-১, মালিক  নগদ ৪০০০০ টাকা নিয়ে ব্যাবসা               শুরু করেন।   জানু-   ২, ব্যবসায়ে ব্যবহারের জন্য ৫০০০ টাকা দিয়ে              দু’টি চেয়ার ক্রয় করা হলো ।   জানু-   ৩,বিনিয়োগের সুদ পাওয়া গেল ২০০০ টাকা।   জানু-   ৪,কর্মচারীর বেতন প্রদান ৬০০০ টাকা।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Dibash</dc:creator>
  <cp:lastModifiedBy>Dibash</cp:lastModifiedBy>
  <cp:revision>282</cp:revision>
  <dcterms:created xsi:type="dcterms:W3CDTF">2020-05-06T14:51:05Z</dcterms:created>
  <dcterms:modified xsi:type="dcterms:W3CDTF">2020-05-14T17:11:21Z</dcterms:modified>
</cp:coreProperties>
</file>