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475FE-BC7A-4941-882B-71B1F67E04A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914293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475FE-BC7A-4941-882B-71B1F67E04A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180424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475FE-BC7A-4941-882B-71B1F67E04A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70479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475FE-BC7A-4941-882B-71B1F67E04A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82529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D475FE-BC7A-4941-882B-71B1F67E04A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3082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D475FE-BC7A-4941-882B-71B1F67E04A4}"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235271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D475FE-BC7A-4941-882B-71B1F67E04A4}"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335716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D475FE-BC7A-4941-882B-71B1F67E04A4}"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3941539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475FE-BC7A-4941-882B-71B1F67E04A4}"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344129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475FE-BC7A-4941-882B-71B1F67E04A4}"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6833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475FE-BC7A-4941-882B-71B1F67E04A4}"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77AC-2B5E-4D8F-B43A-49B420792F53}" type="slidenum">
              <a:rPr lang="en-US" smtClean="0"/>
              <a:t>‹#›</a:t>
            </a:fld>
            <a:endParaRPr lang="en-US"/>
          </a:p>
        </p:txBody>
      </p:sp>
    </p:spTree>
    <p:extLst>
      <p:ext uri="{BB962C8B-B14F-4D97-AF65-F5344CB8AC3E}">
        <p14:creationId xmlns:p14="http://schemas.microsoft.com/office/powerpoint/2010/main" val="25050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475FE-BC7A-4941-882B-71B1F67E04A4}" type="datetimeFigureOut">
              <a:rPr lang="en-US" smtClean="0"/>
              <a:t>5/14/2020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C77AC-2B5E-4D8F-B43A-49B420792F53}" type="slidenum">
              <a:rPr lang="en-US" smtClean="0"/>
              <a:t>‹#›</a:t>
            </a:fld>
            <a:endParaRPr lang="en-US"/>
          </a:p>
        </p:txBody>
      </p:sp>
    </p:spTree>
    <p:extLst>
      <p:ext uri="{BB962C8B-B14F-4D97-AF65-F5344CB8AC3E}">
        <p14:creationId xmlns:p14="http://schemas.microsoft.com/office/powerpoint/2010/main" val="4215955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0" y="137551"/>
            <a:ext cx="12192000" cy="461665"/>
          </a:xfrm>
          <a:prstGeom prst="rect">
            <a:avLst/>
          </a:prstGeom>
        </p:spPr>
        <p:txBody>
          <a:bodyPr wrap="square">
            <a:spAutoFit/>
          </a:bodyPr>
          <a:lstStyle/>
          <a:p>
            <a:pPr algn="ctr"/>
            <a:r>
              <a:rPr lang="bn-IN" sz="2400" b="1" i="0" dirty="0" smtClean="0">
                <a:solidFill>
                  <a:srgbClr val="00B050"/>
                </a:solidFill>
                <a:effectLst/>
                <a:latin typeface="Kiron"/>
              </a:rPr>
              <a:t>কিঞ্চিৎ দিলেও যেন দিতে পারি, কেউ যেন বঞ্চিত না হয়: প্রধানমন্ত্রী</a:t>
            </a:r>
            <a:endParaRPr lang="bn-IN" sz="2400" b="1" i="0" dirty="0">
              <a:solidFill>
                <a:srgbClr val="00B050"/>
              </a:solidFill>
              <a:effectLst/>
              <a:latin typeface="Kiron"/>
            </a:endParaRPr>
          </a:p>
        </p:txBody>
      </p:sp>
      <p:sp>
        <p:nvSpPr>
          <p:cNvPr id="5" name="Rectangle 4"/>
          <p:cNvSpPr/>
          <p:nvPr/>
        </p:nvSpPr>
        <p:spPr>
          <a:xfrm>
            <a:off x="0" y="599216"/>
            <a:ext cx="12192000" cy="5909310"/>
          </a:xfrm>
          <a:prstGeom prst="rect">
            <a:avLst/>
          </a:prstGeom>
          <a:pattFill prst="pct5">
            <a:fgClr>
              <a:schemeClr val="accent1"/>
            </a:fgClr>
            <a:bgClr>
              <a:schemeClr val="bg1"/>
            </a:bgClr>
          </a:pattFill>
        </p:spPr>
        <p:txBody>
          <a:bodyPr wrap="square">
            <a:spAutoFit/>
          </a:bodyPr>
          <a:lstStyle/>
          <a:p>
            <a:r>
              <a:rPr lang="bn-IN" i="0" dirty="0" smtClean="0">
                <a:solidFill>
                  <a:srgbClr val="000000"/>
                </a:solidFill>
                <a:effectLst/>
                <a:latin typeface="Kiron"/>
              </a:rPr>
              <a:t>প্রধানমন্ত্রী শেখ হাসিনা করোনা পরিস্থিতিতে মানুষের দুর্ভোগ, অর্থকষ্ট উল্লেখ করে বলেছেন, ‘প্রতিটা জায়গায় মানুষের কষ্টটা দূর করাটাই লক্ষ্য। সেটাই চাই। এত বেশি মানুষ, হয়তো অনেক বেশি দিতে পারব না। কিন্তু, কিঞ্চিৎ পরিমাণ দিলেও যেন দিতে পারি, কেউ যেন বঞ্চিত না হয়।’</a:t>
            </a:r>
          </a:p>
          <a:p>
            <a:r>
              <a:rPr lang="bn-IN" i="0" dirty="0" smtClean="0">
                <a:solidFill>
                  <a:srgbClr val="000000"/>
                </a:solidFill>
                <a:effectLst/>
                <a:latin typeface="Kiron"/>
              </a:rPr>
              <a:t>প্রধানমন্ত্রী শেখ হাসিনা আজ বৃহস্পতিবার গণভবন থেকে ভিডিও কনফারেন্সে যুক্ত হয়ে মোবাইল ব্যাংকিংয়ের মাধ্যমে ৫০ লাখ পরিবারের প্রত্যেককে আড়াই হাজার করে টাকা নগদ অর্থ প্রদান উদ্বোধনী অনুষ্ঠানে প্রদত্ত ভাষণে এই ঘোষণা দেন।</a:t>
            </a:r>
            <a:r>
              <a:rPr lang="bn-IN" dirty="0"/>
              <a:t>করোনা পরিস্থিতিতে ইমাম-মুয়াজ্জিনদের কষ্টের কথা উল্লেখ করে প্রধানমন্ত্রী বলেন, ‘আমি মনে করি, আমাদের একটা দায়িত্ব আছে, আমি ইতিমধ্যে একটা তালিকা করতে বলে দিয়েছি, সকল মসজিদে ঈদ-রমজান উপলক্ষে আমি কিছু আর্থিক সহায়তা দেব, সেই তালিকাটাও আমরা করে দিচ্ছি।’ দ্বিতীয় পর্যায়ে আরও সাত হাজার কওমি মাদ্রাসাকে ঈদের আগে আর্থিক সহায়তা দেওয়া হবে জানিয়ে প্রধানমন্ত্রী বলেন, দ্বিতীয় পর্যায়ে আরও সাত হাজার কওমি মাদ্রাসাকে ঈদের আগে আর্থিক সহায়তা প্রদান করা হবে। সেই পদক্ষেপও আমি নিয়েছি</a:t>
            </a:r>
            <a:r>
              <a:rPr lang="bn-IN" dirty="0" smtClean="0"/>
              <a:t>।’</a:t>
            </a:r>
            <a:r>
              <a:rPr lang="bn-IN" dirty="0"/>
              <a:t> প্রথম পর্যায়ে বিভিন্ন কওমি মাদ্রাসায় সহায়তার কথা উল্লেখ করে প্রধানমন্ত্রী বলেন, ‘আমাদের অনেক মাদ্রাসা রয়েছে, যেখানে এতিমখানা আছে, তারা খুব একটা কষ্টের মধ্যে দিয়ে যাচ্ছিল। তাদের কথা চিন্তা করে ইতিমধ্যে প্রায় ৬ হাজার ৮৬৫টি কওমি মাদ্রাসায়, যেখানে এতিমখানা আছে, সেখানে আমরা আর্থিক সহায়তা দিয়েছি।’ এ খাতে সরকারের প্রায় ১০ কোটি টাকা ব্যয় হয়েছে উল্লেখ করে তিনি বলেন, কোন মাদ্রাসায় কতজন এতিম আছে, আমরা হিসাব নিয়েছি, সে হিসাব অনুযায়ী প্রত্যেক মাদ্রাসায় আমরা টাকা পাঠিয়ে দিয়েছি। এভাবে বিভিন্ন জায়গায় যারা এতিম-অসহায় যারাই আছে, কোনো শ্রেণিই যেন অবহেলিত না থাকে, সেদিকে লক্ষ রেখে আমরা ব্যবস্থা নিয়েছি’, যোগ করেন তিনি</a:t>
            </a:r>
            <a:r>
              <a:rPr lang="bn-IN" dirty="0" smtClean="0"/>
              <a:t>।</a:t>
            </a:r>
            <a:r>
              <a:rPr lang="bn-IN" dirty="0"/>
              <a:t>ধান কাটায় কৃষকদের সাহায্য করায় ছাত্রলীগকে ধন্যবাদ জানিয়ে আওয়ামী লীগ সভাপতি বলেন, ছাত্রলীগ, যুবলীগ, স্বেচ্ছাসেবক লীগ, আওয়ামী লীগ নেতারা ধান কাটায় সাহায্য করায় আজ সারা বাংলাদেশের কৃষকের গোলাভরা ধান। শেখ হাসিনা আরও বলেন, প্রচুর খাদ্যশস্য উৎপাদন হয়েছে। আল্লাহর রহমতে, অন্তত খাদ্যের কষ্ট হবে না। সেটা আমরা ব্যবস্থা করতে পারব। কিছু নগদ সাহায্য দেওয়া একান্ত অপরিহার্য। আমরা সেটুকু ব্যবস্থা করছি। তিনি বলেন, ‘সেই সঙ্গে যাঁরা এখন বেকার আছেন, তাঁরা কিছু কিছু কাজ করতে পারেন। যেখানে জমিজমা আছে একটা কিছু চাষাবাদ করা, একটু কাজ করা। নিজেও উদ্যোক্তা হয়ে একটু কাজ করেন। নিজে আর্থিকভাবে যেমন আপনারা দাঁড়াতে পারেন বিভিন্ন কাজ করে (এসব কাজ) দেশেরও সহায়তা হতে পারে</a:t>
            </a:r>
            <a:r>
              <a:rPr lang="bn-IN" dirty="0" smtClean="0"/>
              <a:t>।’ </a:t>
            </a:r>
            <a:endParaRPr lang="bn-IN" i="0" dirty="0">
              <a:solidFill>
                <a:srgbClr val="000000"/>
              </a:solidFill>
              <a:effectLst/>
              <a:latin typeface="Kiron"/>
            </a:endParaRPr>
          </a:p>
        </p:txBody>
      </p:sp>
    </p:spTree>
    <p:extLst>
      <p:ext uri="{BB962C8B-B14F-4D97-AF65-F5344CB8AC3E}">
        <p14:creationId xmlns:p14="http://schemas.microsoft.com/office/powerpoint/2010/main" val="692564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2020-05-14T15:47:51Z</dcterms:created>
  <dcterms:modified xsi:type="dcterms:W3CDTF">2020-05-14T15:48:30Z</dcterms:modified>
</cp:coreProperties>
</file>