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82" r:id="rId3"/>
    <p:sldId id="264" r:id="rId4"/>
    <p:sldId id="270" r:id="rId5"/>
    <p:sldId id="296" r:id="rId6"/>
    <p:sldId id="297" r:id="rId7"/>
    <p:sldId id="275" r:id="rId8"/>
    <p:sldId id="262" r:id="rId9"/>
    <p:sldId id="293" r:id="rId10"/>
    <p:sldId id="263" r:id="rId11"/>
    <p:sldId id="278" r:id="rId12"/>
    <p:sldId id="261" r:id="rId13"/>
    <p:sldId id="279" r:id="rId14"/>
    <p:sldId id="300" r:id="rId15"/>
    <p:sldId id="301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FFFF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35791-AA19-4F7E-B659-8FD6015CA5B4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88DE8-63AF-4EF6-9A98-8913ADDDF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8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08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08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two rules of the subject-verb-agreement.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67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rule of the subject-verb-agreement in slide no. 8.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3784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rule of the subject-verb-agreement in slide no. 10.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72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rule of the subject-verb-agreement in slide no. 12.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314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all rules of the subject-verb-agreement in this lesson.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60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all rules of the subject-verb-agreement in this lesson.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37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4891" y="228600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4358" y="229850"/>
            <a:ext cx="7489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2166" y="228600"/>
            <a:ext cx="10310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5463" y="228600"/>
            <a:ext cx="9829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9298" y="229850"/>
            <a:ext cx="8435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1188" y="229850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63891" y="228600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88283" y="2931328"/>
            <a:ext cx="6522283" cy="2555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MD.MURSHED</a:t>
            </a:r>
            <a:endParaRPr lang="en-US" sz="2400" b="1" i="1" kern="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   </a:t>
            </a:r>
            <a:r>
              <a:rPr lang="en-US" sz="1600" b="1" i="1" kern="0" dirty="0" smtClean="0">
                <a:solidFill>
                  <a:sysClr val="windowText" lastClr="000000"/>
                </a:solidFill>
              </a:rPr>
              <a:t>ASSISTANT TEACHER ( </a:t>
            </a:r>
            <a:r>
              <a:rPr lang="en-US" sz="1600" b="1" i="1" kern="0" dirty="0" smtClean="0">
                <a:solidFill>
                  <a:sysClr val="windowText" lastClr="000000"/>
                </a:solidFill>
              </a:rPr>
              <a:t>BUSNESS STUDIES</a:t>
            </a:r>
            <a:r>
              <a:rPr lang="en-US" sz="1600" b="1" i="1" kern="0" dirty="0" smtClean="0">
                <a:solidFill>
                  <a:sysClr val="windowText" lastClr="000000"/>
                </a:solidFill>
              </a:rPr>
              <a:t>)</a:t>
            </a:r>
            <a:endParaRPr lang="en-US" sz="1600" b="1" i="1" kern="0" dirty="0" smtClean="0">
              <a:solidFill>
                <a:sysClr val="windowText" lastClr="000000"/>
              </a:solidFill>
            </a:endParaRPr>
          </a:p>
          <a:p>
            <a:pPr lvl="0" algn="ctr">
              <a:defRPr/>
            </a:pPr>
            <a:r>
              <a:rPr lang="en-US" sz="2000" b="1" i="1" kern="0" dirty="0" smtClean="0">
                <a:solidFill>
                  <a:sysClr val="windowText" lastClr="000000"/>
                </a:solidFill>
              </a:rPr>
              <a:t>               </a:t>
            </a:r>
            <a:r>
              <a:rPr lang="en-US" sz="2000" b="1" i="1" kern="0" dirty="0" smtClean="0">
                <a:solidFill>
                  <a:sysClr val="windowText" lastClr="000000"/>
                </a:solidFill>
              </a:rPr>
              <a:t>KOKDANDI GUNAGORI</a:t>
            </a:r>
            <a:r>
              <a:rPr lang="en-US" sz="2000" b="1" i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b="1" i="1" kern="0" dirty="0" smtClean="0">
                <a:solidFill>
                  <a:sysClr val="windowText" lastClr="000000"/>
                </a:solidFill>
              </a:rPr>
              <a:t>HIGH SCHOOL</a:t>
            </a: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BANSKHALI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, CHITTAGONG</a:t>
            </a:r>
            <a:endParaRPr lang="en-US" sz="2400" b="1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2438400"/>
            <a:ext cx="32273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CLASS:      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SIX/SEVEN</a:t>
            </a:r>
          </a:p>
          <a:p>
            <a:pPr lvl="0"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SUBJECT:  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ENGLISH </a:t>
            </a:r>
            <a:r>
              <a:rPr lang="en-US" sz="2400" b="1" i="1" kern="0" noProof="0" dirty="0" smtClean="0">
                <a:solidFill>
                  <a:srgbClr val="0070C0"/>
                </a:solidFill>
              </a:rPr>
              <a:t>SECOND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PAPER</a:t>
            </a:r>
          </a:p>
          <a:p>
            <a:pPr lvl="0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TOPIC:   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RIGHT FORMS OF VERBS (SUBJECT VERB AGREEMENT)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5400" y="1320225"/>
            <a:ext cx="4876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32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0" y="26670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MURSH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13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217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90800"/>
            <a:ext cx="8319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My cousins not my friend  </a:t>
            </a:r>
            <a:r>
              <a:rPr lang="en-US" sz="3600" b="1" i="1" dirty="0" smtClean="0"/>
              <a:t>_____(be)</a:t>
            </a:r>
            <a:r>
              <a:rPr lang="en-US" sz="3600" b="1" dirty="0" smtClean="0"/>
              <a:t> with me yesterday.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1445" y="3886200"/>
            <a:ext cx="8461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Her uncle not her cousins usually  </a:t>
            </a:r>
            <a:r>
              <a:rPr lang="en-US" sz="3600" b="1" i="1" dirty="0" smtClean="0"/>
              <a:t>______ (sing) </a:t>
            </a:r>
            <a:r>
              <a:rPr lang="en-US" sz="3600" b="1" dirty="0" smtClean="0"/>
              <a:t>well.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22982"/>
            <a:ext cx="8600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Choose the correct verb</a:t>
            </a:r>
            <a:r>
              <a:rPr lang="en-US" sz="3200" b="1" dirty="0"/>
              <a:t> </a:t>
            </a:r>
            <a:r>
              <a:rPr lang="en-US" sz="3200" b="1" dirty="0" smtClean="0"/>
              <a:t>from the box and give </a:t>
            </a:r>
            <a:r>
              <a:rPr lang="en-US" sz="3200" b="1" dirty="0"/>
              <a:t>the answers using right forms of verbs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5943600" y="25908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299" y="4419600"/>
            <a:ext cx="262890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4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09600"/>
            <a:ext cx="2709266" cy="1851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24200" y="684074"/>
            <a:ext cx="5895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The Headmaster along with his students</a:t>
            </a:r>
            <a:r>
              <a:rPr lang="en-US" sz="3600" b="1" i="1" dirty="0" smtClean="0">
                <a:solidFill>
                  <a:srgbClr val="C00000"/>
                </a:solidFill>
              </a:rPr>
              <a:t> is/are </a:t>
            </a:r>
            <a:r>
              <a:rPr lang="en-US" sz="3600" b="1" dirty="0" smtClean="0"/>
              <a:t>present in the picture.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2961382"/>
            <a:ext cx="5943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The </a:t>
            </a:r>
            <a:r>
              <a:rPr lang="en-US" sz="3200" b="1" dirty="0"/>
              <a:t>students </a:t>
            </a:r>
            <a:r>
              <a:rPr lang="en-US" sz="3200" b="1" dirty="0" smtClean="0"/>
              <a:t>with their teacher</a:t>
            </a:r>
            <a:r>
              <a:rPr lang="en-US" sz="3200" b="1" i="1" dirty="0" smtClean="0">
                <a:solidFill>
                  <a:srgbClr val="C00000"/>
                </a:solidFill>
              </a:rPr>
              <a:t> is/are </a:t>
            </a:r>
            <a:r>
              <a:rPr lang="en-US" sz="3200" b="1" dirty="0" smtClean="0"/>
              <a:t>making garden.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6255" y="4813518"/>
            <a:ext cx="8812193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If in the subject there is a noun or a pronoun followed by </a:t>
            </a:r>
            <a:r>
              <a:rPr lang="en-US" sz="2800" b="1" dirty="0" smtClean="0">
                <a:solidFill>
                  <a:srgbClr val="0070C0"/>
                </a:solidFill>
              </a:rPr>
              <a:t>with</a:t>
            </a:r>
            <a:r>
              <a:rPr lang="en-US" sz="2800" b="1" dirty="0">
                <a:solidFill>
                  <a:srgbClr val="0070C0"/>
                </a:solidFill>
              </a:rPr>
              <a:t>, along with, together with, as well as, accompanied by </a:t>
            </a:r>
            <a:r>
              <a:rPr lang="en-US" sz="2800" b="1" dirty="0" smtClean="0">
                <a:solidFill>
                  <a:srgbClr val="0070C0"/>
                </a:solidFill>
              </a:rPr>
              <a:t>+ noun or pronoun, </a:t>
            </a:r>
            <a:r>
              <a:rPr lang="en-US" sz="2800" b="1" dirty="0" smtClean="0"/>
              <a:t>the verb will be according to the first noun or pronoun. 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540051"/>
            <a:ext cx="2709266" cy="2031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040822" y="-76200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19800" y="1600200"/>
            <a:ext cx="77498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527964" y="9906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124200" y="3733800"/>
            <a:ext cx="381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810000" y="3278626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68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2559055"/>
            <a:ext cx="5962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Nitu as well as her friends _____ done well in the examination.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020" y="145720"/>
            <a:ext cx="8720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Choose the correct verb</a:t>
            </a:r>
            <a:r>
              <a:rPr lang="en-US" sz="3200" b="1" dirty="0"/>
              <a:t> </a:t>
            </a:r>
            <a:r>
              <a:rPr lang="en-US" sz="3200" b="1" dirty="0" smtClean="0"/>
              <a:t>from the box and give </a:t>
            </a:r>
            <a:r>
              <a:rPr lang="en-US" sz="3200" b="1" dirty="0"/>
              <a:t>the answers using right forms of verbs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248" y="2589645"/>
            <a:ext cx="2744932" cy="18299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030" y="4706939"/>
            <a:ext cx="2724150" cy="175751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877790" y="1371600"/>
            <a:ext cx="2971800" cy="985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b</a:t>
            </a:r>
            <a:r>
              <a:rPr lang="en-US" sz="3600" b="1" i="1" dirty="0" smtClean="0">
                <a:solidFill>
                  <a:srgbClr val="C00000"/>
                </a:solidFill>
              </a:rPr>
              <a:t>e, have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150" y="4985532"/>
            <a:ext cx="5962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. The children with their parents  _____  happy.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3078307" y="3048000"/>
            <a:ext cx="134129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3925" y="5410200"/>
            <a:ext cx="143827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4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483" y="2463225"/>
            <a:ext cx="851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</a:t>
            </a:r>
            <a:r>
              <a:rPr lang="en-US" sz="3200" b="1" dirty="0"/>
              <a:t>The singer </a:t>
            </a:r>
            <a:r>
              <a:rPr lang="en-US" sz="3200" b="1" dirty="0" smtClean="0"/>
              <a:t>and musician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smtClean="0"/>
              <a:t>______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/>
              <a:t>sung the song.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010" y="4180582"/>
            <a:ext cx="8516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3. </a:t>
            </a:r>
            <a:r>
              <a:rPr lang="en-US" sz="3200" b="1" dirty="0"/>
              <a:t>No bus and no train </a:t>
            </a:r>
            <a:r>
              <a:rPr lang="en-US" sz="3200" b="1" i="1" dirty="0"/>
              <a:t>______</a:t>
            </a:r>
            <a:r>
              <a:rPr lang="en-US" sz="3200" b="1" dirty="0" smtClean="0"/>
              <a:t> seen in the roads last night.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0634" y="5394417"/>
            <a:ext cx="8406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4. Ranu not her sisters ________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pictures regularly.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76200"/>
            <a:ext cx="8922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Choose the correct verbs and fill the gaps with right forms of verbs.(Pair/Group work)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3113782"/>
            <a:ext cx="8511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 smtClean="0"/>
              <a:t>. </a:t>
            </a:r>
            <a:r>
              <a:rPr lang="en-US" sz="3200" b="1" dirty="0"/>
              <a:t>The </a:t>
            </a:r>
            <a:r>
              <a:rPr lang="en-US" sz="3200" b="1" dirty="0" smtClean="0"/>
              <a:t>poet </a:t>
            </a:r>
            <a:r>
              <a:rPr lang="en-US" sz="3200" b="1" dirty="0"/>
              <a:t>and </a:t>
            </a:r>
            <a:r>
              <a:rPr lang="en-US" sz="3200" b="1" dirty="0" smtClean="0"/>
              <a:t>the writer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/>
              <a:t>______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written these articles.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276600" y="1265036"/>
            <a:ext cx="4724400" cy="792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ave, be, draw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50291" y="2313710"/>
            <a:ext cx="11336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30580" y="2971800"/>
            <a:ext cx="134162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85302" y="4029125"/>
            <a:ext cx="149055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05164" y="5257800"/>
            <a:ext cx="182879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65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76200"/>
            <a:ext cx="8922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Choose the correct verbs and fill the gaps with right forms of verbs.(Pair/Group work)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4876800" y="3352800"/>
            <a:ext cx="1752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s/was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81512" y="4060409"/>
            <a:ext cx="11336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71295" y="2057400"/>
            <a:ext cx="1129705" cy="909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857" y="2362200"/>
            <a:ext cx="8755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 smtClean="0"/>
              <a:t>. Limon accompanied by his brothers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smtClean="0"/>
              <a:t>______</a:t>
            </a:r>
            <a:r>
              <a:rPr lang="en-US" sz="3200" b="1" dirty="0" smtClean="0"/>
              <a:t>done the work.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372" y="3505200"/>
            <a:ext cx="8191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</a:t>
            </a:r>
            <a:r>
              <a:rPr lang="en-US" sz="3200" b="1" dirty="0" smtClean="0"/>
              <a:t>. Each bottle </a:t>
            </a:r>
            <a:r>
              <a:rPr lang="en-US" sz="3200" b="1" dirty="0"/>
              <a:t>and </a:t>
            </a:r>
            <a:r>
              <a:rPr lang="en-US" sz="3200" b="1" dirty="0" smtClean="0"/>
              <a:t>each box  _</a:t>
            </a:r>
            <a:r>
              <a:rPr lang="en-US" sz="3200" b="1" i="1" dirty="0" smtClean="0"/>
              <a:t>______</a:t>
            </a:r>
            <a:r>
              <a:rPr lang="en-US" sz="3200" b="1" dirty="0" smtClean="0"/>
              <a:t> of plastic.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4180582"/>
            <a:ext cx="8585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</a:t>
            </a:r>
            <a:r>
              <a:rPr lang="en-US" sz="3200" b="1" dirty="0" smtClean="0"/>
              <a:t>. Ranu together with her parents ______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just left the station.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5334000"/>
            <a:ext cx="8585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8. Ranu’s </a:t>
            </a:r>
            <a:r>
              <a:rPr lang="en-US" sz="3200" b="1" dirty="0"/>
              <a:t>parents </a:t>
            </a:r>
            <a:r>
              <a:rPr lang="en-US" sz="3200" b="1" dirty="0" smtClean="0"/>
              <a:t>not her brother ______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going  to her uncle’s house.</a:t>
            </a:r>
            <a:endParaRPr lang="en-US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3429000" y="1335107"/>
            <a:ext cx="4724400" cy="792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ave, be, draw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38800" y="5181600"/>
            <a:ext cx="19718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80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16" grpId="0"/>
      <p:bldP spid="17" grpId="0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5836" y="609600"/>
            <a:ext cx="49255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All</a:t>
            </a:r>
            <a:endParaRPr lang="en-US" sz="6600" b="1" cap="none" spc="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0927" y="1828800"/>
            <a:ext cx="35637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7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463" y="2133600"/>
            <a:ext cx="5791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Subject Verb Agreement (Part 2)</a:t>
            </a:r>
            <a:endParaRPr lang="en-US" sz="48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8190" y="769203"/>
            <a:ext cx="4652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Today our topic is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132842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0070C0"/>
                </a:solidFill>
              </a:rPr>
              <a:t>(Right forms of verbs)</a:t>
            </a:r>
            <a:endParaRPr lang="en-US" sz="4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10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47800" y="1209675"/>
            <a:ext cx="5943600" cy="12287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E7318C"/>
                </a:solidFill>
                <a:latin typeface="+mj-lt"/>
              </a:rPr>
              <a:t>Learning Outcomes-</a:t>
            </a:r>
            <a:endParaRPr lang="en-US" sz="3600" b="1" dirty="0">
              <a:solidFill>
                <a:srgbClr val="E7318C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738497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After the lesson the students will be able to –</a:t>
            </a:r>
          </a:p>
          <a:p>
            <a:endParaRPr lang="en-US" sz="3200" b="1" dirty="0"/>
          </a:p>
          <a:p>
            <a:r>
              <a:rPr lang="en-US" sz="3200" b="1" dirty="0" smtClean="0"/>
              <a:t>* use the right forms of the verbs in sentences.</a:t>
            </a:r>
            <a:endParaRPr lang="en-US" sz="3200" b="1" dirty="0"/>
          </a:p>
          <a:p>
            <a:pPr marL="514350" indent="-514350">
              <a:buAutoNum type="arabicPeriod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50969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2800" y="3385342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girl and student </a:t>
            </a:r>
            <a:r>
              <a:rPr lang="en-US" sz="3200" b="1" i="1" dirty="0" smtClean="0">
                <a:solidFill>
                  <a:srgbClr val="C00000"/>
                </a:solidFill>
              </a:rPr>
              <a:t>is/are</a:t>
            </a:r>
            <a:r>
              <a:rPr lang="en-US" sz="3200" b="1" dirty="0" smtClean="0"/>
              <a:t> answering the question.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36" y="3127098"/>
            <a:ext cx="2937163" cy="165215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7304809" y="3695351"/>
            <a:ext cx="61999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958229"/>
            <a:ext cx="5687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The </a:t>
            </a:r>
            <a:r>
              <a:rPr lang="en-US" sz="3200" b="1" dirty="0"/>
              <a:t>Headmaster and secretary</a:t>
            </a:r>
            <a:r>
              <a:rPr lang="en-US" sz="3200" b="1" i="1" dirty="0">
                <a:solidFill>
                  <a:srgbClr val="C00000"/>
                </a:solidFill>
              </a:rPr>
              <a:t> was/were </a:t>
            </a:r>
            <a:r>
              <a:rPr lang="en-US" sz="3200" b="1" dirty="0"/>
              <a:t>present.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0822" y="-36731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Can you choose the correct verb?</a:t>
            </a:r>
            <a:endParaRPr lang="en-US" sz="3600" b="1" dirty="0"/>
          </a:p>
        </p:txBody>
      </p:sp>
      <p:sp>
        <p:nvSpPr>
          <p:cNvPr id="5" name="Freeform 4"/>
          <p:cNvSpPr/>
          <p:nvPr/>
        </p:nvSpPr>
        <p:spPr>
          <a:xfrm>
            <a:off x="6899564" y="308037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60918" y="1752600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181600" y="127002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36" y="745814"/>
            <a:ext cx="2937163" cy="22028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06327" y="4983540"/>
            <a:ext cx="8457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the nouns suggest the same person, only the first noun will take article “the” and verb will be singular.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81945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5" grpId="0" animBg="1"/>
      <p:bldP spid="14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2800" y="3385342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The </a:t>
            </a:r>
            <a:r>
              <a:rPr lang="en-US" sz="3200" b="1" dirty="0"/>
              <a:t>Headmaster and the Secretary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</a:rPr>
              <a:t>was/were </a:t>
            </a:r>
            <a:r>
              <a:rPr lang="en-US" sz="3200" b="1" dirty="0"/>
              <a:t>present.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050847" y="4191000"/>
            <a:ext cx="8001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868740"/>
            <a:ext cx="5687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The </a:t>
            </a:r>
            <a:r>
              <a:rPr lang="en-US" sz="3200" b="1" dirty="0"/>
              <a:t>Captain and the </a:t>
            </a:r>
            <a:r>
              <a:rPr lang="en-US" sz="3200" b="1" dirty="0" smtClean="0"/>
              <a:t>player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>
                <a:solidFill>
                  <a:srgbClr val="C00000"/>
                </a:solidFill>
              </a:rPr>
              <a:t>was/were </a:t>
            </a:r>
            <a:r>
              <a:rPr lang="en-US" sz="3200" b="1" dirty="0"/>
              <a:t>celebrating of taking wicket.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0822" y="-76200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Can you choose the correct verb?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15"/>
          <a:stretch/>
        </p:blipFill>
        <p:spPr>
          <a:xfrm>
            <a:off x="290945" y="801232"/>
            <a:ext cx="2833254" cy="1869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6303818" y="3711536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429000" y="1667425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635211" y="1147708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45" y="3007486"/>
            <a:ext cx="2833254" cy="1940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98737" y="51054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the nouns suggest the different persons, both nouns will take article “the” and verb will be plural.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0622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5" grpId="0" animBg="1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05000"/>
            <a:ext cx="782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The magistrate and judge </a:t>
            </a:r>
            <a:r>
              <a:rPr lang="en-US" sz="3600" b="1" i="1" dirty="0" smtClean="0">
                <a:solidFill>
                  <a:srgbClr val="C00000"/>
                </a:solidFill>
              </a:rPr>
              <a:t>was/were</a:t>
            </a:r>
            <a:r>
              <a:rPr lang="en-US" sz="3600" b="1" dirty="0" smtClean="0"/>
              <a:t> present.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2811" y="3429000"/>
            <a:ext cx="8304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The magistrate and the judge </a:t>
            </a:r>
            <a:r>
              <a:rPr lang="en-US" sz="3600" b="1" i="1" dirty="0" smtClean="0">
                <a:solidFill>
                  <a:srgbClr val="C00000"/>
                </a:solidFill>
              </a:rPr>
              <a:t>was/were</a:t>
            </a:r>
            <a:r>
              <a:rPr lang="en-US" sz="3600" b="1" dirty="0" smtClean="0"/>
              <a:t> present.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0822" y="515034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Choose the correct verbs.</a:t>
            </a:r>
            <a:endParaRPr lang="en-US" sz="36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162800" y="2235179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383482" y="17526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44145" y="3810000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8021782" y="320959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55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035" y="937093"/>
            <a:ext cx="5188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Each boy and each girl</a:t>
            </a:r>
            <a:r>
              <a:rPr lang="en-US" sz="3600" b="1" i="1" dirty="0" smtClean="0">
                <a:solidFill>
                  <a:srgbClr val="C00000"/>
                </a:solidFill>
              </a:rPr>
              <a:t> has/have </a:t>
            </a:r>
            <a:r>
              <a:rPr lang="en-US" sz="3600" b="1" dirty="0" smtClean="0"/>
              <a:t>books.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2891181"/>
            <a:ext cx="507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Every pencil and every brush</a:t>
            </a:r>
            <a:r>
              <a:rPr lang="en-US" sz="3600" b="1" i="1" dirty="0" smtClean="0">
                <a:solidFill>
                  <a:srgbClr val="C00000"/>
                </a:solidFill>
              </a:rPr>
              <a:t> is/are </a:t>
            </a:r>
            <a:r>
              <a:rPr lang="en-US" sz="3600" b="1" i="1" dirty="0" smtClean="0"/>
              <a:t>new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893" y="759697"/>
            <a:ext cx="2800380" cy="1967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9411" y="4572000"/>
            <a:ext cx="8852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When two or more nouns qualified by </a:t>
            </a:r>
            <a:r>
              <a:rPr lang="en-US" sz="3200" b="1" i="1" dirty="0" smtClean="0">
                <a:solidFill>
                  <a:srgbClr val="0070C0"/>
                </a:solidFill>
              </a:rPr>
              <a:t>each / every /no</a:t>
            </a:r>
            <a:r>
              <a:rPr lang="en-US" sz="3200" b="1" dirty="0" smtClean="0"/>
              <a:t>, even though they are joined by </a:t>
            </a:r>
            <a:r>
              <a:rPr lang="en-US" sz="3200" b="1" i="1" dirty="0" smtClean="0">
                <a:solidFill>
                  <a:srgbClr val="0070C0"/>
                </a:solidFill>
              </a:rPr>
              <a:t>and</a:t>
            </a:r>
            <a:r>
              <a:rPr lang="en-US" sz="3200" b="1" dirty="0" smtClean="0"/>
              <a:t>,  will </a:t>
            </a:r>
            <a:r>
              <a:rPr lang="en-US" sz="3200" b="1" dirty="0"/>
              <a:t>take singular verb.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45" y="2905070"/>
            <a:ext cx="1766455" cy="1172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2895600"/>
            <a:ext cx="1524000" cy="152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0822" y="39469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35211" y="1828800"/>
            <a:ext cx="77498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3924298" y="1302149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06739" y="3810000"/>
            <a:ext cx="65116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953001" y="32004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00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7175" y="1771471"/>
            <a:ext cx="585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smtClean="0"/>
              <a:t>Every jug and every mug </a:t>
            </a:r>
            <a:r>
              <a:rPr lang="en-US" sz="3600" b="1" dirty="0"/>
              <a:t>____ (</a:t>
            </a:r>
            <a:r>
              <a:rPr lang="en-US" sz="3600" b="1" i="1" dirty="0">
                <a:solidFill>
                  <a:srgbClr val="C00000"/>
                </a:solidFill>
              </a:rPr>
              <a:t>be</a:t>
            </a:r>
            <a:r>
              <a:rPr lang="en-US" sz="3600" b="1" i="1" dirty="0"/>
              <a:t>)</a:t>
            </a:r>
            <a:r>
              <a:rPr lang="en-US" sz="3600" b="1" dirty="0"/>
              <a:t> </a:t>
            </a:r>
            <a:r>
              <a:rPr lang="en-US" sz="3600" b="1" dirty="0" smtClean="0"/>
              <a:t>made of glass.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279396"/>
            <a:ext cx="1119948" cy="1119948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52400" y="76200"/>
            <a:ext cx="881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Give the answers using right forms of verbs.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8" y="4419600"/>
            <a:ext cx="5921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2. </a:t>
            </a:r>
            <a:r>
              <a:rPr lang="en-US" sz="3600" b="1" dirty="0" smtClean="0"/>
              <a:t>Each jellyfish </a:t>
            </a:r>
            <a:r>
              <a:rPr lang="en-US" sz="3600" b="1" dirty="0"/>
              <a:t>and </a:t>
            </a:r>
            <a:r>
              <a:rPr lang="en-US" sz="3600" b="1" dirty="0" smtClean="0"/>
              <a:t>each dolphin  ____ </a:t>
            </a:r>
            <a:r>
              <a:rPr lang="en-US" sz="3600" b="1" dirty="0"/>
              <a:t>(</a:t>
            </a:r>
            <a:r>
              <a:rPr lang="en-US" sz="3600" b="1" i="1" dirty="0">
                <a:solidFill>
                  <a:srgbClr val="C00000"/>
                </a:solidFill>
              </a:rPr>
              <a:t>be</a:t>
            </a:r>
            <a:r>
              <a:rPr lang="en-US" sz="3600" b="1" i="1" dirty="0"/>
              <a:t>)</a:t>
            </a:r>
            <a:r>
              <a:rPr lang="en-US" sz="3600" b="1" dirty="0"/>
              <a:t> </a:t>
            </a:r>
            <a:r>
              <a:rPr lang="en-US" sz="3600" b="1" dirty="0" smtClean="0"/>
              <a:t> looking beautiful.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2895600" y="2399344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5121169"/>
            <a:ext cx="1981200" cy="441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183076"/>
            <a:ext cx="936066" cy="1173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874931"/>
            <a:ext cx="1371608" cy="1792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959" y="2579379"/>
            <a:ext cx="498429" cy="683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853" y="2530888"/>
            <a:ext cx="695560" cy="7321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2989" y="2555290"/>
            <a:ext cx="498429" cy="6833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467" y="5121169"/>
            <a:ext cx="1944733" cy="14320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526" y="3754298"/>
            <a:ext cx="1952674" cy="13668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3179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014098"/>
            <a:ext cx="3079548" cy="2063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49974" y="1055661"/>
            <a:ext cx="5570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The boy and not his friends</a:t>
            </a:r>
            <a:r>
              <a:rPr lang="en-US" sz="3600" b="1" i="1" dirty="0" smtClean="0">
                <a:solidFill>
                  <a:srgbClr val="C00000"/>
                </a:solidFill>
              </a:rPr>
              <a:t> has/have </a:t>
            </a:r>
            <a:r>
              <a:rPr lang="en-US" sz="3600" b="1" dirty="0" smtClean="0"/>
              <a:t>held the book.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6178" y="3274874"/>
            <a:ext cx="5327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The fruits and not junk food </a:t>
            </a:r>
            <a:r>
              <a:rPr lang="en-US" sz="3600" b="1" i="1" dirty="0" smtClean="0">
                <a:solidFill>
                  <a:srgbClr val="C00000"/>
                </a:solidFill>
              </a:rPr>
              <a:t>is/are </a:t>
            </a:r>
            <a:r>
              <a:rPr lang="en-US" sz="3600" b="1" dirty="0" smtClean="0"/>
              <a:t>good for health.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247382"/>
            <a:ext cx="8686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there is </a:t>
            </a:r>
            <a:r>
              <a:rPr lang="en-US" sz="3200" b="1" i="1" dirty="0" smtClean="0">
                <a:solidFill>
                  <a:srgbClr val="0070C0"/>
                </a:solidFill>
              </a:rPr>
              <a:t>not + noun </a:t>
            </a:r>
            <a:r>
              <a:rPr lang="en-US" sz="3200" b="1" dirty="0" smtClean="0"/>
              <a:t>after </a:t>
            </a:r>
            <a:r>
              <a:rPr lang="en-US" sz="3200" b="1" i="1" dirty="0" smtClean="0"/>
              <a:t>and</a:t>
            </a:r>
            <a:r>
              <a:rPr lang="en-US" sz="3200" b="1" dirty="0" smtClean="0"/>
              <a:t>, the verb will follow the noun before </a:t>
            </a:r>
            <a:r>
              <a:rPr lang="en-US" sz="3200" b="1" i="1" dirty="0" smtClean="0"/>
              <a:t>and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41"/>
          <a:stretch/>
        </p:blipFill>
        <p:spPr>
          <a:xfrm>
            <a:off x="0" y="2993758"/>
            <a:ext cx="2599593" cy="15877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19" r="19849"/>
          <a:stretch/>
        </p:blipFill>
        <p:spPr>
          <a:xfrm>
            <a:off x="2362200" y="3384658"/>
            <a:ext cx="1460905" cy="1196817"/>
          </a:xfrm>
          <a:prstGeom prst="rect">
            <a:avLst/>
          </a:prstGeom>
        </p:spPr>
      </p:pic>
      <p:sp>
        <p:nvSpPr>
          <p:cNvPr id="14" name="Multiply 13"/>
          <p:cNvSpPr/>
          <p:nvPr/>
        </p:nvSpPr>
        <p:spPr>
          <a:xfrm>
            <a:off x="2209800" y="3276600"/>
            <a:ext cx="1752600" cy="1565293"/>
          </a:xfrm>
          <a:prstGeom prst="mathMultiply">
            <a:avLst>
              <a:gd name="adj1" fmla="val 495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0822" y="39469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47592" y="1935281"/>
            <a:ext cx="77498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348287" y="141543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781116" y="4182203"/>
            <a:ext cx="38749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556105" y="3666544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80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4" grpId="0" animBg="1"/>
      <p:bldP spid="16" grpId="0" animBg="1"/>
      <p:bldP spid="1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794</Words>
  <Application>Microsoft Office PowerPoint</Application>
  <PresentationFormat>On-screen Show (4:3)</PresentationFormat>
  <Paragraphs>96</Paragraphs>
  <Slides>15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NewsPrint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MORSHED</cp:lastModifiedBy>
  <cp:revision>300</cp:revision>
  <dcterms:created xsi:type="dcterms:W3CDTF">2006-08-16T00:00:00Z</dcterms:created>
  <dcterms:modified xsi:type="dcterms:W3CDTF">2019-11-12T07:19:49Z</dcterms:modified>
</cp:coreProperties>
</file>