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1" r:id="rId3"/>
    <p:sldId id="258" r:id="rId4"/>
    <p:sldId id="275" r:id="rId5"/>
    <p:sldId id="272" r:id="rId6"/>
    <p:sldId id="260" r:id="rId7"/>
    <p:sldId id="261" r:id="rId8"/>
    <p:sldId id="262" r:id="rId9"/>
    <p:sldId id="263" r:id="rId10"/>
    <p:sldId id="265" r:id="rId11"/>
    <p:sldId id="274" r:id="rId12"/>
    <p:sldId id="273" r:id="rId13"/>
    <p:sldId id="276" r:id="rId14"/>
    <p:sldId id="277" r:id="rId15"/>
    <p:sldId id="280" r:id="rId16"/>
    <p:sldId id="279" r:id="rId17"/>
    <p:sldId id="282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640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695C5-2B6A-4CBA-9252-8A23A5FDE7FF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A1EE84-A81C-46FA-9A67-2A293431AB2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  </a:t>
          </a:r>
          <a:r>
            <a:rPr lang="bn-BD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u="none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স্নেহ বা  </a:t>
          </a:r>
          <a:r>
            <a:rPr lang="bn-BD" sz="2800" u="none" dirty="0" smtClean="0">
              <a:latin typeface="NikoshBAN" pitchFamily="2" charset="0"/>
              <a:cs typeface="NikoshBAN" pitchFamily="2" charset="0"/>
            </a:rPr>
            <a:t>চর্বি</a:t>
          </a:r>
          <a:r>
            <a:rPr lang="bn-BD" sz="2800" u="none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u="none" dirty="0" smtClean="0">
              <a:latin typeface="NikoshBAN" pitchFamily="2" charset="0"/>
              <a:cs typeface="NikoshBAN" pitchFamily="2" charset="0"/>
            </a:rPr>
            <a:t> জাতীয় পদার্থে </a:t>
          </a:r>
          <a:r>
            <a:rPr lang="bn-BD" sz="2800" u="none" dirty="0">
              <a:latin typeface="NikoshBAN" pitchFamily="2" charset="0"/>
              <a:cs typeface="NikoshBAN" pitchFamily="2" charset="0"/>
            </a:rPr>
            <a:t>দ্রবণীয় </a:t>
          </a:r>
          <a:r>
            <a:rPr lang="bn-BD" sz="2800" u="none" dirty="0" smtClean="0">
              <a:latin typeface="NikoshBAN" pitchFamily="2" charset="0"/>
              <a:cs typeface="NikoshBAN" pitchFamily="2" charset="0"/>
            </a:rPr>
            <a:t>ভিটামিন </a:t>
          </a:r>
          <a:r>
            <a:rPr lang="en-US" sz="2800" u="none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এর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উৎস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বলতে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dirty="0">
              <a:latin typeface="NikoshBAN" pitchFamily="2" charset="0"/>
              <a:cs typeface="NikoshBAN" pitchFamily="2" charset="0"/>
            </a:rPr>
            <a:t>।</a:t>
          </a:r>
          <a:endParaRPr lang="en-US" sz="2800" dirty="0"/>
        </a:p>
      </dgm:t>
    </dgm:pt>
    <dgm:pt modelId="{435A591B-BA17-4C06-B398-441EBD631798}" type="parTrans" cxnId="{A3FB8113-955B-4F2D-9534-B0BB33DA1522}">
      <dgm:prSet/>
      <dgm:spPr/>
      <dgm:t>
        <a:bodyPr/>
        <a:lstStyle/>
        <a:p>
          <a:endParaRPr lang="en-US" sz="2000"/>
        </a:p>
      </dgm:t>
    </dgm:pt>
    <dgm:pt modelId="{874ACC46-0B31-4395-B750-31B7055E2907}" type="sibTrans" cxnId="{A3FB8113-955B-4F2D-9534-B0BB33DA1522}">
      <dgm:prSet/>
      <dgm:spPr/>
      <dgm:t>
        <a:bodyPr/>
        <a:lstStyle/>
        <a:p>
          <a:endParaRPr lang="en-US" sz="2000"/>
        </a:p>
      </dgm:t>
    </dgm:pt>
    <dgm:pt modelId="{78A4F6B4-9204-4911-BE68-6555E68FE69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bn-BD" sz="2800" u="none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স্নেহ বা  </a:t>
          </a:r>
          <a:r>
            <a:rPr lang="bn-BD" sz="2800" u="none" dirty="0" smtClean="0">
              <a:latin typeface="NikoshBAN" pitchFamily="2" charset="0"/>
              <a:cs typeface="NikoshBAN" pitchFamily="2" charset="0"/>
            </a:rPr>
            <a:t>চর্বি</a:t>
          </a:r>
          <a:r>
            <a:rPr lang="bn-BD" sz="2800" u="none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জাতীয় পদার্থে </a:t>
          </a:r>
          <a:r>
            <a:rPr lang="bn-BD" sz="2800" u="none" dirty="0" smtClean="0">
              <a:latin typeface="NikoshBAN" pitchFamily="2" charset="0"/>
              <a:cs typeface="NikoshBAN" pitchFamily="2" charset="0"/>
            </a:rPr>
            <a:t>দ্রবণীয়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ভিটামিন কয় প্রকার ও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কি কি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dirty="0"/>
        </a:p>
      </dgm:t>
    </dgm:pt>
    <dgm:pt modelId="{DB060BBA-B366-494E-A0D4-75F14B79B758}" type="parTrans" cxnId="{35BCD188-202C-4EF1-A2FD-4BE288DE4A60}">
      <dgm:prSet/>
      <dgm:spPr/>
      <dgm:t>
        <a:bodyPr/>
        <a:lstStyle/>
        <a:p>
          <a:endParaRPr lang="en-US" sz="2000"/>
        </a:p>
      </dgm:t>
    </dgm:pt>
    <dgm:pt modelId="{9E819ED5-062F-4D9F-8833-DE9131BBC896}" type="sibTrans" cxnId="{35BCD188-202C-4EF1-A2FD-4BE288DE4A60}">
      <dgm:prSet/>
      <dgm:spPr/>
      <dgm:t>
        <a:bodyPr/>
        <a:lstStyle/>
        <a:p>
          <a:endParaRPr lang="en-US" sz="2000"/>
        </a:p>
      </dgm:t>
    </dgm:pt>
    <dgm:pt modelId="{1BB12F04-D581-449F-A14D-E4E36D210D7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u="none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স্নেহ বা  </a:t>
          </a:r>
          <a:r>
            <a:rPr lang="bn-BD" sz="2800" u="none" dirty="0" smtClean="0">
              <a:latin typeface="NikoshBAN" pitchFamily="2" charset="0"/>
              <a:cs typeface="NikoshBAN" pitchFamily="2" charset="0"/>
            </a:rPr>
            <a:t>চর্বি</a:t>
          </a:r>
          <a:r>
            <a:rPr lang="bn-BD" sz="2800" u="none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জাতীয় </a:t>
          </a:r>
          <a:r>
            <a: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পদার্থে  </a:t>
          </a:r>
          <a:r>
            <a:rPr lang="bn-BD" sz="2800" u="none" dirty="0" smtClean="0">
              <a:latin typeface="NikoshBAN" pitchFamily="2" charset="0"/>
              <a:cs typeface="NikoshBAN" pitchFamily="2" charset="0"/>
            </a:rPr>
            <a:t>দ্রবণীয়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ভিটামিন এর উৎস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spc="-150" dirty="0"/>
        </a:p>
      </dgm:t>
    </dgm:pt>
    <dgm:pt modelId="{8A2E6E44-6D39-458F-8F04-2D2E6BA2FC2C}" type="parTrans" cxnId="{2D3C9C25-C3F1-4958-8CE3-5C0EDC8109A5}">
      <dgm:prSet/>
      <dgm:spPr/>
      <dgm:t>
        <a:bodyPr/>
        <a:lstStyle/>
        <a:p>
          <a:endParaRPr lang="en-US" sz="2000"/>
        </a:p>
      </dgm:t>
    </dgm:pt>
    <dgm:pt modelId="{92100B59-7662-47EB-835D-DC2A2D09EDF0}" type="sibTrans" cxnId="{2D3C9C25-C3F1-4958-8CE3-5C0EDC8109A5}">
      <dgm:prSet/>
      <dgm:spPr/>
      <dgm:t>
        <a:bodyPr/>
        <a:lstStyle/>
        <a:p>
          <a:endParaRPr lang="en-US" sz="2000"/>
        </a:p>
      </dgm:t>
    </dgm:pt>
    <dgm:pt modelId="{E07AD1DD-9B99-4C31-91A1-510B7663C75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BD" sz="2800" u="none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স্নেহ বা  </a:t>
          </a:r>
          <a:r>
            <a:rPr lang="bn-BD" sz="2800" u="none" dirty="0" smtClean="0">
              <a:latin typeface="NikoshBAN" pitchFamily="2" charset="0"/>
              <a:cs typeface="NikoshBAN" pitchFamily="2" charset="0"/>
            </a:rPr>
            <a:t>চর্বি</a:t>
          </a:r>
          <a:r>
            <a:rPr lang="bn-BD" sz="2800" u="none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জাতীয় </a:t>
          </a:r>
          <a:r>
            <a: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পদার্থে </a:t>
          </a:r>
          <a:r>
            <a:rPr lang="bn-BD" sz="2800" u="none" dirty="0" smtClean="0">
              <a:latin typeface="NikoshBAN" pitchFamily="2" charset="0"/>
              <a:cs typeface="NikoshBAN" pitchFamily="2" charset="0"/>
            </a:rPr>
            <a:t>দ্রবণীয়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ভিটামিনের আভাবে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সৃষ্ট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সমস্যার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যৌত্তিকতা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2800" spc="-15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spc="-15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spc="-15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spc="-15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spc="-15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dirty="0"/>
        </a:p>
      </dgm:t>
    </dgm:pt>
    <dgm:pt modelId="{A3C00CA4-8162-4CC1-966F-A6AD97561717}" type="parTrans" cxnId="{988ED6D7-07B3-4542-83F6-5A9427ED5F43}">
      <dgm:prSet/>
      <dgm:spPr/>
      <dgm:t>
        <a:bodyPr/>
        <a:lstStyle/>
        <a:p>
          <a:endParaRPr lang="en-US" sz="2000"/>
        </a:p>
      </dgm:t>
    </dgm:pt>
    <dgm:pt modelId="{C9A0D3B5-C8B6-4E79-B236-39B5D45BC1D1}" type="sibTrans" cxnId="{988ED6D7-07B3-4542-83F6-5A9427ED5F43}">
      <dgm:prSet/>
      <dgm:spPr/>
      <dgm:t>
        <a:bodyPr/>
        <a:lstStyle/>
        <a:p>
          <a:endParaRPr lang="en-US" sz="2000"/>
        </a:p>
      </dgm:t>
    </dgm:pt>
    <dgm:pt modelId="{C783E4B3-50AA-4CAB-B146-9472491D3922}" type="pres">
      <dgm:prSet presAssocID="{30A695C5-2B6A-4CBA-9252-8A23A5FDE7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0C2E68-5B2E-4CA9-B767-3FA6913AAEA6}" type="pres">
      <dgm:prSet presAssocID="{30A695C5-2B6A-4CBA-9252-8A23A5FDE7FF}" presName="Name1" presStyleCnt="0"/>
      <dgm:spPr/>
    </dgm:pt>
    <dgm:pt modelId="{A4B6AE34-852E-4134-BBCA-256A6192C7F7}" type="pres">
      <dgm:prSet presAssocID="{30A695C5-2B6A-4CBA-9252-8A23A5FDE7FF}" presName="cycle" presStyleCnt="0"/>
      <dgm:spPr/>
    </dgm:pt>
    <dgm:pt modelId="{B538B92B-8B0E-4155-8116-B9D3B8996074}" type="pres">
      <dgm:prSet presAssocID="{30A695C5-2B6A-4CBA-9252-8A23A5FDE7FF}" presName="srcNode" presStyleLbl="node1" presStyleIdx="0" presStyleCnt="4"/>
      <dgm:spPr/>
    </dgm:pt>
    <dgm:pt modelId="{5655BE58-A8F0-483C-A04D-AB4FE92AEF91}" type="pres">
      <dgm:prSet presAssocID="{30A695C5-2B6A-4CBA-9252-8A23A5FDE7FF}" presName="conn" presStyleLbl="parChTrans1D2" presStyleIdx="0" presStyleCnt="1"/>
      <dgm:spPr/>
      <dgm:t>
        <a:bodyPr/>
        <a:lstStyle/>
        <a:p>
          <a:endParaRPr lang="en-US"/>
        </a:p>
      </dgm:t>
    </dgm:pt>
    <dgm:pt modelId="{77209ABC-DB1E-4998-8679-0E081217A3A0}" type="pres">
      <dgm:prSet presAssocID="{30A695C5-2B6A-4CBA-9252-8A23A5FDE7FF}" presName="extraNode" presStyleLbl="node1" presStyleIdx="0" presStyleCnt="4"/>
      <dgm:spPr/>
    </dgm:pt>
    <dgm:pt modelId="{F1B62C73-2BB4-4945-9190-C39715DB4F66}" type="pres">
      <dgm:prSet presAssocID="{30A695C5-2B6A-4CBA-9252-8A23A5FDE7FF}" presName="dstNode" presStyleLbl="node1" presStyleIdx="0" presStyleCnt="4"/>
      <dgm:spPr/>
    </dgm:pt>
    <dgm:pt modelId="{EB1AB1C8-1AC5-49E8-8B7C-D40FA61F71B5}" type="pres">
      <dgm:prSet presAssocID="{4AA1EE84-A81C-46FA-9A67-2A293431AB2F}" presName="text_1" presStyleLbl="node1" presStyleIdx="0" presStyleCnt="4" custScaleX="104532" custLinFactNeighborX="-1864" custLinFactNeighborY="-5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887C-12CA-4EA3-AF5B-B15875F6D025}" type="pres">
      <dgm:prSet presAssocID="{4AA1EE84-A81C-46FA-9A67-2A293431AB2F}" presName="accent_1" presStyleCnt="0"/>
      <dgm:spPr/>
    </dgm:pt>
    <dgm:pt modelId="{0499E91E-E5DE-46A3-9F35-12528994703B}" type="pres">
      <dgm:prSet presAssocID="{4AA1EE84-A81C-46FA-9A67-2A293431AB2F}" presName="accentRepeatNode" presStyleLbl="solidFgAcc1" presStyleIdx="0" presStyleCnt="4"/>
      <dgm:spPr/>
    </dgm:pt>
    <dgm:pt modelId="{9114FD9B-876F-4B0A-980C-84E982FDCA4D}" type="pres">
      <dgm:prSet presAssocID="{78A4F6B4-9204-4911-BE68-6555E68FE695}" presName="text_2" presStyleLbl="node1" presStyleIdx="1" presStyleCnt="4" custScaleX="100773" custLinFactNeighborX="-429" custLinFactNeighborY="-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5F60C-769F-4211-A407-1F7757CC8C4B}" type="pres">
      <dgm:prSet presAssocID="{78A4F6B4-9204-4911-BE68-6555E68FE695}" presName="accent_2" presStyleCnt="0"/>
      <dgm:spPr/>
    </dgm:pt>
    <dgm:pt modelId="{39FDBDF2-BA57-4CB2-ADE4-14130D32238E}" type="pres">
      <dgm:prSet presAssocID="{78A4F6B4-9204-4911-BE68-6555E68FE695}" presName="accentRepeatNode" presStyleLbl="solidFgAcc1" presStyleIdx="1" presStyleCnt="4" custScaleX="99603" custLinFactNeighborX="-5698" custLinFactNeighborY="-1423"/>
      <dgm:spPr/>
    </dgm:pt>
    <dgm:pt modelId="{889A1E1E-9237-4E87-98F4-6E08BB67E947}" type="pres">
      <dgm:prSet presAssocID="{1BB12F04-D581-449F-A14D-E4E36D210D74}" presName="text_3" presStyleLbl="node1" presStyleIdx="2" presStyleCnt="4" custScaleX="99658" custScaleY="150026" custLinFactNeighborX="224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DEDAD-4C8E-4AAF-89D8-5D7C27EB7AE7}" type="pres">
      <dgm:prSet presAssocID="{1BB12F04-D581-449F-A14D-E4E36D210D74}" presName="accent_3" presStyleCnt="0"/>
      <dgm:spPr/>
    </dgm:pt>
    <dgm:pt modelId="{2D40C9FD-B1D4-4BC8-BEC1-46B165AC6205}" type="pres">
      <dgm:prSet presAssocID="{1BB12F04-D581-449F-A14D-E4E36D210D74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7D774741-C35B-4A13-A7BE-A55D837BB7DE}" type="pres">
      <dgm:prSet presAssocID="{E07AD1DD-9B99-4C31-91A1-510B7663C75C}" presName="text_4" presStyleLbl="node1" presStyleIdx="3" presStyleCnt="4" custScaleX="96674" custScaleY="130223" custLinFactNeighborX="3640" custLinFactNeighborY="8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B65F8-53C7-4CCC-9610-FC0D0225524A}" type="pres">
      <dgm:prSet presAssocID="{E07AD1DD-9B99-4C31-91A1-510B7663C75C}" presName="accent_4" presStyleCnt="0"/>
      <dgm:spPr/>
    </dgm:pt>
    <dgm:pt modelId="{7C28791F-3098-42ED-BCAB-D530B155ADFE}" type="pres">
      <dgm:prSet presAssocID="{E07AD1DD-9B99-4C31-91A1-510B7663C75C}" presName="accentRepeatNode" presStyleLbl="solidFgAcc1" presStyleIdx="3" presStyleCnt="4" custScaleX="105012" custScaleY="116508" custLinFactNeighborX="-6616" custLinFactNeighborY="-11292"/>
      <dgm:spPr/>
    </dgm:pt>
  </dgm:ptLst>
  <dgm:cxnLst>
    <dgm:cxn modelId="{988ED6D7-07B3-4542-83F6-5A9427ED5F43}" srcId="{30A695C5-2B6A-4CBA-9252-8A23A5FDE7FF}" destId="{E07AD1DD-9B99-4C31-91A1-510B7663C75C}" srcOrd="3" destOrd="0" parTransId="{A3C00CA4-8162-4CC1-966F-A6AD97561717}" sibTransId="{C9A0D3B5-C8B6-4E79-B236-39B5D45BC1D1}"/>
    <dgm:cxn modelId="{A3FB8113-955B-4F2D-9534-B0BB33DA1522}" srcId="{30A695C5-2B6A-4CBA-9252-8A23A5FDE7FF}" destId="{4AA1EE84-A81C-46FA-9A67-2A293431AB2F}" srcOrd="0" destOrd="0" parTransId="{435A591B-BA17-4C06-B398-441EBD631798}" sibTransId="{874ACC46-0B31-4395-B750-31B7055E2907}"/>
    <dgm:cxn modelId="{C0C82C2F-D2D9-4D0A-911A-E1730ED71FE4}" type="presOf" srcId="{1BB12F04-D581-449F-A14D-E4E36D210D74}" destId="{889A1E1E-9237-4E87-98F4-6E08BB67E947}" srcOrd="0" destOrd="0" presId="urn:microsoft.com/office/officeart/2008/layout/VerticalCurvedList"/>
    <dgm:cxn modelId="{3F6225E6-A5EB-416B-AB32-BDD33A78679B}" type="presOf" srcId="{874ACC46-0B31-4395-B750-31B7055E2907}" destId="{5655BE58-A8F0-483C-A04D-AB4FE92AEF91}" srcOrd="0" destOrd="0" presId="urn:microsoft.com/office/officeart/2008/layout/VerticalCurvedList"/>
    <dgm:cxn modelId="{A53B380B-5F35-4286-9669-C9A2F6245ED0}" type="presOf" srcId="{E07AD1DD-9B99-4C31-91A1-510B7663C75C}" destId="{7D774741-C35B-4A13-A7BE-A55D837BB7DE}" srcOrd="0" destOrd="0" presId="urn:microsoft.com/office/officeart/2008/layout/VerticalCurvedList"/>
    <dgm:cxn modelId="{35BCD188-202C-4EF1-A2FD-4BE288DE4A60}" srcId="{30A695C5-2B6A-4CBA-9252-8A23A5FDE7FF}" destId="{78A4F6B4-9204-4911-BE68-6555E68FE695}" srcOrd="1" destOrd="0" parTransId="{DB060BBA-B366-494E-A0D4-75F14B79B758}" sibTransId="{9E819ED5-062F-4D9F-8833-DE9131BBC896}"/>
    <dgm:cxn modelId="{D6298423-2A12-4EE1-BFFC-E7E292563B74}" type="presOf" srcId="{4AA1EE84-A81C-46FA-9A67-2A293431AB2F}" destId="{EB1AB1C8-1AC5-49E8-8B7C-D40FA61F71B5}" srcOrd="0" destOrd="0" presId="urn:microsoft.com/office/officeart/2008/layout/VerticalCurvedList"/>
    <dgm:cxn modelId="{13AC724D-B948-4DE2-BABF-AE42B9CC48A9}" type="presOf" srcId="{30A695C5-2B6A-4CBA-9252-8A23A5FDE7FF}" destId="{C783E4B3-50AA-4CAB-B146-9472491D3922}" srcOrd="0" destOrd="0" presId="urn:microsoft.com/office/officeart/2008/layout/VerticalCurvedList"/>
    <dgm:cxn modelId="{AFBA9488-A707-4B90-A980-A7EC18E406D9}" type="presOf" srcId="{78A4F6B4-9204-4911-BE68-6555E68FE695}" destId="{9114FD9B-876F-4B0A-980C-84E982FDCA4D}" srcOrd="0" destOrd="0" presId="urn:microsoft.com/office/officeart/2008/layout/VerticalCurvedList"/>
    <dgm:cxn modelId="{2D3C9C25-C3F1-4958-8CE3-5C0EDC8109A5}" srcId="{30A695C5-2B6A-4CBA-9252-8A23A5FDE7FF}" destId="{1BB12F04-D581-449F-A14D-E4E36D210D74}" srcOrd="2" destOrd="0" parTransId="{8A2E6E44-6D39-458F-8F04-2D2E6BA2FC2C}" sibTransId="{92100B59-7662-47EB-835D-DC2A2D09EDF0}"/>
    <dgm:cxn modelId="{D339A77D-5D84-492E-81FA-0C20328FA7C5}" type="presParOf" srcId="{C783E4B3-50AA-4CAB-B146-9472491D3922}" destId="{EB0C2E68-5B2E-4CA9-B767-3FA6913AAEA6}" srcOrd="0" destOrd="0" presId="urn:microsoft.com/office/officeart/2008/layout/VerticalCurvedList"/>
    <dgm:cxn modelId="{7E1702FE-5A22-43CC-9B7A-5CBE9CF89A74}" type="presParOf" srcId="{EB0C2E68-5B2E-4CA9-B767-3FA6913AAEA6}" destId="{A4B6AE34-852E-4134-BBCA-256A6192C7F7}" srcOrd="0" destOrd="0" presId="urn:microsoft.com/office/officeart/2008/layout/VerticalCurvedList"/>
    <dgm:cxn modelId="{D45881F6-8456-442D-BCDF-4C4C192B2795}" type="presParOf" srcId="{A4B6AE34-852E-4134-BBCA-256A6192C7F7}" destId="{B538B92B-8B0E-4155-8116-B9D3B8996074}" srcOrd="0" destOrd="0" presId="urn:microsoft.com/office/officeart/2008/layout/VerticalCurvedList"/>
    <dgm:cxn modelId="{9DC82D39-C226-4112-B67B-D93CC14EFD55}" type="presParOf" srcId="{A4B6AE34-852E-4134-BBCA-256A6192C7F7}" destId="{5655BE58-A8F0-483C-A04D-AB4FE92AEF91}" srcOrd="1" destOrd="0" presId="urn:microsoft.com/office/officeart/2008/layout/VerticalCurvedList"/>
    <dgm:cxn modelId="{8781F4A7-1717-414B-9587-AB40ABD7695D}" type="presParOf" srcId="{A4B6AE34-852E-4134-BBCA-256A6192C7F7}" destId="{77209ABC-DB1E-4998-8679-0E081217A3A0}" srcOrd="2" destOrd="0" presId="urn:microsoft.com/office/officeart/2008/layout/VerticalCurvedList"/>
    <dgm:cxn modelId="{448FBD9A-4736-4C15-BF63-BBA60DBF72A5}" type="presParOf" srcId="{A4B6AE34-852E-4134-BBCA-256A6192C7F7}" destId="{F1B62C73-2BB4-4945-9190-C39715DB4F66}" srcOrd="3" destOrd="0" presId="urn:microsoft.com/office/officeart/2008/layout/VerticalCurvedList"/>
    <dgm:cxn modelId="{A3CA13A7-53B2-444C-92EB-6EC562E3A758}" type="presParOf" srcId="{EB0C2E68-5B2E-4CA9-B767-3FA6913AAEA6}" destId="{EB1AB1C8-1AC5-49E8-8B7C-D40FA61F71B5}" srcOrd="1" destOrd="0" presId="urn:microsoft.com/office/officeart/2008/layout/VerticalCurvedList"/>
    <dgm:cxn modelId="{6042A438-2374-4155-A986-268804E969E8}" type="presParOf" srcId="{EB0C2E68-5B2E-4CA9-B767-3FA6913AAEA6}" destId="{DB5C887C-12CA-4EA3-AF5B-B15875F6D025}" srcOrd="2" destOrd="0" presId="urn:microsoft.com/office/officeart/2008/layout/VerticalCurvedList"/>
    <dgm:cxn modelId="{F1BC4520-5810-42A8-914B-39EFC09FA917}" type="presParOf" srcId="{DB5C887C-12CA-4EA3-AF5B-B15875F6D025}" destId="{0499E91E-E5DE-46A3-9F35-12528994703B}" srcOrd="0" destOrd="0" presId="urn:microsoft.com/office/officeart/2008/layout/VerticalCurvedList"/>
    <dgm:cxn modelId="{DC75EC27-1E12-4013-B1A8-D6EDC67EB1D7}" type="presParOf" srcId="{EB0C2E68-5B2E-4CA9-B767-3FA6913AAEA6}" destId="{9114FD9B-876F-4B0A-980C-84E982FDCA4D}" srcOrd="3" destOrd="0" presId="urn:microsoft.com/office/officeart/2008/layout/VerticalCurvedList"/>
    <dgm:cxn modelId="{3EFF3862-EC6E-4A96-9CA6-A4608DD6FF02}" type="presParOf" srcId="{EB0C2E68-5B2E-4CA9-B767-3FA6913AAEA6}" destId="{11F5F60C-769F-4211-A407-1F7757CC8C4B}" srcOrd="4" destOrd="0" presId="urn:microsoft.com/office/officeart/2008/layout/VerticalCurvedList"/>
    <dgm:cxn modelId="{8C29E2E9-D0BF-405B-9498-324B3F48EC20}" type="presParOf" srcId="{11F5F60C-769F-4211-A407-1F7757CC8C4B}" destId="{39FDBDF2-BA57-4CB2-ADE4-14130D32238E}" srcOrd="0" destOrd="0" presId="urn:microsoft.com/office/officeart/2008/layout/VerticalCurvedList"/>
    <dgm:cxn modelId="{ABAD04F4-20C0-4B8A-B7CA-98BA5EFD74F1}" type="presParOf" srcId="{EB0C2E68-5B2E-4CA9-B767-3FA6913AAEA6}" destId="{889A1E1E-9237-4E87-98F4-6E08BB67E947}" srcOrd="5" destOrd="0" presId="urn:microsoft.com/office/officeart/2008/layout/VerticalCurvedList"/>
    <dgm:cxn modelId="{295B0B49-42D4-44DA-8895-317F57D25158}" type="presParOf" srcId="{EB0C2E68-5B2E-4CA9-B767-3FA6913AAEA6}" destId="{416DEDAD-4C8E-4AAF-89D8-5D7C27EB7AE7}" srcOrd="6" destOrd="0" presId="urn:microsoft.com/office/officeart/2008/layout/VerticalCurvedList"/>
    <dgm:cxn modelId="{31946612-AD6C-4869-A421-AC840A9E0950}" type="presParOf" srcId="{416DEDAD-4C8E-4AAF-89D8-5D7C27EB7AE7}" destId="{2D40C9FD-B1D4-4BC8-BEC1-46B165AC6205}" srcOrd="0" destOrd="0" presId="urn:microsoft.com/office/officeart/2008/layout/VerticalCurvedList"/>
    <dgm:cxn modelId="{E7AC7A05-DF03-478C-905D-1F9A6CDA361C}" type="presParOf" srcId="{EB0C2E68-5B2E-4CA9-B767-3FA6913AAEA6}" destId="{7D774741-C35B-4A13-A7BE-A55D837BB7DE}" srcOrd="7" destOrd="0" presId="urn:microsoft.com/office/officeart/2008/layout/VerticalCurvedList"/>
    <dgm:cxn modelId="{E622DDF9-7F2B-42C2-AE51-8DC55A15395E}" type="presParOf" srcId="{EB0C2E68-5B2E-4CA9-B767-3FA6913AAEA6}" destId="{EA0B65F8-53C7-4CCC-9610-FC0D0225524A}" srcOrd="8" destOrd="0" presId="urn:microsoft.com/office/officeart/2008/layout/VerticalCurvedList"/>
    <dgm:cxn modelId="{5DC09677-313C-4FFE-B06C-D58010109798}" type="presParOf" srcId="{EA0B65F8-53C7-4CCC-9610-FC0D0225524A}" destId="{7C28791F-3098-42ED-BCAB-D530B155ADFE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112BD-58DB-4438-AD0E-46997E37FC5B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DEBD3-8C58-4AF9-9763-02D592C2A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7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DEBD3-8C58-4AF9-9763-02D592C2A6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9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DEBD3-8C58-4AF9-9763-02D592C2A6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DEBD3-8C58-4AF9-9763-02D592C2A6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94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DEBD3-8C58-4AF9-9763-02D592C2A6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9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DEBD3-8C58-4AF9-9763-02D592C2A6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4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3021D-C3BA-4183-88B4-8E9B0D9138AC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4.jpg"/><Relationship Id="rId7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6.jpeg"/><Relationship Id="rId10" Type="http://schemas.openxmlformats.org/officeDocument/2006/relationships/image" Target="../media/image29.jpg"/><Relationship Id="rId4" Type="http://schemas.openxmlformats.org/officeDocument/2006/relationships/image" Target="../media/image25.jpeg"/><Relationship Id="rId9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janeid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381000"/>
            <a:ext cx="8610600" cy="6096000"/>
            <a:chOff x="381000" y="381000"/>
            <a:chExt cx="8610600" cy="6096000"/>
          </a:xfrm>
        </p:grpSpPr>
        <p:sp>
          <p:nvSpPr>
            <p:cNvPr id="11" name="TextBox 10"/>
            <p:cNvSpPr txBox="1"/>
            <p:nvPr/>
          </p:nvSpPr>
          <p:spPr>
            <a:xfrm>
              <a:off x="381000" y="381000"/>
              <a:ext cx="1447800" cy="600164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9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</a:t>
              </a:r>
            </a:p>
            <a:p>
              <a:r>
                <a:rPr lang="bn-BD" sz="9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তম 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81000"/>
              <a:ext cx="6858000" cy="6096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0982" y="5867400"/>
            <a:ext cx="8876818" cy="812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পেয়ারা,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লেবু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আম,বাঁধাকপি 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আমলকি,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টমেটো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্‌ক, আনারস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1" y="30099"/>
            <a:ext cx="8343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‘সি’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 উৎস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7" y="668622"/>
            <a:ext cx="2263315" cy="1714555"/>
          </a:xfrm>
          <a:prstGeom prst="rect">
            <a:avLst/>
          </a:prstGeom>
          <a:ln w="28575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2" t="52933" r="35316"/>
          <a:stretch/>
        </p:blipFill>
        <p:spPr>
          <a:xfrm>
            <a:off x="304800" y="4120720"/>
            <a:ext cx="2273691" cy="1603702"/>
          </a:xfrm>
          <a:prstGeom prst="rect">
            <a:avLst/>
          </a:prstGeom>
          <a:ln w="28575"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" t="12926" b="10841"/>
          <a:stretch/>
        </p:blipFill>
        <p:spPr>
          <a:xfrm>
            <a:off x="6028706" y="668623"/>
            <a:ext cx="2430557" cy="1641240"/>
          </a:xfrm>
          <a:prstGeom prst="rect">
            <a:avLst/>
          </a:prstGeom>
          <a:ln w="38100"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" t="9860" r="5143" b="11790"/>
          <a:stretch/>
        </p:blipFill>
        <p:spPr>
          <a:xfrm>
            <a:off x="2960239" y="2514600"/>
            <a:ext cx="2754761" cy="1447800"/>
          </a:xfrm>
          <a:prstGeom prst="rect">
            <a:avLst/>
          </a:prstGeom>
          <a:ln w="28575"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8" t="55999" r="5053" b="18784"/>
          <a:stretch/>
        </p:blipFill>
        <p:spPr>
          <a:xfrm>
            <a:off x="6019802" y="2566419"/>
            <a:ext cx="2501218" cy="1428696"/>
          </a:xfrm>
          <a:prstGeom prst="rect">
            <a:avLst/>
          </a:prstGeom>
          <a:ln w="28575"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t="9071" r="11987"/>
          <a:stretch/>
        </p:blipFill>
        <p:spPr>
          <a:xfrm>
            <a:off x="2960239" y="668622"/>
            <a:ext cx="2754761" cy="1685264"/>
          </a:xfrm>
          <a:prstGeom prst="rect">
            <a:avLst/>
          </a:prstGeom>
          <a:ln w="28575"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t="6001" r="22043" b="11989"/>
          <a:stretch/>
        </p:blipFill>
        <p:spPr>
          <a:xfrm>
            <a:off x="2960239" y="4120720"/>
            <a:ext cx="2754761" cy="1603702"/>
          </a:xfrm>
          <a:prstGeom prst="rect">
            <a:avLst/>
          </a:prstGeom>
          <a:ln w="28575"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0" r="21334"/>
          <a:stretch/>
        </p:blipFill>
        <p:spPr>
          <a:xfrm rot="16200000">
            <a:off x="6502126" y="3692143"/>
            <a:ext cx="1549955" cy="2514602"/>
          </a:xfrm>
          <a:prstGeom prst="rect">
            <a:avLst/>
          </a:prstGeom>
          <a:ln w="2857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14600"/>
            <a:ext cx="2752725" cy="1666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07" y="1186304"/>
            <a:ext cx="2078560" cy="2324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14" y="1170099"/>
            <a:ext cx="2497807" cy="2309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4" b="22784"/>
          <a:stretch/>
        </p:blipFill>
        <p:spPr>
          <a:xfrm>
            <a:off x="76201" y="955741"/>
            <a:ext cx="1442288" cy="133025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" r="3337" b="285"/>
          <a:stretch/>
        </p:blipFill>
        <p:spPr>
          <a:xfrm>
            <a:off x="4191000" y="3808460"/>
            <a:ext cx="2209799" cy="159245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333187" y="3882913"/>
            <a:ext cx="1209943" cy="1476487"/>
            <a:chOff x="4857750" y="2719422"/>
            <a:chExt cx="3958587" cy="37073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3236845"/>
              <a:ext cx="3048001" cy="31899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857750" y="2719422"/>
              <a:ext cx="3958587" cy="37073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38048" y="3920552"/>
            <a:ext cx="1919552" cy="1603939"/>
            <a:chOff x="463035" y="144028"/>
            <a:chExt cx="3878049" cy="34636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739" y="274061"/>
              <a:ext cx="3245775" cy="3333639"/>
            </a:xfrm>
            <a:prstGeom prst="rect">
              <a:avLst/>
            </a:prstGeom>
            <a:ln w="28575" cap="sq">
              <a:noFill/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463035" y="144028"/>
              <a:ext cx="3878049" cy="32087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124200" y="152400"/>
            <a:ext cx="3613151" cy="8079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06" y="3873498"/>
            <a:ext cx="1835313" cy="148590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1295400" y="5791200"/>
            <a:ext cx="7123578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সি,ডি,ই,কে যুক্ত খাবার আলাদা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 ? 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t="48696" r="66400" b="3623"/>
          <a:stretch/>
        </p:blipFill>
        <p:spPr>
          <a:xfrm>
            <a:off x="6781801" y="1186304"/>
            <a:ext cx="2089150" cy="2195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7"/>
          <a:stretch/>
        </p:blipFill>
        <p:spPr>
          <a:xfrm>
            <a:off x="228600" y="2362200"/>
            <a:ext cx="1295400" cy="1294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382000" cy="5847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6096000"/>
            <a:ext cx="4953000" cy="660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যুক্ত খাবার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" b="14282"/>
          <a:stretch/>
        </p:blipFill>
        <p:spPr>
          <a:xfrm>
            <a:off x="228601" y="152400"/>
            <a:ext cx="8534400" cy="58849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6172200"/>
            <a:ext cx="6096001" cy="5527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 যুক্ত খাবার</a:t>
            </a:r>
          </a:p>
        </p:txBody>
      </p:sp>
    </p:spTree>
    <p:extLst>
      <p:ext uri="{BB962C8B-B14F-4D97-AF65-F5344CB8AC3E}">
        <p14:creationId xmlns:p14="http://schemas.microsoft.com/office/powerpoint/2010/main" val="370993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77525" y="2174346"/>
            <a:ext cx="2846590" cy="2310697"/>
            <a:chOff x="3457773" y="2197277"/>
            <a:chExt cx="2520770" cy="215863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Oval 4"/>
            <p:cNvSpPr/>
            <p:nvPr/>
          </p:nvSpPr>
          <p:spPr>
            <a:xfrm>
              <a:off x="3457773" y="2197277"/>
              <a:ext cx="2520770" cy="215863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Oval 4"/>
            <p:cNvSpPr txBox="1"/>
            <p:nvPr/>
          </p:nvSpPr>
          <p:spPr>
            <a:xfrm>
              <a:off x="3715865" y="2513402"/>
              <a:ext cx="2036558" cy="1526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u="sng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স্নেহ বা চর্বি </a:t>
              </a:r>
              <a:r>
                <a:rPr lang="bn-BD" sz="2800" u="sng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জাতীয় পদার্থে দ্রবণীয় </a:t>
              </a:r>
              <a:r>
                <a:rPr lang="bn-BD" sz="28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ভিটামি</a:t>
              </a:r>
              <a:r>
                <a:rPr lang="en-US" sz="28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নের</a:t>
              </a:r>
              <a:r>
                <a:rPr lang="en-US" sz="28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অভাবজনিত</a:t>
              </a:r>
              <a:r>
                <a:rPr lang="en-US" sz="28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রোগ</a:t>
              </a:r>
              <a:endParaRPr lang="en-US" sz="2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23944" y="1899866"/>
            <a:ext cx="613290" cy="208309"/>
            <a:chOff x="4319985" y="1903747"/>
            <a:chExt cx="613290" cy="208309"/>
          </a:xfrm>
        </p:grpSpPr>
        <p:sp>
          <p:nvSpPr>
            <p:cNvPr id="8" name="Right Arrow 7"/>
            <p:cNvSpPr/>
            <p:nvPr/>
          </p:nvSpPr>
          <p:spPr>
            <a:xfrm rot="16029865">
              <a:off x="4522475" y="1701257"/>
              <a:ext cx="208309" cy="61329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5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6"/>
            <p:cNvSpPr txBox="1"/>
            <p:nvPr/>
          </p:nvSpPr>
          <p:spPr>
            <a:xfrm rot="26829865">
              <a:off x="4555267" y="1855123"/>
              <a:ext cx="145816" cy="36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74060" y="-837"/>
            <a:ext cx="1803796" cy="1803796"/>
            <a:chOff x="3670101" y="3044"/>
            <a:chExt cx="1803796" cy="1803796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3670101" y="3044"/>
              <a:ext cx="1803796" cy="1803796"/>
            </a:xfrm>
            <a:prstGeom prst="ellipse">
              <a:avLst/>
            </a:prstGeom>
            <a:solidFill>
              <a:srgbClr val="00B0F0"/>
            </a:solidFill>
            <a:ln>
              <a:noFill/>
              <a:prstDash val="lgDash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Oval 8"/>
            <p:cNvSpPr txBox="1"/>
            <p:nvPr/>
          </p:nvSpPr>
          <p:spPr>
            <a:xfrm>
              <a:off x="3934261" y="267204"/>
              <a:ext cx="1275476" cy="1275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শিশুর</a:t>
              </a:r>
              <a:r>
                <a:rPr lang="en-US" sz="29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9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রিকেটস</a:t>
              </a:r>
              <a:r>
                <a:rPr lang="en-US" sz="29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রোগ</a:t>
              </a:r>
              <a:r>
                <a:rPr lang="en-US" sz="29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97892" y="2246026"/>
            <a:ext cx="347893" cy="613290"/>
            <a:chOff x="5752990" y="2322480"/>
            <a:chExt cx="118371" cy="613290"/>
          </a:xfrm>
        </p:grpSpPr>
        <p:sp>
          <p:nvSpPr>
            <p:cNvPr id="14" name="Right Arrow 13"/>
            <p:cNvSpPr/>
            <p:nvPr/>
          </p:nvSpPr>
          <p:spPr>
            <a:xfrm rot="19801663">
              <a:off x="5752990" y="2322480"/>
              <a:ext cx="118371" cy="61329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5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10"/>
            <p:cNvSpPr txBox="1"/>
            <p:nvPr/>
          </p:nvSpPr>
          <p:spPr>
            <a:xfrm rot="19801663">
              <a:off x="5755364" y="2454008"/>
              <a:ext cx="82860" cy="36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95160" y="914400"/>
            <a:ext cx="2464043" cy="1867354"/>
            <a:chOff x="5791202" y="1219193"/>
            <a:chExt cx="1803796" cy="1803796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5791202" y="1219193"/>
              <a:ext cx="1803796" cy="180379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prstDash val="lgDash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Oval 12"/>
            <p:cNvSpPr txBox="1"/>
            <p:nvPr/>
          </p:nvSpPr>
          <p:spPr>
            <a:xfrm>
              <a:off x="6055362" y="1483353"/>
              <a:ext cx="1275476" cy="1275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9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অস্টিওম্যালেশিয়া</a:t>
              </a:r>
              <a:endParaRPr lang="en-US" sz="2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28092" y="3742166"/>
            <a:ext cx="408478" cy="613290"/>
            <a:chOff x="5718362" y="3751005"/>
            <a:chExt cx="226600" cy="613290"/>
          </a:xfrm>
        </p:grpSpPr>
        <p:sp>
          <p:nvSpPr>
            <p:cNvPr id="20" name="Right Arrow 19"/>
            <p:cNvSpPr/>
            <p:nvPr/>
          </p:nvSpPr>
          <p:spPr>
            <a:xfrm rot="2061905">
              <a:off x="5718362" y="3751005"/>
              <a:ext cx="226600" cy="61329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5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4"/>
            <p:cNvSpPr txBox="1"/>
            <p:nvPr/>
          </p:nvSpPr>
          <p:spPr>
            <a:xfrm rot="2061905">
              <a:off x="5724295" y="3854477"/>
              <a:ext cx="158620" cy="36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59956" y="3785248"/>
            <a:ext cx="2491629" cy="1803796"/>
            <a:chOff x="5855998" y="3789129"/>
            <a:chExt cx="1803796" cy="1803796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3" name="Oval 22"/>
            <p:cNvSpPr/>
            <p:nvPr/>
          </p:nvSpPr>
          <p:spPr>
            <a:xfrm>
              <a:off x="5855998" y="3789129"/>
              <a:ext cx="1803796" cy="180379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  <a:prstDash val="lgDash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Oval 16"/>
            <p:cNvSpPr txBox="1"/>
            <p:nvPr/>
          </p:nvSpPr>
          <p:spPr>
            <a:xfrm>
              <a:off x="6120158" y="4053289"/>
              <a:ext cx="1275476" cy="1275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মায়োপ্যাথি</a:t>
              </a:r>
              <a:endParaRPr lang="en-US" sz="8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024612" y="4504379"/>
            <a:ext cx="613290" cy="352051"/>
            <a:chOff x="4320653" y="4508260"/>
            <a:chExt cx="613290" cy="369715"/>
          </a:xfrm>
        </p:grpSpPr>
        <p:sp>
          <p:nvSpPr>
            <p:cNvPr id="26" name="Right Arrow 25"/>
            <p:cNvSpPr/>
            <p:nvPr/>
          </p:nvSpPr>
          <p:spPr>
            <a:xfrm rot="5550786">
              <a:off x="4442440" y="4386473"/>
              <a:ext cx="369715" cy="61329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5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18"/>
            <p:cNvSpPr txBox="1"/>
            <p:nvPr/>
          </p:nvSpPr>
          <p:spPr>
            <a:xfrm rot="16350786">
              <a:off x="4500329" y="4453727"/>
              <a:ext cx="258801" cy="36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74059" y="5047277"/>
            <a:ext cx="2121101" cy="1803796"/>
            <a:chOff x="3670101" y="5051158"/>
            <a:chExt cx="1803796" cy="1803796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3670101" y="5051158"/>
              <a:ext cx="1803796" cy="180379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prstDash val="lgDash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Oval 20"/>
            <p:cNvSpPr txBox="1"/>
            <p:nvPr/>
          </p:nvSpPr>
          <p:spPr>
            <a:xfrm>
              <a:off x="3934261" y="5315318"/>
              <a:ext cx="1275476" cy="1275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ঝাপসা দেখা</a:t>
              </a:r>
              <a:endParaRPr lang="en-US" sz="7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708439" y="3661720"/>
            <a:ext cx="516823" cy="693736"/>
            <a:chOff x="3262004" y="3746047"/>
            <a:chExt cx="327223" cy="613290"/>
          </a:xfrm>
        </p:grpSpPr>
        <p:sp>
          <p:nvSpPr>
            <p:cNvPr id="32" name="Right Arrow 31"/>
            <p:cNvSpPr/>
            <p:nvPr/>
          </p:nvSpPr>
          <p:spPr>
            <a:xfrm rot="8906827">
              <a:off x="3262004" y="3746047"/>
              <a:ext cx="327223" cy="61329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5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22"/>
            <p:cNvSpPr txBox="1"/>
            <p:nvPr/>
          </p:nvSpPr>
          <p:spPr>
            <a:xfrm rot="19706827">
              <a:off x="3352914" y="3843020"/>
              <a:ext cx="229056" cy="36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04943" y="3785248"/>
            <a:ext cx="2428868" cy="1803796"/>
            <a:chOff x="1484204" y="3789129"/>
            <a:chExt cx="1803796" cy="1803796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35" name="Oval 34"/>
            <p:cNvSpPr/>
            <p:nvPr/>
          </p:nvSpPr>
          <p:spPr>
            <a:xfrm>
              <a:off x="1484204" y="3789129"/>
              <a:ext cx="1803796" cy="180379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  <a:prstDash val="lgDash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6" name="Oval 24"/>
            <p:cNvSpPr txBox="1"/>
            <p:nvPr/>
          </p:nvSpPr>
          <p:spPr>
            <a:xfrm>
              <a:off x="1748364" y="4053289"/>
              <a:ext cx="1275476" cy="1275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রক্তশূন্যতা</a:t>
              </a:r>
              <a:r>
                <a:rPr lang="en-US" sz="29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627743" y="2330547"/>
            <a:ext cx="461725" cy="613290"/>
            <a:chOff x="3115441" y="2334428"/>
            <a:chExt cx="361304" cy="613290"/>
          </a:xfrm>
        </p:grpSpPr>
        <p:sp>
          <p:nvSpPr>
            <p:cNvPr id="38" name="Right Arrow 37"/>
            <p:cNvSpPr/>
            <p:nvPr/>
          </p:nvSpPr>
          <p:spPr>
            <a:xfrm rot="12271073">
              <a:off x="3115441" y="2334428"/>
              <a:ext cx="361304" cy="61329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5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ight Arrow 26"/>
            <p:cNvSpPr txBox="1"/>
            <p:nvPr/>
          </p:nvSpPr>
          <p:spPr>
            <a:xfrm rot="23071073">
              <a:off x="3218945" y="2479576"/>
              <a:ext cx="252913" cy="36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3286" y="1215337"/>
            <a:ext cx="2448665" cy="1803796"/>
            <a:chOff x="2439989" y="1219219"/>
            <a:chExt cx="2257008" cy="1803796"/>
          </a:xfrm>
        </p:grpSpPr>
        <p:grpSp>
          <p:nvGrpSpPr>
            <p:cNvPr id="41" name="Group 40"/>
            <p:cNvGrpSpPr/>
            <p:nvPr/>
          </p:nvGrpSpPr>
          <p:grpSpPr>
            <a:xfrm>
              <a:off x="2439989" y="1219219"/>
              <a:ext cx="2257008" cy="1803796"/>
              <a:chOff x="1254196" y="1219218"/>
              <a:chExt cx="1803796" cy="1803796"/>
            </a:xfrm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</p:grpSpPr>
          <p:sp>
            <p:nvSpPr>
              <p:cNvPr id="43" name="Oval 42"/>
              <p:cNvSpPr/>
              <p:nvPr/>
            </p:nvSpPr>
            <p:spPr>
              <a:xfrm>
                <a:off x="1254196" y="1219218"/>
                <a:ext cx="1803796" cy="1803796"/>
              </a:xfrm>
              <a:prstGeom prst="ellipse">
                <a:avLst/>
              </a:prstGeom>
              <a:ln>
                <a:noFill/>
                <a:prstDash val="lgDash"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4" name="Oval 28"/>
              <p:cNvSpPr txBox="1"/>
              <p:nvPr/>
            </p:nvSpPr>
            <p:spPr>
              <a:xfrm>
                <a:off x="1518356" y="1483378"/>
                <a:ext cx="1275476" cy="127547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640" tIns="40640" rIns="40640" bIns="4064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2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2804204" y="1740234"/>
              <a:ext cx="17585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স্কার্ভি রোগ</a:t>
              </a:r>
              <a:endParaRPr lang="as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22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28600" y="1214541"/>
            <a:ext cx="2209800" cy="9144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দল-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‘সি’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7836" y="1186832"/>
            <a:ext cx="6213764" cy="1175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‘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’এর তিনটি উৎসের নাম ও এর অভাবজনিত একটি রোগের নাম লিখ।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15191" y="2743157"/>
            <a:ext cx="2022763" cy="872197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 ‘ডি’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7836" y="2568531"/>
            <a:ext cx="6213764" cy="12214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‘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’এর তিনটি উৎসের নাম ও এর অভাবজনিত একটি রোগের নাম লিখ।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152400"/>
            <a:ext cx="3593715" cy="81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5545" y="3975531"/>
            <a:ext cx="6213764" cy="12214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‘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’এর তিনটি উৎসের নাম ও এর অভাবজনিত একটি রোগের নাম লিখ।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5545" y="5382531"/>
            <a:ext cx="6213764" cy="12214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‘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’এর তিনটি উৎসের নাম ও এর অভাবজনিত একটি রোগের নাম লিখ।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22118" y="4140279"/>
            <a:ext cx="2022763" cy="872197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 ‘ই’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22118" y="5557157"/>
            <a:ext cx="2022763" cy="872197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 ‘কে’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906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2400" u="sng" dirty="0">
                <a:latin typeface="NikoshBAN" pitchFamily="2" charset="0"/>
                <a:cs typeface="NikoshBAN" pitchFamily="2" charset="0"/>
              </a:rPr>
              <a:t>চবি/স্নেহ জাতীয় পদার্থে দ্রবণীয়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ভিটামি</a:t>
            </a:r>
            <a:r>
              <a:rPr lang="en-US" sz="2400" dirty="0">
                <a:latin typeface="NikoshBAN" panose="02000000000000000000" pitchFamily="2" charset="0"/>
                <a:cs typeface="NikoshBAN" pitchFamily="2" charset="0"/>
              </a:rPr>
              <a:t>ন</a:t>
            </a:r>
            <a:r>
              <a:rPr lang="bn-BD" sz="2400" dirty="0">
                <a:latin typeface="NikoshBAN" panose="02000000000000000000" pitchFamily="2" charset="0"/>
                <a:cs typeface="NikoshBAN" pitchFamily="2" charset="0"/>
              </a:rPr>
              <a:t> কয়টি?</a:t>
            </a:r>
            <a:r>
              <a:rPr lang="en-US" sz="2400" dirty="0">
                <a:latin typeface="NikoshBAN" panose="02000000000000000000" pitchFamily="2" charset="0"/>
                <a:cs typeface="NikoshBAN" pitchFamily="2" charset="0"/>
              </a:rPr>
              <a:t>.</a:t>
            </a:r>
            <a:endParaRPr lang="bn-BD" sz="2400" dirty="0"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itchFamily="2" charset="0"/>
              </a:rPr>
              <a:t>        </a:t>
            </a:r>
            <a:r>
              <a:rPr lang="en-US" sz="2400" dirty="0">
                <a:latin typeface="NikoshBAN" panose="02000000000000000000" pitchFamily="2" charset="0"/>
                <a:cs typeface="NikoshBAN" pitchFamily="2" charset="0"/>
              </a:rPr>
              <a:t> (ক) </a:t>
            </a:r>
            <a:r>
              <a:rPr lang="bn-BD" sz="2400" dirty="0">
                <a:latin typeface="NikoshBAN" panose="02000000000000000000" pitchFamily="2" charset="0"/>
                <a:cs typeface="NikoshBAN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itchFamily="2" charset="0"/>
              </a:rPr>
              <a:t>                                  </a:t>
            </a:r>
            <a:r>
              <a:rPr lang="bn-BD" sz="2400" dirty="0">
                <a:latin typeface="NikoshBAN" panose="02000000000000000000" pitchFamily="2" charset="0"/>
                <a:cs typeface="NikoshBAN" pitchFamily="2" charset="0"/>
              </a:rPr>
              <a:t>     </a:t>
            </a:r>
            <a:r>
              <a:rPr lang="en-US" sz="2400" dirty="0">
                <a:latin typeface="NikoshBAN" panose="02000000000000000000" pitchFamily="2" charset="0"/>
                <a:cs typeface="NikoshBAN" pitchFamily="2" charset="0"/>
              </a:rPr>
              <a:t>(খ) </a:t>
            </a:r>
            <a:r>
              <a:rPr lang="bn-BD" sz="2400" dirty="0">
                <a:latin typeface="NikoshBAN" panose="02000000000000000000" pitchFamily="2" charset="0"/>
                <a:cs typeface="NikoshBAN" pitchFamily="2" charset="0"/>
              </a:rPr>
              <a:t>৩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(গ)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(ঘ)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৫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036" y="2209800"/>
            <a:ext cx="73567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 ভিটামি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সি অভাবে কোন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হয়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                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   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(ক)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রাত কানা                      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(খ)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স্কর্ভি রোগ </a:t>
            </a:r>
            <a:endParaRPr lang="en-US" sz="2800" dirty="0"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   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(গ)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জেরপথালমিয়া      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         (ঘ)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রিকেটস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594795"/>
            <a:ext cx="64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ফলে ভিটামিন সি আছে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?                             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(ক)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লাল চাল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                          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(খ)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লাল শাক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(গ)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গাজর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                                  (ঘ)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পেয়ারা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248870"/>
            <a:ext cx="662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কোন ভিটামিন রক্ত জমাট বাঁধতে সাহায্য করে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?    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 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(ক)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সি         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                            (খ)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ডি</a:t>
            </a:r>
            <a:endParaRPr lang="en-US" sz="2800" dirty="0"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  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(গ)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ই  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                                    (ঘ)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কে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1D0EE536-28E9-4CB7-818A-393022526973}"/>
              </a:ext>
            </a:extLst>
          </p:cNvPr>
          <p:cNvSpPr/>
          <p:nvPr/>
        </p:nvSpPr>
        <p:spPr>
          <a:xfrm>
            <a:off x="1295400" y="1770460"/>
            <a:ext cx="340520" cy="34052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7422E2E-FCDD-4A8F-87F9-8C9E3E31CA40}"/>
              </a:ext>
            </a:extLst>
          </p:cNvPr>
          <p:cNvSpPr/>
          <p:nvPr/>
        </p:nvSpPr>
        <p:spPr>
          <a:xfrm>
            <a:off x="4792994" y="2706367"/>
            <a:ext cx="381000" cy="356004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9791960-BF92-41BC-AE89-D171CF25ECC4}"/>
              </a:ext>
            </a:extLst>
          </p:cNvPr>
          <p:cNvSpPr/>
          <p:nvPr/>
        </p:nvSpPr>
        <p:spPr>
          <a:xfrm>
            <a:off x="5328428" y="4584313"/>
            <a:ext cx="340520" cy="34052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FA18C5C-CAFE-4742-9F23-D02B75416C8B}"/>
              </a:ext>
            </a:extLst>
          </p:cNvPr>
          <p:cNvSpPr/>
          <p:nvPr/>
        </p:nvSpPr>
        <p:spPr>
          <a:xfrm>
            <a:off x="5469192" y="5771107"/>
            <a:ext cx="340520" cy="34052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86ED201-4DE4-4852-B667-6E1C614481BE}"/>
              </a:ext>
            </a:extLst>
          </p:cNvPr>
          <p:cNvSpPr/>
          <p:nvPr/>
        </p:nvSpPr>
        <p:spPr>
          <a:xfrm>
            <a:off x="3643459" y="0"/>
            <a:ext cx="1521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992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019800" y="914400"/>
            <a:ext cx="2978624" cy="153196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5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5830553" cy="44613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5181600"/>
            <a:ext cx="888642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 পরিচিত স্নেহ বা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চর্বি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 পদার্থে দ্রবণীয়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পাওয়া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যায়, 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এরকম ১০টি খাবারের নাম লিখে আনবে।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71600" y="304800"/>
            <a:ext cx="6870492" cy="6141660"/>
            <a:chOff x="1524000" y="457200"/>
            <a:chExt cx="6870492" cy="6141660"/>
          </a:xfrm>
        </p:grpSpPr>
        <p:sp>
          <p:nvSpPr>
            <p:cNvPr id="6" name="Rectangle 5"/>
            <p:cNvSpPr/>
            <p:nvPr/>
          </p:nvSpPr>
          <p:spPr>
            <a:xfrm>
              <a:off x="2895600" y="5029200"/>
              <a:ext cx="38100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457200"/>
              <a:ext cx="6870492" cy="4572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6172200" cy="8572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>
              <a:defRPr/>
            </a:pPr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ক্ষক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2133600"/>
            <a:ext cx="8267700" cy="4248150"/>
            <a:chOff x="457200" y="1828800"/>
            <a:chExt cx="8229600" cy="3657600"/>
          </a:xfrm>
        </p:grpSpPr>
        <p:sp>
          <p:nvSpPr>
            <p:cNvPr id="2" name="Rectangle 1"/>
            <p:cNvSpPr/>
            <p:nvPr/>
          </p:nvSpPr>
          <p:spPr>
            <a:xfrm>
              <a:off x="4435522" y="1828801"/>
              <a:ext cx="4251278" cy="365759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মিজানুর রহমান</a:t>
              </a:r>
            </a:p>
            <a:p>
              <a:pPr algn="ctr">
                <a:defRPr/>
              </a:pPr>
              <a:r>
                <a:rPr lang="bn-BD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>
                <a:defRPr/>
              </a:pPr>
              <a:r>
                <a:rPr lang="bn-BD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চৌধুরাণী গার্লস স্কুল এন্ড কলেজ </a:t>
              </a:r>
            </a:p>
            <a:p>
              <a:pPr algn="ctr">
                <a:defRPr/>
              </a:pPr>
              <a:r>
                <a:rPr lang="bn-BD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পীরগাছা,রংপুর ।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E-mail:  </a:t>
              </a:r>
              <a:r>
                <a:rPr lang="en-US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mijan</a:t>
              </a:r>
              <a:r>
                <a:rPr lang="bn-BD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eid</a:t>
              </a:r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@gmail.com</a:t>
              </a:r>
              <a:endParaRPr lang="bn-BD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Mobile </a:t>
              </a:r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01715572082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828800"/>
              <a:ext cx="3657600" cy="36576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89639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449762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b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ও পুষ্টি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14-০৫-২০২০ খ্রিঃ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"/>
          <a:stretch/>
        </p:blipFill>
        <p:spPr>
          <a:xfrm>
            <a:off x="158028" y="0"/>
            <a:ext cx="8864527" cy="591502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  <p:sp>
        <p:nvSpPr>
          <p:cNvPr id="5" name="Rectangle 4"/>
          <p:cNvSpPr/>
          <p:nvPr/>
        </p:nvSpPr>
        <p:spPr>
          <a:xfrm>
            <a:off x="7578436" y="6048377"/>
            <a:ext cx="1565564" cy="5624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274320" bIns="91440"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38" y="6048377"/>
            <a:ext cx="4386262" cy="6429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কী দেখা যায়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7148512" y="5993784"/>
            <a:ext cx="1995489" cy="642938"/>
          </a:xfrm>
          <a:prstGeom prst="round1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শাক-সবজি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048377"/>
            <a:ext cx="6877050" cy="5624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শাক-সবজি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খাদ্যের কোন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 থাকে?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96000"/>
            <a:ext cx="6553200" cy="5971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প্রধানত কয় প্রকার ও কী কী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9956" y="6086746"/>
            <a:ext cx="1752600" cy="4540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 প্রকার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276600"/>
            <a:ext cx="8610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স্নেহ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চর্বি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জাতীয় পদার্থে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দ্রবণীয়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3716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086600" cy="512762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………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C53CFF7-36F7-46CF-8B0C-626E1F3CB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025611"/>
              </p:ext>
            </p:extLst>
          </p:nvPr>
        </p:nvGraphicFramePr>
        <p:xfrm>
          <a:off x="228601" y="1752600"/>
          <a:ext cx="890402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55BE58-A8F0-483C-A04D-AB4FE92AE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655BE58-A8F0-483C-A04D-AB4FE92AE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9E91E-E5DE-46A3-9F35-125289947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0499E91E-E5DE-46A3-9F35-125289947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1AB1C8-1AC5-49E8-8B7C-D40FA61F7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EB1AB1C8-1AC5-49E8-8B7C-D40FA61F7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FDBDF2-BA57-4CB2-ADE4-14130D322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9FDBDF2-BA57-4CB2-ADE4-14130D322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14FD9B-876F-4B0A-980C-84E982FDC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9114FD9B-876F-4B0A-980C-84E982FDC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40C9FD-B1D4-4BC8-BEC1-46B165AC6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2D40C9FD-B1D4-4BC8-BEC1-46B165AC6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9A1E1E-9237-4E87-98F4-6E08BB6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889A1E1E-9237-4E87-98F4-6E08BB67E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28791F-3098-42ED-BCAB-D530B155A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7C28791F-3098-42ED-BCAB-D530B155A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774741-C35B-4A13-A7BE-A55D837BB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7D774741-C35B-4A13-A7BE-A55D837BB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9976" y="4300780"/>
            <a:ext cx="3946746" cy="7030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মাছ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50" y="191211"/>
            <a:ext cx="3867449" cy="3696028"/>
          </a:xfrm>
          <a:prstGeom prst="rect">
            <a:avLst/>
          </a:prstGeom>
          <a:ln w="28575">
            <a:noFill/>
          </a:ln>
        </p:spPr>
      </p:pic>
      <p:sp>
        <p:nvSpPr>
          <p:cNvPr id="9" name="Rectangle 8"/>
          <p:cNvSpPr/>
          <p:nvPr/>
        </p:nvSpPr>
        <p:spPr>
          <a:xfrm>
            <a:off x="4876800" y="4300780"/>
            <a:ext cx="3810000" cy="7030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শাক সবজি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4465504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304800"/>
            <a:ext cx="3733800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/>
          </a:p>
        </p:txBody>
      </p:sp>
      <p:sp>
        <p:nvSpPr>
          <p:cNvPr id="3" name="Rectangle 2"/>
          <p:cNvSpPr/>
          <p:nvPr/>
        </p:nvSpPr>
        <p:spPr>
          <a:xfrm>
            <a:off x="914400" y="5715000"/>
            <a:ext cx="7315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4000" dirty="0">
                <a:latin typeface="NikoshBAN" pitchFamily="2" charset="0"/>
                <a:cs typeface="NikoshBAN" pitchFamily="2" charset="0"/>
              </a:rPr>
              <a:t>ভিটামিন সি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আছে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কোন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ফলে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 লিখ ।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52600"/>
            <a:ext cx="4591837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3338286" cy="4673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5000" y="5943600"/>
            <a:ext cx="6324600" cy="779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সমৃদ্ধ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"/>
            <a:ext cx="2438400" cy="2568769"/>
          </a:xfrm>
          <a:prstGeom prst="rect">
            <a:avLst/>
          </a:prstGeom>
          <a:ln w="2857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2729739" cy="2616610"/>
          </a:xfrm>
          <a:prstGeom prst="rect">
            <a:avLst/>
          </a:prstGeom>
          <a:ln w="28575"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361950" y="3120251"/>
            <a:ext cx="2685979" cy="2831250"/>
            <a:chOff x="361950" y="3120251"/>
            <a:chExt cx="3829050" cy="28312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93"/>
            <a:stretch/>
          </p:blipFill>
          <p:spPr>
            <a:xfrm>
              <a:off x="381000" y="3120251"/>
              <a:ext cx="3810000" cy="283125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361950" y="3120251"/>
              <a:ext cx="3829050" cy="283125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95600"/>
            <a:ext cx="2437935" cy="2792021"/>
          </a:xfrm>
          <a:prstGeom prst="rect">
            <a:avLst/>
          </a:prstGeom>
          <a:ln w="38100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971800"/>
            <a:ext cx="2463339" cy="2712092"/>
          </a:xfrm>
          <a:prstGeom prst="rect">
            <a:avLst/>
          </a:prstGeom>
          <a:ln w="38100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2"/>
          <a:stretch/>
        </p:blipFill>
        <p:spPr>
          <a:xfrm>
            <a:off x="6248400" y="228600"/>
            <a:ext cx="2619375" cy="1625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416</Words>
  <Application>Microsoft Office PowerPoint</Application>
  <PresentationFormat>On-screen Show (4:3)</PresentationFormat>
  <Paragraphs>72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Office Theme</vt:lpstr>
      <vt:lpstr>PowerPoint Presentation</vt:lpstr>
      <vt:lpstr>শিক্ষক পরিচিতি</vt:lpstr>
      <vt:lpstr>শ্রেণিঃ ৮ম বিষয়ঃ  বিজ্ঞান অধ্যায়ঃ ত্রয়োদশ খাদ্য ও পুষ্টি  সময়ঃ ৫০ মিনিট তারিখঃ 14-০৫-২০২০ খ্রিঃ </vt:lpstr>
      <vt:lpstr>PowerPoint Presentation</vt:lpstr>
      <vt:lpstr>PowerPoint Presentation</vt:lpstr>
      <vt:lpstr>এই পাঠ শেষে শিক্ষার্থীরা………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DM Compuuter</dc:creator>
  <cp:lastModifiedBy>MIJAN</cp:lastModifiedBy>
  <cp:revision>261</cp:revision>
  <dcterms:created xsi:type="dcterms:W3CDTF">2019-07-10T16:03:14Z</dcterms:created>
  <dcterms:modified xsi:type="dcterms:W3CDTF">2020-05-14T16:54:20Z</dcterms:modified>
</cp:coreProperties>
</file>