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71" r:id="rId4"/>
    <p:sldId id="259" r:id="rId5"/>
    <p:sldId id="260" r:id="rId6"/>
    <p:sldId id="268" r:id="rId7"/>
    <p:sldId id="261" r:id="rId8"/>
    <p:sldId id="272" r:id="rId9"/>
    <p:sldId id="273" r:id="rId10"/>
    <p:sldId id="262" r:id="rId11"/>
    <p:sldId id="263" r:id="rId12"/>
    <p:sldId id="264" r:id="rId13"/>
    <p:sldId id="265" r:id="rId14"/>
    <p:sldId id="266" r:id="rId15"/>
    <p:sldId id="269" r:id="rId16"/>
    <p:sldId id="267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81" autoAdjust="0"/>
  </p:normalViewPr>
  <p:slideViewPr>
    <p:cSldViewPr snapToGrid="0">
      <p:cViewPr varScale="1">
        <p:scale>
          <a:sx n="70" d="100"/>
          <a:sy n="70" d="100"/>
        </p:scale>
        <p:origin x="7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Sheet1!$A$3:$A$6</c:f>
              <c:strCache>
                <c:ptCount val="4"/>
                <c:pt idx="0">
                  <c:v>31-40</c:v>
                </c:pt>
                <c:pt idx="1">
                  <c:v>41-50</c:v>
                </c:pt>
                <c:pt idx="2">
                  <c:v>51-60</c:v>
                </c:pt>
                <c:pt idx="3">
                  <c:v>61-70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4D-4FC7-A8AB-250B148A9B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Sheet1!$A$3:$A$6</c:f>
              <c:strCache>
                <c:ptCount val="4"/>
                <c:pt idx="0">
                  <c:v>31-40</c:v>
                </c:pt>
                <c:pt idx="1">
                  <c:v>41-50</c:v>
                </c:pt>
                <c:pt idx="2">
                  <c:v>51-60</c:v>
                </c:pt>
                <c:pt idx="3">
                  <c:v>61-70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D14D-4FC7-A8AB-250B148A9B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Sheet1!$A$3:$A$6</c:f>
              <c:strCache>
                <c:ptCount val="4"/>
                <c:pt idx="0">
                  <c:v>31-40</c:v>
                </c:pt>
                <c:pt idx="1">
                  <c:v>41-50</c:v>
                </c:pt>
                <c:pt idx="2">
                  <c:v>51-60</c:v>
                </c:pt>
                <c:pt idx="3">
                  <c:v>61-70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D14D-4FC7-A8AB-250B148A9BD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Sheet1!$A$3:$A$6</c:f>
              <c:strCache>
                <c:ptCount val="4"/>
                <c:pt idx="0">
                  <c:v>31-40</c:v>
                </c:pt>
                <c:pt idx="1">
                  <c:v>41-50</c:v>
                </c:pt>
                <c:pt idx="2">
                  <c:v>51-60</c:v>
                </c:pt>
                <c:pt idx="3">
                  <c:v>61-70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3-D14D-4FC7-A8AB-250B148A9BD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Sheet1!$A$3:$A$6</c:f>
              <c:strCache>
                <c:ptCount val="4"/>
                <c:pt idx="0">
                  <c:v>31-40</c:v>
                </c:pt>
                <c:pt idx="1">
                  <c:v>41-50</c:v>
                </c:pt>
                <c:pt idx="2">
                  <c:v>51-60</c:v>
                </c:pt>
                <c:pt idx="3">
                  <c:v>61-70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4-D14D-4FC7-A8AB-250B148A9BD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Column7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Sheet1!$A$3:$A$6</c:f>
              <c:strCache>
                <c:ptCount val="4"/>
                <c:pt idx="0">
                  <c:v>31-40</c:v>
                </c:pt>
                <c:pt idx="1">
                  <c:v>41-50</c:v>
                </c:pt>
                <c:pt idx="2">
                  <c:v>51-60</c:v>
                </c:pt>
                <c:pt idx="3">
                  <c:v>61-70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5-D14D-4FC7-A8AB-250B148A9B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370384"/>
        <c:axId val="23372464"/>
      </c:barChart>
      <c:catAx>
        <c:axId val="2337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23372464"/>
        <c:crosses val="autoZero"/>
        <c:auto val="1"/>
        <c:lblAlgn val="ctr"/>
        <c:lblOffset val="100"/>
        <c:noMultiLvlLbl val="0"/>
      </c:catAx>
      <c:valAx>
        <c:axId val="23372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2337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j-lt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78AA-C9A1-406D-8A3C-66A1E4328721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D6A7A783-B018-489F-A203-03996D0899E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33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78AA-C9A1-406D-8A3C-66A1E4328721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A783-B018-489F-A203-03996D08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77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78AA-C9A1-406D-8A3C-66A1E4328721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A783-B018-489F-A203-03996D08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2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78AA-C9A1-406D-8A3C-66A1E4328721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A783-B018-489F-A203-03996D0899E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70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78AA-C9A1-406D-8A3C-66A1E4328721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A783-B018-489F-A203-03996D08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1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78AA-C9A1-406D-8A3C-66A1E4328721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A783-B018-489F-A203-03996D0899E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79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78AA-C9A1-406D-8A3C-66A1E4328721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A783-B018-489F-A203-03996D08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1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78AA-C9A1-406D-8A3C-66A1E4328721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A783-B018-489F-A203-03996D0899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9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78AA-C9A1-406D-8A3C-66A1E4328721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A783-B018-489F-A203-03996D08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6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78AA-C9A1-406D-8A3C-66A1E4328721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A783-B018-489F-A203-03996D08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24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78AA-C9A1-406D-8A3C-66A1E4328721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A783-B018-489F-A203-03996D08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94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EB178AA-C9A1-406D-8A3C-66A1E4328721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7A783-B018-489F-A203-03996D0899E2}" type="slidenum">
              <a:rPr lang="en-US" smtClean="0"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31786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Point Star 1"/>
          <p:cNvSpPr/>
          <p:nvPr/>
        </p:nvSpPr>
        <p:spPr>
          <a:xfrm>
            <a:off x="2030278" y="929899"/>
            <a:ext cx="2588216" cy="2340243"/>
          </a:xfrm>
          <a:prstGeom prst="star1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4417017" y="3874576"/>
            <a:ext cx="3177153" cy="241773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Sun 6"/>
          <p:cNvSpPr/>
          <p:nvPr/>
        </p:nvSpPr>
        <p:spPr>
          <a:xfrm>
            <a:off x="9484963" y="712922"/>
            <a:ext cx="2386739" cy="2743200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Sun 7"/>
          <p:cNvSpPr/>
          <p:nvPr/>
        </p:nvSpPr>
        <p:spPr>
          <a:xfrm>
            <a:off x="4835471" y="929899"/>
            <a:ext cx="1627322" cy="2588217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Sun 8"/>
          <p:cNvSpPr/>
          <p:nvPr/>
        </p:nvSpPr>
        <p:spPr>
          <a:xfrm>
            <a:off x="294469" y="867905"/>
            <a:ext cx="1410346" cy="2743200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Sun 9"/>
          <p:cNvSpPr/>
          <p:nvPr/>
        </p:nvSpPr>
        <p:spPr>
          <a:xfrm>
            <a:off x="712922" y="4401519"/>
            <a:ext cx="2712203" cy="2123267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Sun 10"/>
          <p:cNvSpPr/>
          <p:nvPr/>
        </p:nvSpPr>
        <p:spPr>
          <a:xfrm>
            <a:off x="9035512" y="3983064"/>
            <a:ext cx="2386739" cy="223175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32-Point Star 11"/>
          <p:cNvSpPr/>
          <p:nvPr/>
        </p:nvSpPr>
        <p:spPr>
          <a:xfrm>
            <a:off x="6679770" y="774916"/>
            <a:ext cx="2526223" cy="2944677"/>
          </a:xfrm>
          <a:prstGeom prst="star32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Parallelogram 12"/>
          <p:cNvSpPr/>
          <p:nvPr/>
        </p:nvSpPr>
        <p:spPr>
          <a:xfrm>
            <a:off x="418454" y="929899"/>
            <a:ext cx="10011905" cy="5796367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1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1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BD" sz="16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bn-BD" sz="1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16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1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16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1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1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1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7672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82325" y="418454"/>
            <a:ext cx="3014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 লক্ষ করো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5" t="52712" r="47707"/>
          <a:stretch/>
        </p:blipFill>
        <p:spPr>
          <a:xfrm>
            <a:off x="0" y="156410"/>
            <a:ext cx="11871158" cy="65451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75"/>
          <a:stretch/>
        </p:blipFill>
        <p:spPr>
          <a:xfrm>
            <a:off x="96252" y="312821"/>
            <a:ext cx="11999495" cy="654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0690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4924" y="536028"/>
            <a:ext cx="7654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উপরোক্ত চিত্রগুলোই হলো আজকের পাঠের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bn-BD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বিষয়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924" y="1182359"/>
            <a:ext cx="7836448" cy="382214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83725" y="4367048"/>
            <a:ext cx="44301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আয়তলেখ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09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18488" y="372797"/>
            <a:ext cx="4733988" cy="707886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bn-BD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চলো আয়তলেখ অংকন করি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80043"/>
              </p:ext>
            </p:extLst>
          </p:nvPr>
        </p:nvGraphicFramePr>
        <p:xfrm>
          <a:off x="1400543" y="2926650"/>
          <a:ext cx="8837135" cy="15111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2418">
                  <a:extLst>
                    <a:ext uri="{9D8B030D-6E8A-4147-A177-3AD203B41FA5}">
                      <a16:colId xmlns:a16="http://schemas.microsoft.com/office/drawing/2014/main" val="61742571"/>
                    </a:ext>
                  </a:extLst>
                </a:gridCol>
                <a:gridCol w="1291369">
                  <a:extLst>
                    <a:ext uri="{9D8B030D-6E8A-4147-A177-3AD203B41FA5}">
                      <a16:colId xmlns:a16="http://schemas.microsoft.com/office/drawing/2014/main" val="963921300"/>
                    </a:ext>
                  </a:extLst>
                </a:gridCol>
                <a:gridCol w="1506599">
                  <a:extLst>
                    <a:ext uri="{9D8B030D-6E8A-4147-A177-3AD203B41FA5}">
                      <a16:colId xmlns:a16="http://schemas.microsoft.com/office/drawing/2014/main" val="753331486"/>
                    </a:ext>
                  </a:extLst>
                </a:gridCol>
                <a:gridCol w="1420507">
                  <a:extLst>
                    <a:ext uri="{9D8B030D-6E8A-4147-A177-3AD203B41FA5}">
                      <a16:colId xmlns:a16="http://schemas.microsoft.com/office/drawing/2014/main" val="1375947006"/>
                    </a:ext>
                  </a:extLst>
                </a:gridCol>
                <a:gridCol w="1485075">
                  <a:extLst>
                    <a:ext uri="{9D8B030D-6E8A-4147-A177-3AD203B41FA5}">
                      <a16:colId xmlns:a16="http://schemas.microsoft.com/office/drawing/2014/main" val="1751409120"/>
                    </a:ext>
                  </a:extLst>
                </a:gridCol>
                <a:gridCol w="1571167">
                  <a:extLst>
                    <a:ext uri="{9D8B030D-6E8A-4147-A177-3AD203B41FA5}">
                      <a16:colId xmlns:a16="http://schemas.microsoft.com/office/drawing/2014/main" val="3374802606"/>
                    </a:ext>
                  </a:extLst>
                </a:gridCol>
              </a:tblGrid>
              <a:tr h="734234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১১-২০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১১-২০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১১-২০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১১-২০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১১-২০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91667"/>
                  </a:ext>
                </a:extLst>
              </a:tr>
              <a:tr h="776900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গনসংখ্যা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797017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65684" y="1588168"/>
            <a:ext cx="7465013" cy="83099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bn-BD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 জন শিক্ষার্থীর গণিতে প্রাপ্ত নম্বর</a:t>
            </a:r>
            <a:endParaRPr lang="en-US" sz="4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43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1930"/>
              </p:ext>
            </p:extLst>
          </p:nvPr>
        </p:nvGraphicFramePr>
        <p:xfrm>
          <a:off x="1905876" y="425670"/>
          <a:ext cx="8127999" cy="47559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5973729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26540879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14739897"/>
                    </a:ext>
                  </a:extLst>
                </a:gridCol>
              </a:tblGrid>
              <a:tr h="945930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অবিচ্ছিন্ন </a:t>
                      </a:r>
                      <a:r>
                        <a:rPr lang="bn-BD" sz="36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6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গনসংখ্যা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522745"/>
                  </a:ext>
                </a:extLst>
              </a:tr>
              <a:tr h="648069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১১-২০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১০.৫ - ২০.৫</a:t>
                      </a:r>
                      <a:endParaRPr lang="en-US" sz="3600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559435"/>
                  </a:ext>
                </a:extLst>
              </a:tr>
              <a:tr h="648069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২১-৩০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২০.৫ - ৩০.৫</a:t>
                      </a:r>
                      <a:endParaRPr lang="en-US" sz="3600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599671"/>
                  </a:ext>
                </a:extLst>
              </a:tr>
              <a:tr h="648069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৩১-৪০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৩০.৫ - ৪০.৫</a:t>
                      </a:r>
                      <a:endParaRPr lang="en-US" sz="3600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377874"/>
                  </a:ext>
                </a:extLst>
              </a:tr>
              <a:tr h="648069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৪১-৫০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৪০.৫ - ৫০.৫</a:t>
                      </a:r>
                      <a:endParaRPr lang="en-US" sz="3600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103947"/>
                  </a:ext>
                </a:extLst>
              </a:tr>
              <a:tr h="648069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৫১-৬০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৫০.৫ - ৬০.৫</a:t>
                      </a:r>
                      <a:endParaRPr lang="en-US" sz="3600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786919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427494" y="5181600"/>
            <a:ext cx="2422358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N=</a:t>
            </a:r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41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5197706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219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933524"/>
              </p:ext>
            </p:extLst>
          </p:nvPr>
        </p:nvGraphicFramePr>
        <p:xfrm>
          <a:off x="604681" y="1693059"/>
          <a:ext cx="11208778" cy="1654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254">
                  <a:extLst>
                    <a:ext uri="{9D8B030D-6E8A-4147-A177-3AD203B41FA5}">
                      <a16:colId xmlns:a16="http://schemas.microsoft.com/office/drawing/2014/main" val="294435127"/>
                    </a:ext>
                  </a:extLst>
                </a:gridCol>
                <a:gridCol w="1601254">
                  <a:extLst>
                    <a:ext uri="{9D8B030D-6E8A-4147-A177-3AD203B41FA5}">
                      <a16:colId xmlns:a16="http://schemas.microsoft.com/office/drawing/2014/main" val="2585004505"/>
                    </a:ext>
                  </a:extLst>
                </a:gridCol>
                <a:gridCol w="1601254">
                  <a:extLst>
                    <a:ext uri="{9D8B030D-6E8A-4147-A177-3AD203B41FA5}">
                      <a16:colId xmlns:a16="http://schemas.microsoft.com/office/drawing/2014/main" val="2201210361"/>
                    </a:ext>
                  </a:extLst>
                </a:gridCol>
                <a:gridCol w="1601254">
                  <a:extLst>
                    <a:ext uri="{9D8B030D-6E8A-4147-A177-3AD203B41FA5}">
                      <a16:colId xmlns:a16="http://schemas.microsoft.com/office/drawing/2014/main" val="3647615786"/>
                    </a:ext>
                  </a:extLst>
                </a:gridCol>
                <a:gridCol w="1601254">
                  <a:extLst>
                    <a:ext uri="{9D8B030D-6E8A-4147-A177-3AD203B41FA5}">
                      <a16:colId xmlns:a16="http://schemas.microsoft.com/office/drawing/2014/main" val="581751853"/>
                    </a:ext>
                  </a:extLst>
                </a:gridCol>
                <a:gridCol w="1601254">
                  <a:extLst>
                    <a:ext uri="{9D8B030D-6E8A-4147-A177-3AD203B41FA5}">
                      <a16:colId xmlns:a16="http://schemas.microsoft.com/office/drawing/2014/main" val="1546596334"/>
                    </a:ext>
                  </a:extLst>
                </a:gridCol>
                <a:gridCol w="1601254">
                  <a:extLst>
                    <a:ext uri="{9D8B030D-6E8A-4147-A177-3AD203B41FA5}">
                      <a16:colId xmlns:a16="http://schemas.microsoft.com/office/drawing/2014/main" val="3065279007"/>
                    </a:ext>
                  </a:extLst>
                </a:gridCol>
              </a:tblGrid>
              <a:tr h="827412">
                <a:tc>
                  <a:txBody>
                    <a:bodyPr/>
                    <a:lstStyle/>
                    <a:p>
                      <a:pPr algn="ctr"/>
                      <a:r>
                        <a:rPr lang="bn-BD" sz="4000" i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i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১৬-২০</a:t>
                      </a:r>
                      <a:endParaRPr lang="en-US" sz="4000" i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i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২১-২৫</a:t>
                      </a:r>
                      <a:endParaRPr lang="en-US" sz="4000" i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i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২৬-৩০</a:t>
                      </a:r>
                      <a:endParaRPr lang="en-US" sz="4000" i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i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৩১-৩৫</a:t>
                      </a:r>
                      <a:endParaRPr lang="en-US" sz="4000" i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i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৩৬-৪০</a:t>
                      </a:r>
                      <a:endParaRPr lang="en-US" sz="4000" i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i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৪১-৪৫</a:t>
                      </a:r>
                      <a:endParaRPr lang="en-US" sz="4000" i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253673"/>
                  </a:ext>
                </a:extLst>
              </a:tr>
              <a:tr h="827412">
                <a:tc>
                  <a:txBody>
                    <a:bodyPr/>
                    <a:lstStyle/>
                    <a:p>
                      <a:pPr algn="ctr"/>
                      <a:r>
                        <a:rPr lang="bn-BD" sz="4000" i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গণসংখ্যা</a:t>
                      </a:r>
                      <a:endParaRPr lang="en-US" sz="4000" i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i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</a:t>
                      </a:r>
                      <a:endParaRPr lang="en-US" sz="4000" i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i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১১</a:t>
                      </a:r>
                      <a:endParaRPr lang="en-US" sz="4000" i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i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endParaRPr lang="en-US" sz="4000" i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i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  <a:endParaRPr lang="en-US" sz="4000" i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i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i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i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  <a:endParaRPr lang="en-US" sz="4000" i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43534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26311" y="383458"/>
            <a:ext cx="3126658" cy="110799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4098" y="3893574"/>
            <a:ext cx="6091084" cy="1200329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একে একে উপরোক্ত প্রশ্ন থেকে পরিসর নির্ণয় করবে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891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9078" y="433953"/>
            <a:ext cx="2774197" cy="923330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4914" y="1720311"/>
            <a:ext cx="98569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 জন শিক্ষার্থীর বার্ষিক পরিক্ষায়  ইংরেজিতে প্রাপ্ত নম্বর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380898"/>
              </p:ext>
            </p:extLst>
          </p:nvPr>
        </p:nvGraphicFramePr>
        <p:xfrm>
          <a:off x="1029930" y="2791225"/>
          <a:ext cx="8909804" cy="13173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3608">
                  <a:extLst>
                    <a:ext uri="{9D8B030D-6E8A-4147-A177-3AD203B41FA5}">
                      <a16:colId xmlns:a16="http://schemas.microsoft.com/office/drawing/2014/main" val="2319090781"/>
                    </a:ext>
                  </a:extLst>
                </a:gridCol>
                <a:gridCol w="929898">
                  <a:extLst>
                    <a:ext uri="{9D8B030D-6E8A-4147-A177-3AD203B41FA5}">
                      <a16:colId xmlns:a16="http://schemas.microsoft.com/office/drawing/2014/main" val="2797690183"/>
                    </a:ext>
                  </a:extLst>
                </a:gridCol>
                <a:gridCol w="1084882">
                  <a:extLst>
                    <a:ext uri="{9D8B030D-6E8A-4147-A177-3AD203B41FA5}">
                      <a16:colId xmlns:a16="http://schemas.microsoft.com/office/drawing/2014/main" val="4182445576"/>
                    </a:ext>
                  </a:extLst>
                </a:gridCol>
                <a:gridCol w="1022888">
                  <a:extLst>
                    <a:ext uri="{9D8B030D-6E8A-4147-A177-3AD203B41FA5}">
                      <a16:colId xmlns:a16="http://schemas.microsoft.com/office/drawing/2014/main" val="3659286817"/>
                    </a:ext>
                  </a:extLst>
                </a:gridCol>
                <a:gridCol w="1069383">
                  <a:extLst>
                    <a:ext uri="{9D8B030D-6E8A-4147-A177-3AD203B41FA5}">
                      <a16:colId xmlns:a16="http://schemas.microsoft.com/office/drawing/2014/main" val="4294878358"/>
                    </a:ext>
                  </a:extLst>
                </a:gridCol>
                <a:gridCol w="1131376">
                  <a:extLst>
                    <a:ext uri="{9D8B030D-6E8A-4147-A177-3AD203B41FA5}">
                      <a16:colId xmlns:a16="http://schemas.microsoft.com/office/drawing/2014/main" val="683282663"/>
                    </a:ext>
                  </a:extLst>
                </a:gridCol>
                <a:gridCol w="1100380">
                  <a:extLst>
                    <a:ext uri="{9D8B030D-6E8A-4147-A177-3AD203B41FA5}">
                      <a16:colId xmlns:a16="http://schemas.microsoft.com/office/drawing/2014/main" val="133875381"/>
                    </a:ext>
                  </a:extLst>
                </a:gridCol>
                <a:gridCol w="1007389">
                  <a:extLst>
                    <a:ext uri="{9D8B030D-6E8A-4147-A177-3AD203B41FA5}">
                      <a16:colId xmlns:a16="http://schemas.microsoft.com/office/drawing/2014/main" val="3681761503"/>
                    </a:ext>
                  </a:extLst>
                </a:gridCol>
              </a:tblGrid>
              <a:tr h="393621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৩১-৪০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৪১-৫০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৫১-৬০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৬১-৭০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৭১-৮০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৮১-৯০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৯১-১০০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239836"/>
                  </a:ext>
                </a:extLst>
              </a:tr>
              <a:tr h="677274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গনসংখ্যা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73161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95601" y="4471607"/>
            <a:ext cx="6578061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সারণী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আয়তলেখ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আঁক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60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5920" y="2011680"/>
            <a:ext cx="9220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মতো এখানেই সমাপ্তি</a:t>
            </a:r>
            <a:r>
              <a:rPr lang="bn-BD" sz="5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সবাইকে ধন্যবাদ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5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r>
              <a:rPr lang="en-US" sz="5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9526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00100" y="1560910"/>
            <a:ext cx="5886450" cy="4031873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>
            <a:spAutoFit/>
          </a:bodyPr>
          <a:lstStyle/>
          <a:p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জিয়াউর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কালাপাহাড়িয়া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ইউনিয়ন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আড়াইহাজার,নারায়নগঞ্জ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১৭ (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মোবাইলঃ০১৮১৩০৩৭৪১১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ই-মেইলঃziaur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192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86150" y="361950"/>
            <a:ext cx="2152650" cy="923330"/>
          </a:xfrm>
          <a:prstGeom prst="rect">
            <a:avLst/>
          </a:prstGeom>
          <a:solidFill>
            <a:srgbClr val="0070C0"/>
          </a:solidFill>
          <a:ln>
            <a:solidFill>
              <a:srgbClr val="FFC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0" t="17829" r="18872" b="22817"/>
          <a:stretch/>
        </p:blipFill>
        <p:spPr>
          <a:xfrm>
            <a:off x="6916189" y="1560910"/>
            <a:ext cx="3507972" cy="407033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479280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E588E3C-180A-4E9D-8B7D-21AD6D4C08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66" y="1580031"/>
            <a:ext cx="7048339" cy="515380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1BDC16B-7226-46E3-A256-9C04762C55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122" y="1714837"/>
            <a:ext cx="5673611" cy="40114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8CF2198-92E7-4546-9917-F08A64EA7FFB}"/>
              </a:ext>
            </a:extLst>
          </p:cNvPr>
          <p:cNvSpPr txBox="1"/>
          <p:nvPr/>
        </p:nvSpPr>
        <p:spPr>
          <a:xfrm>
            <a:off x="2574388" y="506437"/>
            <a:ext cx="73996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40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bn-BD" sz="40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40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0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40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40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 err="1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0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</a:t>
            </a:r>
            <a:r>
              <a:rPr lang="bn-BD" sz="40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0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40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325769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0691" y="557938"/>
            <a:ext cx="4850970" cy="769441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আলোচনার বিষয়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631091"/>
            <a:ext cx="988791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পরিসংখ্যান   </a:t>
            </a:r>
            <a:endParaRPr lang="en-US" sz="1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8248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02238" y="511444"/>
            <a:ext cx="6772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............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6292" y="1472339"/>
            <a:ext cx="802812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পরিসর নির্ণয় করতে পার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bn-BD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পরিসংখ্যানের চলক</a:t>
            </a:r>
            <a:r>
              <a:rPr lang="en-US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</a:t>
            </a:r>
            <a:r>
              <a:rPr lang="en-US" sz="5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bn-BD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5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ক্রমযোজিত</a:t>
            </a:r>
            <a:r>
              <a:rPr lang="en-US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r>
              <a:rPr lang="en-US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সারণি</a:t>
            </a:r>
            <a:r>
              <a:rPr lang="en-US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bn-BD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আয়তলেখ অংকন করতে পার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3882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537782"/>
              </p:ext>
            </p:extLst>
          </p:nvPr>
        </p:nvGraphicFramePr>
        <p:xfrm>
          <a:off x="1324897" y="1445341"/>
          <a:ext cx="8909804" cy="13173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3608">
                  <a:extLst>
                    <a:ext uri="{9D8B030D-6E8A-4147-A177-3AD203B41FA5}">
                      <a16:colId xmlns:a16="http://schemas.microsoft.com/office/drawing/2014/main" val="2319090781"/>
                    </a:ext>
                  </a:extLst>
                </a:gridCol>
                <a:gridCol w="929898">
                  <a:extLst>
                    <a:ext uri="{9D8B030D-6E8A-4147-A177-3AD203B41FA5}">
                      <a16:colId xmlns:a16="http://schemas.microsoft.com/office/drawing/2014/main" val="2797690183"/>
                    </a:ext>
                  </a:extLst>
                </a:gridCol>
                <a:gridCol w="1084882">
                  <a:extLst>
                    <a:ext uri="{9D8B030D-6E8A-4147-A177-3AD203B41FA5}">
                      <a16:colId xmlns:a16="http://schemas.microsoft.com/office/drawing/2014/main" val="4182445576"/>
                    </a:ext>
                  </a:extLst>
                </a:gridCol>
                <a:gridCol w="1022888">
                  <a:extLst>
                    <a:ext uri="{9D8B030D-6E8A-4147-A177-3AD203B41FA5}">
                      <a16:colId xmlns:a16="http://schemas.microsoft.com/office/drawing/2014/main" val="3659286817"/>
                    </a:ext>
                  </a:extLst>
                </a:gridCol>
                <a:gridCol w="1069383">
                  <a:extLst>
                    <a:ext uri="{9D8B030D-6E8A-4147-A177-3AD203B41FA5}">
                      <a16:colId xmlns:a16="http://schemas.microsoft.com/office/drawing/2014/main" val="4294878358"/>
                    </a:ext>
                  </a:extLst>
                </a:gridCol>
                <a:gridCol w="1131376">
                  <a:extLst>
                    <a:ext uri="{9D8B030D-6E8A-4147-A177-3AD203B41FA5}">
                      <a16:colId xmlns:a16="http://schemas.microsoft.com/office/drawing/2014/main" val="683282663"/>
                    </a:ext>
                  </a:extLst>
                </a:gridCol>
                <a:gridCol w="1100380">
                  <a:extLst>
                    <a:ext uri="{9D8B030D-6E8A-4147-A177-3AD203B41FA5}">
                      <a16:colId xmlns:a16="http://schemas.microsoft.com/office/drawing/2014/main" val="133875381"/>
                    </a:ext>
                  </a:extLst>
                </a:gridCol>
                <a:gridCol w="1007389">
                  <a:extLst>
                    <a:ext uri="{9D8B030D-6E8A-4147-A177-3AD203B41FA5}">
                      <a16:colId xmlns:a16="http://schemas.microsoft.com/office/drawing/2014/main" val="3681761503"/>
                    </a:ext>
                  </a:extLst>
                </a:gridCol>
              </a:tblGrid>
              <a:tr h="629111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৩১-৪০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৪১-৫০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৫১-৬০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৬১-৭০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৭১-৮০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৮১-৯০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৯১-১০০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239836"/>
                  </a:ext>
                </a:extLst>
              </a:tr>
              <a:tr h="677274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গনসংখ্যা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73161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36798" y="368710"/>
            <a:ext cx="2840633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পরিসর নির্ণয়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95597" y="3450812"/>
            <a:ext cx="5168403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dirty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পরিসর = ( ১০০ - ৩১ ) + ১</a:t>
            </a:r>
          </a:p>
          <a:p>
            <a:r>
              <a:rPr lang="bn-BD" sz="4400" dirty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= ৬৯ + ১</a:t>
            </a:r>
          </a:p>
          <a:p>
            <a:r>
              <a:rPr lang="bn-BD" sz="4400" dirty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= ৭০</a:t>
            </a:r>
            <a:endParaRPr lang="en-US" sz="4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85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99663" y="108488"/>
            <a:ext cx="4912962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পরিসংখ্যানের চলক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814751"/>
              </p:ext>
            </p:extLst>
          </p:nvPr>
        </p:nvGraphicFramePr>
        <p:xfrm>
          <a:off x="2713750" y="1341778"/>
          <a:ext cx="6010524" cy="53340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005262">
                  <a:extLst>
                    <a:ext uri="{9D8B030D-6E8A-4147-A177-3AD203B41FA5}">
                      <a16:colId xmlns:a16="http://schemas.microsoft.com/office/drawing/2014/main" val="4272824279"/>
                    </a:ext>
                  </a:extLst>
                </a:gridCol>
                <a:gridCol w="3005262">
                  <a:extLst>
                    <a:ext uri="{9D8B030D-6E8A-4147-A177-3AD203B41FA5}">
                      <a16:colId xmlns:a16="http://schemas.microsoft.com/office/drawing/2014/main" val="4159350716"/>
                    </a:ext>
                  </a:extLst>
                </a:gridCol>
              </a:tblGrid>
              <a:tr h="688454">
                <a:tc>
                  <a:txBody>
                    <a:bodyPr/>
                    <a:lstStyle/>
                    <a:p>
                      <a:pPr algn="ctr"/>
                      <a:r>
                        <a:rPr lang="bn-BD" sz="44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অবিচ্ছিন্ন</a:t>
                      </a:r>
                      <a:r>
                        <a:rPr lang="bn-BD" sz="4400" b="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চলক</a:t>
                      </a:r>
                      <a:endParaRPr lang="en-US" sz="44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44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বিচ্ছিন্ন</a:t>
                      </a:r>
                      <a:r>
                        <a:rPr lang="bn-BD" sz="4400" b="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চলক</a:t>
                      </a:r>
                      <a:endParaRPr lang="en-US" sz="44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365427"/>
                  </a:ext>
                </a:extLst>
              </a:tr>
              <a:tr h="688454">
                <a:tc>
                  <a:txBody>
                    <a:bodyPr/>
                    <a:lstStyle/>
                    <a:p>
                      <a:pPr algn="ctr"/>
                      <a:r>
                        <a:rPr lang="bn-BD" sz="4400" dirty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১০.৫ - ২০.৫</a:t>
                      </a:r>
                      <a:endParaRPr lang="en-US" sz="4400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১১-২০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269002"/>
                  </a:ext>
                </a:extLst>
              </a:tr>
              <a:tr h="688454">
                <a:tc>
                  <a:txBody>
                    <a:bodyPr/>
                    <a:lstStyle/>
                    <a:p>
                      <a:pPr algn="ctr"/>
                      <a:r>
                        <a:rPr lang="bn-BD" sz="4400" dirty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২০.৫ - ৩০.৫</a:t>
                      </a:r>
                      <a:endParaRPr lang="en-US" sz="4400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২১-৩০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013124"/>
                  </a:ext>
                </a:extLst>
              </a:tr>
              <a:tr h="688454">
                <a:tc>
                  <a:txBody>
                    <a:bodyPr/>
                    <a:lstStyle/>
                    <a:p>
                      <a:pPr algn="ctr"/>
                      <a:r>
                        <a:rPr lang="bn-BD" sz="4400" dirty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৩০.৫ - ৪০.৫</a:t>
                      </a:r>
                      <a:endParaRPr lang="en-US" sz="4400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৩১-৪০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20641"/>
                  </a:ext>
                </a:extLst>
              </a:tr>
              <a:tr h="688454">
                <a:tc>
                  <a:txBody>
                    <a:bodyPr/>
                    <a:lstStyle/>
                    <a:p>
                      <a:pPr algn="ctr"/>
                      <a:r>
                        <a:rPr lang="bn-BD" sz="4400" dirty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৪০.৫ - ৫০.৫</a:t>
                      </a:r>
                      <a:endParaRPr lang="en-US" sz="4400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৪১-৫০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398110"/>
                  </a:ext>
                </a:extLst>
              </a:tr>
              <a:tr h="688454">
                <a:tc>
                  <a:txBody>
                    <a:bodyPr/>
                    <a:lstStyle/>
                    <a:p>
                      <a:pPr algn="ctr"/>
                      <a:r>
                        <a:rPr lang="bn-BD" sz="4400" dirty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৫০.৫ - ৬০.৫</a:t>
                      </a:r>
                      <a:endParaRPr lang="en-US" sz="4400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৫১-৬০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599621"/>
                  </a:ext>
                </a:extLst>
              </a:tr>
              <a:tr h="688454">
                <a:tc>
                  <a:txBody>
                    <a:bodyPr/>
                    <a:lstStyle/>
                    <a:p>
                      <a:pPr algn="ctr"/>
                      <a:r>
                        <a:rPr lang="bn-BD" sz="4400" dirty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৬০.৫ - ৭০.৫</a:t>
                      </a:r>
                      <a:endParaRPr lang="en-US" sz="4400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৬১-৭০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195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6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8841F59-0AF2-4853-81D7-0A269770C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171373"/>
              </p:ext>
            </p:extLst>
          </p:nvPr>
        </p:nvGraphicFramePr>
        <p:xfrm>
          <a:off x="1269242" y="2220920"/>
          <a:ext cx="9949212" cy="1219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00752">
                  <a:extLst>
                    <a:ext uri="{9D8B030D-6E8A-4147-A177-3AD203B41FA5}">
                      <a16:colId xmlns:a16="http://schemas.microsoft.com/office/drawing/2014/main" val="3775844008"/>
                    </a:ext>
                  </a:extLst>
                </a:gridCol>
                <a:gridCol w="1089091">
                  <a:extLst>
                    <a:ext uri="{9D8B030D-6E8A-4147-A177-3AD203B41FA5}">
                      <a16:colId xmlns:a16="http://schemas.microsoft.com/office/drawing/2014/main" val="3857493953"/>
                    </a:ext>
                  </a:extLst>
                </a:gridCol>
                <a:gridCol w="994921">
                  <a:extLst>
                    <a:ext uri="{9D8B030D-6E8A-4147-A177-3AD203B41FA5}">
                      <a16:colId xmlns:a16="http://schemas.microsoft.com/office/drawing/2014/main" val="1724180441"/>
                    </a:ext>
                  </a:extLst>
                </a:gridCol>
                <a:gridCol w="994921">
                  <a:extLst>
                    <a:ext uri="{9D8B030D-6E8A-4147-A177-3AD203B41FA5}">
                      <a16:colId xmlns:a16="http://schemas.microsoft.com/office/drawing/2014/main" val="1792058812"/>
                    </a:ext>
                  </a:extLst>
                </a:gridCol>
                <a:gridCol w="994921">
                  <a:extLst>
                    <a:ext uri="{9D8B030D-6E8A-4147-A177-3AD203B41FA5}">
                      <a16:colId xmlns:a16="http://schemas.microsoft.com/office/drawing/2014/main" val="3015557247"/>
                    </a:ext>
                  </a:extLst>
                </a:gridCol>
                <a:gridCol w="994921">
                  <a:extLst>
                    <a:ext uri="{9D8B030D-6E8A-4147-A177-3AD203B41FA5}">
                      <a16:colId xmlns:a16="http://schemas.microsoft.com/office/drawing/2014/main" val="3318364854"/>
                    </a:ext>
                  </a:extLst>
                </a:gridCol>
                <a:gridCol w="994921">
                  <a:extLst>
                    <a:ext uri="{9D8B030D-6E8A-4147-A177-3AD203B41FA5}">
                      <a16:colId xmlns:a16="http://schemas.microsoft.com/office/drawing/2014/main" val="3599015790"/>
                    </a:ext>
                  </a:extLst>
                </a:gridCol>
                <a:gridCol w="1031205">
                  <a:extLst>
                    <a:ext uri="{9D8B030D-6E8A-4147-A177-3AD203B41FA5}">
                      <a16:colId xmlns:a16="http://schemas.microsoft.com/office/drawing/2014/main" val="3267933391"/>
                    </a:ext>
                  </a:extLst>
                </a:gridCol>
                <a:gridCol w="958638">
                  <a:extLst>
                    <a:ext uri="{9D8B030D-6E8A-4147-A177-3AD203B41FA5}">
                      <a16:colId xmlns:a16="http://schemas.microsoft.com/office/drawing/2014/main" val="3965872601"/>
                    </a:ext>
                  </a:extLst>
                </a:gridCol>
                <a:gridCol w="994921">
                  <a:extLst>
                    <a:ext uri="{9D8B030D-6E8A-4147-A177-3AD203B41FA5}">
                      <a16:colId xmlns:a16="http://schemas.microsoft.com/office/drawing/2014/main" val="31434978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129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ণ</a:t>
                      </a:r>
                      <a:r>
                        <a:rPr lang="bn-BD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ং</a:t>
                      </a:r>
                      <a:r>
                        <a:rPr lang="bn-BD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্</a:t>
                      </a:r>
                      <a:r>
                        <a:rPr lang="bn-BD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bn-BD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bn-BD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bn-BD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72654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3138B42-2FB9-4154-A181-123BCAD75621}"/>
              </a:ext>
            </a:extLst>
          </p:cNvPr>
          <p:cNvSpPr txBox="1"/>
          <p:nvPr/>
        </p:nvSpPr>
        <p:spPr>
          <a:xfrm>
            <a:off x="1378425" y="887104"/>
            <a:ext cx="8972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40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bn-BD" sz="40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40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bn-BD" sz="40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bn-BD" sz="40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bn-BD" sz="40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BD" sz="40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ংখ্যা</a:t>
            </a:r>
            <a:r>
              <a:rPr lang="en-US" sz="40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সারণি</a:t>
            </a:r>
            <a:r>
              <a:rPr lang="en-US" sz="40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0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292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BDEBFBF-28DA-4436-BC67-DDE25DD19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056995"/>
              </p:ext>
            </p:extLst>
          </p:nvPr>
        </p:nvGraphicFramePr>
        <p:xfrm>
          <a:off x="1407994" y="746962"/>
          <a:ext cx="9376011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687">
                  <a:extLst>
                    <a:ext uri="{9D8B030D-6E8A-4147-A177-3AD203B41FA5}">
                      <a16:colId xmlns:a16="http://schemas.microsoft.com/office/drawing/2014/main" val="1349874688"/>
                    </a:ext>
                  </a:extLst>
                </a:gridCol>
                <a:gridCol w="2634018">
                  <a:extLst>
                    <a:ext uri="{9D8B030D-6E8A-4147-A177-3AD203B41FA5}">
                      <a16:colId xmlns:a16="http://schemas.microsoft.com/office/drawing/2014/main" val="2115790795"/>
                    </a:ext>
                  </a:extLst>
                </a:gridCol>
                <a:gridCol w="4069306">
                  <a:extLst>
                    <a:ext uri="{9D8B030D-6E8A-4147-A177-3AD203B41FA5}">
                      <a16:colId xmlns:a16="http://schemas.microsoft.com/office/drawing/2014/main" val="14083839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</a:t>
                      </a:r>
                      <a:endParaRPr lang="en-US" sz="3200" dirty="0">
                        <a:solidFill>
                          <a:srgbClr val="0070C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</a:t>
                      </a:r>
                      <a:r>
                        <a:rPr lang="bn-BD" sz="320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ণ</a:t>
                      </a:r>
                      <a:r>
                        <a:rPr lang="en-US" sz="3200" dirty="0" err="1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</a:t>
                      </a:r>
                      <a:r>
                        <a:rPr lang="bn-BD" sz="320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</a:t>
                      </a:r>
                      <a:r>
                        <a:rPr lang="en-US" sz="320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্</a:t>
                      </a:r>
                      <a:r>
                        <a:rPr lang="bn-BD" sz="320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</a:t>
                      </a:r>
                      <a:r>
                        <a:rPr lang="en-US" sz="320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</a:t>
                      </a:r>
                      <a:r>
                        <a:rPr lang="en-US" sz="320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্</a:t>
                      </a:r>
                      <a:r>
                        <a:rPr lang="bn-BD" sz="320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</a:t>
                      </a:r>
                      <a:r>
                        <a:rPr lang="en-US" sz="3200" dirty="0" err="1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ময</a:t>
                      </a:r>
                      <a:r>
                        <a:rPr lang="bn-BD" sz="320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ো</a:t>
                      </a:r>
                      <a:r>
                        <a:rPr lang="en-US" sz="320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</a:t>
                      </a:r>
                      <a:r>
                        <a:rPr lang="bn-BD" sz="320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ি</a:t>
                      </a:r>
                      <a:r>
                        <a:rPr lang="en-US" sz="320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 </a:t>
                      </a:r>
                      <a:r>
                        <a:rPr lang="bn-BD" sz="320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</a:t>
                      </a:r>
                      <a:r>
                        <a:rPr lang="en-US" sz="320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ণ</a:t>
                      </a:r>
                      <a:r>
                        <a:rPr lang="bn-BD" sz="320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</a:t>
                      </a:r>
                      <a:r>
                        <a:rPr lang="en-US" sz="320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ং</a:t>
                      </a:r>
                      <a:r>
                        <a:rPr lang="bn-BD" sz="320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</a:t>
                      </a:r>
                      <a:r>
                        <a:rPr lang="en-US" sz="320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্</a:t>
                      </a:r>
                      <a:r>
                        <a:rPr lang="bn-BD" sz="320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</a:t>
                      </a:r>
                      <a:r>
                        <a:rPr lang="en-US" sz="320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075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r>
                        <a:rPr lang="bn-BD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  <a:r>
                        <a:rPr lang="bn-BD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320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r>
                        <a:rPr lang="bn-BD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  <a:r>
                        <a:rPr lang="bn-BD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২+</a:t>
                      </a:r>
                      <a:r>
                        <a:rPr lang="bn-BD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434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r>
                        <a:rPr lang="bn-BD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  <a:r>
                        <a:rPr lang="bn-BD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৬+</a:t>
                      </a:r>
                      <a:r>
                        <a:rPr lang="bn-BD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bn-BD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691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bn-BD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  <a:r>
                        <a:rPr lang="bn-BD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bn-BD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</a:t>
                      </a:r>
                      <a:r>
                        <a:rPr lang="bn-BD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=২১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712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bn-BD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  <a:r>
                        <a:rPr lang="bn-BD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bn-BD" sz="2800" dirty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2800" dirty="0">
                        <a:solidFill>
                          <a:srgbClr val="00B0F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r>
                        <a:rPr lang="bn-BD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</a:t>
                      </a:r>
                      <a:r>
                        <a:rPr lang="bn-BD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২=</a:t>
                      </a:r>
                      <a:r>
                        <a:rPr lang="bn-BD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551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r>
                        <a:rPr lang="bn-BD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  <a:r>
                        <a:rPr lang="bn-BD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r>
                        <a:rPr lang="bn-BD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</a:t>
                      </a:r>
                      <a:r>
                        <a:rPr lang="bn-BD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bn-BD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340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r>
                        <a:rPr lang="bn-BD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  <a:r>
                        <a:rPr lang="bn-BD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r>
                        <a:rPr lang="bn-BD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+৭=৪৮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328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  <a:r>
                        <a:rPr lang="bn-BD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  <a:r>
                        <a:rPr lang="bn-BD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bn-BD" sz="2800" dirty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endParaRPr lang="en-US" sz="2800" dirty="0">
                        <a:solidFill>
                          <a:srgbClr val="00B0F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r>
                        <a:rPr lang="bn-BD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</a:t>
                      </a:r>
                      <a:r>
                        <a:rPr lang="bn-BD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০=</a:t>
                      </a:r>
                      <a:r>
                        <a:rPr lang="bn-BD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150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  <a:r>
                        <a:rPr lang="bn-BD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  <a:r>
                        <a:rPr lang="bn-BD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bn-BD" sz="2800" dirty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2800" dirty="0">
                        <a:solidFill>
                          <a:srgbClr val="00B0F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bn-BD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</a:t>
                      </a:r>
                      <a:r>
                        <a:rPr lang="bn-BD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৫=</a:t>
                      </a:r>
                      <a:r>
                        <a:rPr lang="bn-BD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523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30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465</TotalTime>
  <Words>502</Words>
  <Application>Microsoft Office PowerPoint</Application>
  <PresentationFormat>Widescreen</PresentationFormat>
  <Paragraphs>178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MS Shell Dlg 2</vt:lpstr>
      <vt:lpstr>NikoshBAN</vt:lpstr>
      <vt:lpstr>Wingdings</vt:lpstr>
      <vt:lpstr>Wingdings 3</vt:lpstr>
      <vt:lpstr>Madison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Core Computer</cp:lastModifiedBy>
  <cp:revision>69</cp:revision>
  <dcterms:created xsi:type="dcterms:W3CDTF">2020-03-05T06:02:33Z</dcterms:created>
  <dcterms:modified xsi:type="dcterms:W3CDTF">2020-05-14T06:14:25Z</dcterms:modified>
</cp:coreProperties>
</file>