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57" r:id="rId7"/>
    <p:sldId id="266" r:id="rId8"/>
    <p:sldId id="270" r:id="rId9"/>
    <p:sldId id="268" r:id="rId10"/>
    <p:sldId id="272" r:id="rId11"/>
    <p:sldId id="271" r:id="rId12"/>
    <p:sldId id="273" r:id="rId13"/>
    <p:sldId id="274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678" autoAdjust="0"/>
  </p:normalViewPr>
  <p:slideViewPr>
    <p:cSldViewPr snapToGrid="0">
      <p:cViewPr varScale="1">
        <p:scale>
          <a:sx n="74" d="100"/>
          <a:sy n="74" d="100"/>
        </p:scale>
        <p:origin x="129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9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7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826893-9059-400D-A708-615823828BC9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xmlns="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278731" y="2598834"/>
            <a:ext cx="6586538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20" y="2742465"/>
            <a:ext cx="6370847" cy="1373070"/>
          </a:xfrm>
        </p:spPr>
        <p:txBody>
          <a:bodyPr anchor="b">
            <a:noAutofit/>
          </a:bodyPr>
          <a:lstStyle>
            <a:lvl1pPr algn="ctr">
              <a:defRPr sz="405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4040"/>
            <a:ext cx="6370468" cy="1117687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4717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1722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202248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98DDA9-3997-4600-985C-44C2CABD0BA3}"/>
              </a:ext>
            </a:extLst>
          </p:cNvPr>
          <p:cNvSpPr/>
          <p:nvPr userDrawn="1"/>
        </p:nvSpPr>
        <p:spPr>
          <a:xfrm>
            <a:off x="7955098" y="2590078"/>
            <a:ext cx="1202248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39" y="2750779"/>
            <a:ext cx="878916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C2D2AED-B2EF-46D8-BC7C-81AE25C80786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xmlns="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xmlns="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xmlns="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2665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69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35" y="2336874"/>
            <a:ext cx="4206252" cy="35993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69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7686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4691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56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2665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69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692" y="2336873"/>
            <a:ext cx="1965613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7686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4691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56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09767" y="2327474"/>
            <a:ext cx="5125318" cy="36087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6"/>
            <a:ext cx="7210394" cy="1090482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xmlns="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10241" y="386862"/>
            <a:ext cx="7210963" cy="3867638"/>
          </a:xfrm>
        </p:spPr>
        <p:txBody>
          <a:bodyPr/>
          <a:lstStyle/>
          <a:p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B243BA-55F2-42F1-B294-0EB708FCD888}"/>
              </a:ext>
            </a:extLst>
          </p:cNvPr>
          <p:cNvGrpSpPr/>
          <p:nvPr userDrawn="1"/>
        </p:nvGrpSpPr>
        <p:grpSpPr>
          <a:xfrm rot="10800000">
            <a:off x="81339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xmlns="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B2BD5A-C0EC-4AC1-BBF1-851D8321B964}"/>
              </a:ext>
            </a:extLst>
          </p:cNvPr>
          <p:cNvGrpSpPr/>
          <p:nvPr userDrawn="1"/>
        </p:nvGrpSpPr>
        <p:grpSpPr>
          <a:xfrm rot="5400000">
            <a:off x="-530731" y="1981082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2" y="5928628"/>
            <a:ext cx="7828359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31564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3698" y="4556102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99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00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5996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3001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23" y="4698040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C60FB4-27C2-4896-9B64-2DFE33815CE2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xmlns="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xmlns="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xmlns="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xmlns="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1F89FDF-9788-47AD-B230-0314E7C8D087}"/>
              </a:ext>
            </a:extLst>
          </p:cNvPr>
          <p:cNvGrpSpPr/>
          <p:nvPr userDrawn="1"/>
        </p:nvGrpSpPr>
        <p:grpSpPr>
          <a:xfrm rot="10800000">
            <a:off x="74481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xmlns="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xmlns="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07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9808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41942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8947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70" y="748305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664D24B-EA78-4E18-9226-569365267E5E}"/>
              </a:ext>
            </a:extLst>
          </p:cNvPr>
          <p:cNvCxnSpPr/>
          <p:nvPr userDrawn="1"/>
        </p:nvCxnSpPr>
        <p:spPr>
          <a:xfrm>
            <a:off x="6428354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1579598" y="790252"/>
            <a:ext cx="2295602" cy="1080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3840076-AFCB-4C84-8E23-85DAD3CBEF3E}"/>
              </a:ext>
            </a:extLst>
          </p:cNvPr>
          <p:cNvCxnSpPr/>
          <p:nvPr userDrawn="1"/>
        </p:nvCxnSpPr>
        <p:spPr>
          <a:xfrm>
            <a:off x="3970904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99" y="735087"/>
            <a:ext cx="22956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8458" y="735014"/>
            <a:ext cx="2295525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>
              <a:defRPr sz="2700">
                <a:latin typeface="+mj-lt"/>
              </a:defRPr>
            </a:lvl2pPr>
            <a:lvl3pPr>
              <a:defRPr sz="2700">
                <a:latin typeface="+mj-lt"/>
              </a:defRPr>
            </a:lvl3pPr>
            <a:lvl4pPr>
              <a:defRPr sz="2700">
                <a:latin typeface="+mj-lt"/>
              </a:defRPr>
            </a:lvl4pPr>
            <a:lvl5pPr>
              <a:defRPr sz="27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7241" y="746125"/>
            <a:ext cx="2302669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 algn="ctr">
              <a:defRPr sz="2700">
                <a:latin typeface="+mj-lt"/>
              </a:defRPr>
            </a:lvl2pPr>
            <a:lvl3pPr algn="ctr">
              <a:defRPr sz="2700">
                <a:latin typeface="+mj-lt"/>
              </a:defRPr>
            </a:lvl3pPr>
            <a:lvl4pPr algn="ctr">
              <a:defRPr sz="2700">
                <a:latin typeface="+mj-lt"/>
              </a:defRPr>
            </a:lvl4pPr>
            <a:lvl5pPr algn="ctr">
              <a:defRPr sz="27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xmlns="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79598" y="2116138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xmlns="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38458" y="2103211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xmlns="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4919" y="2097613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C074DF2-6D4F-4B58-A82E-6322DB69A6CC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xmlns="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xmlns="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xmlns="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xmlns="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412" y="2101851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5412" y="3044625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5412" y="3987399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5412" y="4930172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363D07-B7E9-4C17-BF5B-ADACCCAD7C6C}"/>
              </a:ext>
            </a:extLst>
          </p:cNvPr>
          <p:cNvGrpSpPr/>
          <p:nvPr userDrawn="1"/>
        </p:nvGrpSpPr>
        <p:grpSpPr>
          <a:xfrm rot="10800000">
            <a:off x="81339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4702403" y="2306090"/>
            <a:ext cx="4959501" cy="414432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281ABC-1821-4B63-88B5-74D2B13A11AF}"/>
              </a:ext>
            </a:extLst>
          </p:cNvPr>
          <p:cNvGrpSpPr/>
          <p:nvPr userDrawn="1"/>
        </p:nvGrpSpPr>
        <p:grpSpPr>
          <a:xfrm rot="5400000">
            <a:off x="-541001" y="1971938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808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35" y="753228"/>
            <a:ext cx="7210396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234" y="2336873"/>
            <a:ext cx="3523769" cy="35993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586" y="2336873"/>
            <a:ext cx="3525044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56230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3235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529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90C5C8C-B074-498F-921D-CC0B5DF8FBD3}"/>
              </a:ext>
            </a:extLst>
          </p:cNvPr>
          <p:cNvGrpSpPr/>
          <p:nvPr userDrawn="1"/>
        </p:nvGrpSpPr>
        <p:grpSpPr>
          <a:xfrm rot="10800000">
            <a:off x="81339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0" y="2336874"/>
            <a:ext cx="3523769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5593" y="2336873"/>
            <a:ext cx="3525044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281ABC-1821-4B63-88B5-74D2B13A11AF}"/>
              </a:ext>
            </a:extLst>
          </p:cNvPr>
          <p:cNvGrpSpPr/>
          <p:nvPr userDrawn="1"/>
        </p:nvGrpSpPr>
        <p:grpSpPr>
          <a:xfrm rot="5400000">
            <a:off x="-541001" y="1971938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808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35" y="753228"/>
            <a:ext cx="7210396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56230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3235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529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33" y="2161726"/>
            <a:ext cx="7210396" cy="370264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A97C9F-27FA-4BCE-84C2-EA9C0347E974}"/>
              </a:ext>
            </a:extLst>
          </p:cNvPr>
          <p:cNvGrpSpPr/>
          <p:nvPr userDrawn="1"/>
        </p:nvGrpSpPr>
        <p:grpSpPr>
          <a:xfrm rot="5400000">
            <a:off x="-501857" y="1981339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A97C9F-27FA-4BCE-84C2-EA9C0347E974}"/>
              </a:ext>
            </a:extLst>
          </p:cNvPr>
          <p:cNvGrpSpPr/>
          <p:nvPr userDrawn="1"/>
        </p:nvGrpSpPr>
        <p:grpSpPr>
          <a:xfrm rot="5400000">
            <a:off x="-501857" y="1981339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3364" y="2290764"/>
            <a:ext cx="629727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jpg"/><Relationship Id="rId4" Type="http://schemas.openxmlformats.org/officeDocument/2006/relationships/image" Target="../media/image11.sv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sz="11500" dirty="0" err="1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ln w="5715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" y="41773"/>
            <a:ext cx="3622184" cy="2544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" b="97273" l="951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" y="2846232"/>
            <a:ext cx="1180028" cy="100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" b="97273" l="951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2" y="2985753"/>
            <a:ext cx="1180028" cy="100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9365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" y="4271367"/>
            <a:ext cx="9144000" cy="2586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89" b="95022" l="39551" r="93555">
                        <a14:foregroundMark x1="59961" y1="90922" x2="73535" y2="91069"/>
                        <a14:foregroundMark x1="74805" y1="90922" x2="84473" y2="88873"/>
                        <a14:foregroundMark x1="77930" y1="93704" x2="93262" y2="94876"/>
                        <a14:foregroundMark x1="77930" y1="92826" x2="45898" y2="93704"/>
                        <a14:foregroundMark x1="46777" y1="80527" x2="52539" y2="88141"/>
                        <a14:foregroundMark x1="42969" y1="78624" x2="45117" y2="81259"/>
                        <a14:foregroundMark x1="42578" y1="54319" x2="55078" y2="33089"/>
                        <a14:backgroundMark x1="41016" y1="56223" x2="49609" y2="38067"/>
                        <a14:backgroundMark x1="52246" y1="40703" x2="58594" y2="36164"/>
                        <a14:backgroundMark x1="43848" y1="56223" x2="47754" y2="44510"/>
                        <a14:backgroundMark x1="49023" y1="47877" x2="51172" y2="34114"/>
                        <a14:backgroundMark x1="54199" y1="40410" x2="44336" y2="36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34321" r="4508" b="6131"/>
          <a:stretch/>
        </p:blipFill>
        <p:spPr>
          <a:xfrm>
            <a:off x="5516221" y="41773"/>
            <a:ext cx="3627780" cy="25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গিগাবাইট</a:t>
            </a:r>
            <a:endParaRPr lang="en-US" sz="8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 বাইট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স্টেরেজের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একাধিক একক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hi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 স্টোরেজ ডিভাইস সমূহের ধারণ ক্ষমতার একক।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প্রেফিক্স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গিগার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 ১০</a:t>
            </a:r>
            <a:r>
              <a:rPr lang="bn-IN" sz="40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সুতরাং ১ গিগাবাইট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১০০০০০০০০০ বাইট। গিগাবাইট এককের প্রতীক হল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GB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বা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Gbyte</a:t>
            </a:r>
            <a:r>
              <a:rPr lang="hi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2" y="4584878"/>
            <a:ext cx="2402625" cy="13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F2A5814-BC40-4A37-9064-C44C73C8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2030268"/>
            <a:ext cx="9144000" cy="8417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১গিগা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বাইট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সমান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কত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বিট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988"/>
            <a:ext cx="9144001" cy="3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31" b="96978" l="10000" r="5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0" t="43523" r="40265"/>
          <a:stretch/>
        </p:blipFill>
        <p:spPr>
          <a:xfrm>
            <a:off x="875763" y="1803042"/>
            <a:ext cx="6579223" cy="5251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24" y="237014"/>
            <a:ext cx="8505855" cy="71096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এতক্ষণ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সংগে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11500" b="1" dirty="0" err="1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আন্তরিক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700" b="1" dirty="0" err="1" smtClean="0">
                <a:ln w="762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28700" b="1" cap="none" spc="0" dirty="0">
              <a:ln w="762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46396" y="3592493"/>
            <a:ext cx="3702025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৩-৪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বিট,বাইট,কিলোবাইট,মেগাবাইট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695" y="204546"/>
            <a:ext cx="1368922" cy="5078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65" y="489395"/>
            <a:ext cx="4247456" cy="5121957"/>
            <a:chOff x="1131022" y="1384558"/>
            <a:chExt cx="3422753" cy="3320127"/>
          </a:xfrm>
        </p:grpSpPr>
        <p:sp>
          <p:nvSpPr>
            <p:cNvPr id="8" name="TextBox 7"/>
            <p:cNvSpPr txBox="1"/>
            <p:nvPr/>
          </p:nvSpPr>
          <p:spPr>
            <a:xfrm>
              <a:off x="1131022" y="3068742"/>
              <a:ext cx="3422753" cy="163594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প্রকৌ, মোঃ মোস্তাফিজুর রহমান খান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ডিপ্লোমা ইন ইঞ্জিনি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) </a:t>
              </a:r>
              <a:endParaRPr lang="bn-BD" sz="16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ছোটবাই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দিয়া বিজনেস ম্যানেজমেন্ট ইন্সটিটিউট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rgbClr val="7030A0"/>
                  </a:solidFill>
                  <a:latin typeface="Gloucester MT Extra Condensed" panose="02030808020601010101" pitchFamily="18" charset="0"/>
                  <a:cs typeface="NikoshBAN" pitchFamily="2" charset="0"/>
                </a:rPr>
                <a:t>Email-www.engmrkhan8@gmail.com</a:t>
              </a:r>
              <a:endParaRPr lang="bn-BD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394">
                          <a14:foregroundMark x1="41212" y1="67273" x2="96364" y2="9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339" y="1384558"/>
              <a:ext cx="2159491" cy="14900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435356" y="873693"/>
            <a:ext cx="431830" cy="2662191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393586" y="3303947"/>
            <a:ext cx="431830" cy="2362756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9" name="Cube 28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5" name="Cube 24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6401"/>
          <a:stretch/>
        </p:blipFill>
        <p:spPr>
          <a:xfrm>
            <a:off x="6590588" y="373484"/>
            <a:ext cx="2543406" cy="2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4" y="2869895"/>
            <a:ext cx="7688023" cy="1090788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বুঝলাম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xmlns="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53787" y="2831258"/>
            <a:ext cx="1164455" cy="116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7080" b="41131"/>
          <a:stretch/>
        </p:blipFill>
        <p:spPr>
          <a:xfrm>
            <a:off x="32615" y="1"/>
            <a:ext cx="4011351" cy="273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9" b="89787" l="19600" r="80717">
                        <a14:foregroundMark x1="24763" y1="17683" x2="29136" y2="23018"/>
                        <a14:foregroundMark x1="47050" y1="77591" x2="53530" y2="77134"/>
                        <a14:foregroundMark x1="24499" y1="29116" x2="26502" y2="29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5072" r="21972" b="14648"/>
          <a:stretch/>
        </p:blipFill>
        <p:spPr>
          <a:xfrm>
            <a:off x="4146997" y="64394"/>
            <a:ext cx="4868214" cy="2537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18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91" y="4109528"/>
            <a:ext cx="4011351" cy="2727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" y="4109528"/>
            <a:ext cx="4848479" cy="27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210" y="664014"/>
            <a:ext cx="1080000" cy="1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739" y="663076"/>
            <a:ext cx="4447693" cy="1080938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8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8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0" y="2026374"/>
            <a:ext cx="8835849" cy="156683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শিখবো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……</a:t>
            </a:r>
            <a:endParaRPr lang="en-US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মেগাবাইট,গিগাবাইট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568"/>
            <a:ext cx="9144000" cy="33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4711616"/>
            <a:ext cx="1743561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endParaRPr lang="en-US" sz="8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5259"/>
          <a:stretch/>
        </p:blipFill>
        <p:spPr>
          <a:xfrm>
            <a:off x="5112913" y="4571763"/>
            <a:ext cx="2707781" cy="138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20" y="148258"/>
            <a:ext cx="90072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 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অক্ষর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যতটুকু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জায়গা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দখল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(১)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০ ও ১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সংক্ষিপ্ত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রূপকে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b="31764"/>
          <a:stretch/>
        </p:blipFill>
        <p:spPr>
          <a:xfrm>
            <a:off x="0" y="3289408"/>
            <a:ext cx="9144000" cy="10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4711616"/>
            <a:ext cx="2245837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endParaRPr lang="en-US" sz="8800" dirty="0">
              <a:ln w="13462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288" y="141905"/>
            <a:ext cx="8646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আটটি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(৮) 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বাইনারি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০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১)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যতটুকু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(১) 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(৮) 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(১)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3" b="26760"/>
          <a:stretch/>
        </p:blipFill>
        <p:spPr>
          <a:xfrm>
            <a:off x="4507606" y="4552513"/>
            <a:ext cx="3300210" cy="1371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0" y="2399991"/>
            <a:ext cx="7854772" cy="20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5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3261"/>
            <a:ext cx="9144000" cy="11047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3260"/>
            <a:ext cx="5401159" cy="1090482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endParaRPr lang="en-US" sz="7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5844957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182" y="115909"/>
            <a:ext cx="8847786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*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সূত্রগুলোঃ</a:t>
            </a:r>
            <a:endParaRPr lang="en-US" sz="32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(Bit)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(Byte)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)(KB)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(Kilobyte)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)(MB)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(Terabyte)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গিগাবাইট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)(GB)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১০২৪গিগাবাইট(Gigabyte)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টেরাবাইট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)(TB)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টেরাবাই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(Terabyte)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)(PB)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(Petabyte) = ১ 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)(EB)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(Exabyte)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)(ZB)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Zettabyte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)(YB)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Yottabyte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= .....</a:t>
            </a:r>
          </a:p>
        </p:txBody>
      </p:sp>
    </p:spTree>
    <p:extLst>
      <p:ext uri="{BB962C8B-B14F-4D97-AF65-F5344CB8AC3E}">
        <p14:creationId xmlns:p14="http://schemas.microsoft.com/office/powerpoint/2010/main" val="22060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endParaRPr lang="en-US" sz="8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কিলোর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১০</a:t>
            </a:r>
            <a:r>
              <a:rPr lang="en-US" sz="4400" baseline="300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১০০০।সুতরাং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কিলো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১০০০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১০২৪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KB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kilobyte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0" y="4584878"/>
            <a:ext cx="2466975" cy="1339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/>
          <a:stretch/>
        </p:blipFill>
        <p:spPr>
          <a:xfrm>
            <a:off x="0" y="2279561"/>
            <a:ext cx="9143999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6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b="0" dirty="0" err="1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endParaRPr lang="en-US" sz="8800" b="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xmlns="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ডিভাইসসমূহের ধারণক্ষমতার একক। ১ মেগাবাইট =১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০২৪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 ১০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৪৮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৫৭৬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hi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পেনড্রাইভ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স্মার্ট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(এমএমসি)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 স্টিক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কম্প্যাক্ট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ফ্লাস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এক্সডি-পিকচার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বর্তমানে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বহুল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 এর ক্ষুদ্রতা ও ধারণক্ষমতার জন্য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এসডি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 সব কার্ড-এর মানই মেগাবাইট দ্বারা হিসাব করা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এছা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ড়া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গ্রাফিক্স কার্ড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রয়াম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এগুলোতো আছেই।1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mb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1024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kb,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gb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1024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mb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56" y="4532957"/>
            <a:ext cx="220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81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1D2AC-2735-457E-B639-07E13F9A629B}">
  <ds:schemaRefs>
    <ds:schemaRef ds:uri="http://purl.org/dc/terms/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0</TotalTime>
  <Words>1264</Words>
  <Application>Microsoft Office PowerPoint</Application>
  <PresentationFormat>On-screen Show (4:3)</PresentationFormat>
  <Paragraphs>123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Gloucester MT Extra Condensed</vt:lpstr>
      <vt:lpstr>Nikosh</vt:lpstr>
      <vt:lpstr>NikoshBAN</vt:lpstr>
      <vt:lpstr>Segoe UI</vt:lpstr>
      <vt:lpstr>Times New Roman</vt:lpstr>
      <vt:lpstr>Trebuchet MS</vt:lpstr>
      <vt:lpstr>Wingdings</vt:lpstr>
      <vt:lpstr>Berlin</vt:lpstr>
      <vt:lpstr>স্বাগতম</vt:lpstr>
      <vt:lpstr>PowerPoint Presentation</vt:lpstr>
      <vt:lpstr>ছবি গুলো দেখে কি বুঝলাম?</vt:lpstr>
      <vt:lpstr>শিখন ফল</vt:lpstr>
      <vt:lpstr>বিট</vt:lpstr>
      <vt:lpstr>বাইট</vt:lpstr>
      <vt:lpstr>বিট বাইট এর সূত্র</vt:lpstr>
      <vt:lpstr>কিলোবাইট</vt:lpstr>
      <vt:lpstr>মেগাবাইট</vt:lpstr>
      <vt:lpstr>গিগাবাইট</vt:lpstr>
      <vt:lpstr>পাঠ মূল্যায়ন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2020-05-13T16:19:53Z</dcterms:created>
  <dcterms:modified xsi:type="dcterms:W3CDTF">2020-05-13T18:02:23Z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