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86200" y="990600"/>
            <a:ext cx="29530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স্বাগতম</a:t>
            </a:r>
          </a:p>
          <a:p>
            <a:pPr algn="ctr"/>
            <a:r>
              <a:rPr lang="bn-B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ও</a:t>
            </a:r>
          </a:p>
          <a:p>
            <a:pPr algn="ctr"/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শুভেচ্ছা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pcmc\Pictures\Saved Pictures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3830"/>
            <a:ext cx="8001000" cy="588076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3505200"/>
            <a:ext cx="800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অর্থনীতি ক্লাসে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BD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স্বাগত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241425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tx1"/>
                </a:solidFill>
              </a:rPr>
              <a:t>ব্যষ্টিক ও সামষ্টিক অর্থনীতির গুরুত্ব</a:t>
            </a:r>
            <a:br>
              <a:rPr lang="bn-BD" sz="2800" dirty="0" smtClean="0">
                <a:solidFill>
                  <a:schemeClr val="tx1"/>
                </a:solidFill>
              </a:rPr>
            </a:br>
            <a:r>
              <a:rPr lang="bn-BD" sz="2800" dirty="0" smtClean="0">
                <a:solidFill>
                  <a:schemeClr val="tx1"/>
                </a:solidFill>
              </a:rPr>
              <a:t>Relative Improtance of Micro &amp; Macro Economics.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772400" cy="4114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n-BD" sz="2000" dirty="0" smtClean="0">
                <a:solidFill>
                  <a:schemeClr val="tx1"/>
                </a:solidFill>
              </a:rPr>
              <a:t>বর্তমানে অর্থনীতি শুধুমাত্র মানুষের অর্থনৈতিক কার্যাবলির নিরোপেক্ষ বিশ্লেষণই করে না, সমস্যা সমাধানের পথও নির্দেশ করে ।</a:t>
            </a:r>
          </a:p>
          <a:p>
            <a:pPr algn="l"/>
            <a:endParaRPr lang="bn-BD" sz="2000" dirty="0" smtClean="0">
              <a:solidFill>
                <a:schemeClr val="tx1"/>
              </a:solidFill>
            </a:endParaRPr>
          </a:p>
          <a:p>
            <a:pPr algn="l"/>
            <a:r>
              <a:rPr lang="bn-BD" sz="2000" dirty="0" smtClean="0">
                <a:solidFill>
                  <a:schemeClr val="tx1"/>
                </a:solidFill>
              </a:rPr>
              <a:t> তাই অধ্যাপক পিগু যথার্থই বলেছেন “আমাদের আবেগ দার্শনিকের আবেগ নয়, জ্ঞান কেবল জ্ঞানের উদ্দেশ্যে নয় বরং আমাদের জ্ঞান যার সাহায্যে রোগ নিরাময় করা যায় ।”</a:t>
            </a:r>
          </a:p>
          <a:p>
            <a:pPr algn="l"/>
            <a:endParaRPr lang="bn-BD" sz="2000" dirty="0" smtClean="0">
              <a:solidFill>
                <a:schemeClr val="tx1"/>
              </a:solidFill>
            </a:endParaRPr>
          </a:p>
          <a:p>
            <a:pPr algn="l"/>
            <a:r>
              <a:rPr lang="bn-BD" sz="2000" dirty="0" smtClean="0">
                <a:solidFill>
                  <a:schemeClr val="tx1"/>
                </a:solidFill>
              </a:rPr>
              <a:t>ব্যষ্টিক অর্থনীতিতে অর্থনীতির বিভিন্ন ধারনা বা বিষয় বস্তুকে ক্ষুদ্র ও খন্ডিত এবং ব্যক্তিগত দৃষ্টিকোন থেকে ব্যাখ্যা করা হয় । বিভিন্ন বিষয়ের সামগ্রিক বিশ্লেষণ এখানে অনুপস্থিত । অন্যদিকে অর্থনীতির বিভিন্ন ধারনা বা বিষয় সামগ্রিক বিশ্লেষণ সামষ্টিক  অর্থনীতিতে করা হয় । এরা পরস্পরের প্রতিযোগী নয় বরং একে অপরের পরিপূরক । 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400" dirty="0" smtClean="0"/>
              <a:t>ব্যষ্টিক ও সামষ্টিক অর্থনীতির </a:t>
            </a:r>
            <a:r>
              <a:rPr lang="en-US" sz="2400" dirty="0" err="1" smtClean="0"/>
              <a:t>পৃথকীকরণের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প্রয়োজনীয়তা</a:t>
            </a:r>
            <a:r>
              <a:rPr lang="en-US" sz="2400" dirty="0" smtClean="0"/>
              <a:t> </a:t>
            </a:r>
            <a:r>
              <a:rPr lang="bn-BD" sz="2400" dirty="0" smtClean="0"/>
              <a:t/>
            </a:r>
            <a:br>
              <a:rPr lang="bn-BD" sz="2400" dirty="0" smtClean="0"/>
            </a:br>
            <a:r>
              <a:rPr lang="bn-BD" sz="2400" dirty="0" smtClean="0"/>
              <a:t>Importance of Separation of Micro &amp; Macro Economics.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848600" cy="46482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bn-BD" sz="2000" dirty="0" smtClean="0">
                <a:solidFill>
                  <a:schemeClr val="tx1"/>
                </a:solidFill>
              </a:rPr>
              <a:t>১৯৩০- এর দশকে অর্থনীতিবিদ্গন সক্রিয়ভাবে অর্থনৈতিক ব্যাখ্যার প্রয়াস পেলে সামষ্টিক অর্থনীতির উদ্ভব ঘটে । তখন থেকে ব্যষ্টিক ও সামষ্টিক অর্থনীতি নামে অর্থনীতির দুটি শাখা সুস্পষ্ট হয়ে উঠে । অর্থনীতির ব্যাপকতা সম্যকভাবে উপলব্ধি করার প্রয়োজনে ১৯৩৩খ্রীঃ রাগনার ফ্রিস অর্থনীতিকে মাইক্রো ও ম্যাক্রো অর্থনীতি নামে দুই ভাগে বিভক্ত করেন ।</a:t>
            </a:r>
          </a:p>
          <a:p>
            <a:pPr algn="l"/>
            <a:endParaRPr lang="bn-BD" sz="20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সঠিক অর্থনৈতিক বিশ্লেষণ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 অর্থনৈতিক প্রবৃদ্ধি 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জাতীয় আয়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বেকার সমস্যা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বানিজ্য চক্র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অর্থনৈতিক উন্নয়ন</a:t>
            </a:r>
          </a:p>
          <a:p>
            <a:pPr marL="514350" indent="-514350" algn="l">
              <a:buFont typeface="+mj-lt"/>
              <a:buAutoNum type="romanLcPeriod"/>
            </a:pPr>
            <a:r>
              <a:rPr lang="bn-BD" sz="2000" dirty="0" smtClean="0">
                <a:solidFill>
                  <a:schemeClr val="tx1"/>
                </a:solidFill>
              </a:rPr>
              <a:t>অর্থনৈতিক একক সমুহের আচরন সম্পর্কে ধারনা লাভ ।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000" dirty="0" smtClean="0">
                <a:solidFill>
                  <a:schemeClr val="tx1"/>
                </a:solidFill>
              </a:rPr>
              <a:t>          </a:t>
            </a:r>
          </a:p>
          <a:p>
            <a:pPr marL="514350" indent="-514350" algn="l"/>
            <a:r>
              <a:rPr lang="en-US" sz="2000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err="1" smtClean="0">
                <a:solidFill>
                  <a:schemeClr val="tx1"/>
                </a:solidFill>
              </a:rPr>
              <a:t>ইত্যাদি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কারনে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পৃথকিকরনের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য়োজনিয়তা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দেখা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দেয়</a:t>
            </a:r>
            <a:r>
              <a:rPr lang="en-US" sz="2000" dirty="0" smtClean="0">
                <a:solidFill>
                  <a:schemeClr val="tx1"/>
                </a:solidFill>
              </a:rPr>
              <a:t> ।</a:t>
            </a:r>
          </a:p>
          <a:p>
            <a:pPr marL="514350" indent="-514350" algn="l"/>
            <a:r>
              <a:rPr lang="bn-BD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দাম প্রকৃয়া(</a:t>
            </a:r>
            <a:r>
              <a:rPr lang="en-US" dirty="0" smtClean="0"/>
              <a:t>Price Mechanism</a:t>
            </a:r>
            <a:r>
              <a:rPr lang="bn-BD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>
            <a:normAutofit fontScale="32500" lnSpcReduction="20000"/>
          </a:bodyPr>
          <a:lstStyle/>
          <a:p>
            <a:endParaRPr lang="bn-BD" dirty="0" smtClean="0"/>
          </a:p>
          <a:p>
            <a:pPr>
              <a:buNone/>
            </a:pPr>
            <a:r>
              <a:rPr lang="bn-BD" sz="5500" dirty="0" smtClean="0"/>
              <a:t>      দাম প্রকৃয়া বা দাম ব্যবস্থা এমন একটি অর্থনৈতিক পদ্ধতি যা ধনতান্ত্রিক সমাজের উৎপাদন</a:t>
            </a:r>
            <a:r>
              <a:rPr lang="en-US" sz="5500" dirty="0" smtClean="0"/>
              <a:t>, </a:t>
            </a:r>
            <a:r>
              <a:rPr lang="bn-BD" sz="5500" dirty="0" smtClean="0"/>
              <a:t>বন্টন</a:t>
            </a:r>
            <a:r>
              <a:rPr lang="en-US" sz="5500" dirty="0" smtClean="0"/>
              <a:t>, </a:t>
            </a:r>
            <a:r>
              <a:rPr lang="bn-BD" sz="5500" dirty="0" smtClean="0"/>
              <a:t>ভোগ</a:t>
            </a:r>
            <a:r>
              <a:rPr lang="en-US" sz="5500" dirty="0" smtClean="0"/>
              <a:t>, </a:t>
            </a:r>
            <a:r>
              <a:rPr lang="bn-BD" sz="5500" dirty="0" smtClean="0"/>
              <a:t>বিনিয়োগ তথা সার্বিক অর্থনৈতিক কর্মকান্ডকে পরিচালিত করে </a:t>
            </a:r>
            <a:r>
              <a:rPr lang="hi-IN" sz="5500" dirty="0" smtClean="0"/>
              <a:t>। </a:t>
            </a:r>
            <a:r>
              <a:rPr lang="bn-BD" sz="5500" dirty="0" smtClean="0"/>
              <a:t>ধনতান্ত্রিক অর্থব্যবস্থায় প্রত্যেক ব্যক্তি আপন ইচ্ছা অনুযায়ী সিদ্ধান্ত নেয় </a:t>
            </a:r>
            <a:r>
              <a:rPr lang="hi-IN" sz="5500" dirty="0" smtClean="0"/>
              <a:t>। </a:t>
            </a:r>
            <a:r>
              <a:rPr lang="bn-BD" sz="5500" dirty="0" smtClean="0"/>
              <a:t>সরকারি নিয়ন্ত্রন থাকে না বলেই চলে </a:t>
            </a:r>
            <a:r>
              <a:rPr lang="hi-IN" sz="5500" dirty="0" smtClean="0"/>
              <a:t>। </a:t>
            </a:r>
            <a:r>
              <a:rPr lang="bn-BD" sz="5500" dirty="0" smtClean="0"/>
              <a:t>তবে ধনতান্ত্রিক এই অর্থব্যবস্থা আপাতঃ দৃষ্টিতে শৃংখলহীন মনে হলেও প্রকৃতপক্ষে তা একটি অদৃ</a:t>
            </a:r>
            <a:r>
              <a:rPr lang="en-US" sz="5500" dirty="0" err="1" smtClean="0"/>
              <a:t>শ্য</a:t>
            </a:r>
            <a:r>
              <a:rPr lang="en-US" sz="5500" dirty="0" smtClean="0"/>
              <a:t> </a:t>
            </a:r>
            <a:r>
              <a:rPr lang="bn-BD" sz="5500" dirty="0" smtClean="0"/>
              <a:t>শক্তি বা প্রকৃয়া দ্বারা পরিচালিত ও নিয়ন্ত্রিত হয় </a:t>
            </a:r>
            <a:r>
              <a:rPr lang="hi-IN" sz="5500" dirty="0" smtClean="0"/>
              <a:t>।</a:t>
            </a:r>
            <a:endParaRPr lang="en-US" sz="5500" dirty="0" smtClean="0"/>
          </a:p>
          <a:p>
            <a:r>
              <a:rPr lang="bn-BD" sz="5500" dirty="0" smtClean="0"/>
              <a:t>অর্থনীতিবিদ অ্যাডাম স্মিথ</a:t>
            </a:r>
            <a:r>
              <a:rPr lang="en-US" sz="5500" dirty="0" smtClean="0"/>
              <a:t>(Adam Smith) </a:t>
            </a:r>
            <a:r>
              <a:rPr lang="bn-BD" sz="5500" dirty="0" smtClean="0"/>
              <a:t>এর মতে</a:t>
            </a:r>
            <a:r>
              <a:rPr lang="en-US" sz="5500" dirty="0" smtClean="0"/>
              <a:t>,”</a:t>
            </a:r>
            <a:r>
              <a:rPr lang="bn-BD" sz="5500" dirty="0" smtClean="0"/>
              <a:t>ধনতান্ত্রিক অর্থব্যবস্থা একটি অদৃশ্য হাত</a:t>
            </a:r>
            <a:r>
              <a:rPr lang="en-US" sz="5500" dirty="0" smtClean="0"/>
              <a:t>(Invisible hand) </a:t>
            </a:r>
            <a:r>
              <a:rPr lang="bn-BD" sz="5500" dirty="0" smtClean="0"/>
              <a:t>এর ছোঁয়ায় ব্যক্তিস্বার্থের দ্বারা পরিচালিত ও নিয়ন্ত্রিত হয়</a:t>
            </a:r>
            <a:r>
              <a:rPr lang="en-US" sz="5500" dirty="0" smtClean="0"/>
              <a:t>”</a:t>
            </a:r>
            <a:r>
              <a:rPr lang="hi-IN" sz="5500" dirty="0" smtClean="0"/>
              <a:t>।</a:t>
            </a:r>
            <a:endParaRPr lang="en-US" sz="5500" dirty="0"/>
          </a:p>
        </p:txBody>
      </p:sp>
      <p:pic>
        <p:nvPicPr>
          <p:cNvPr id="5" name="Picture Placeholder 4" descr="C:\Users\pcmc\Pictures\download.jpg"/>
          <p:cNvPicPr>
            <a:picLocks noGrp="1"/>
          </p:cNvPicPr>
          <p:nvPr>
            <p:ph sz="half" idx="1"/>
          </p:nvPr>
        </p:nvPicPr>
        <p:blipFill>
          <a:blip r:embed="rId3"/>
          <a:srcRect t="17897" b="17897"/>
          <a:stretch>
            <a:fillRect/>
          </a:stretch>
        </p:blipFill>
        <p:spPr bwMode="auto">
          <a:xfrm>
            <a:off x="381000" y="1676400"/>
            <a:ext cx="40386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381000" y="5410200"/>
            <a:ext cx="4114800" cy="9541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43815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অ্যাডাম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স্মিথ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43815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জন্মঃ১৬জুন,১৭২৩,কিরক্ক্যাল্ডি,</a:t>
            </a:r>
            <a:r>
              <a:rPr kumimoji="0" lang="bn-B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,স্কটল্যান্ড 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যুক্তরাজ্য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43815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মৃত্যুঃ১৭জুলাই,১৭৭৯,পানমুড়ি</a:t>
            </a:r>
            <a:r>
              <a:rPr kumimoji="0" lang="bn-B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হাউজ,যুক্তরাজ্য</a:t>
            </a:r>
            <a:r>
              <a:rPr kumimoji="0" lang="bn-BD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Nirmala UI" pitchFamily="34" charset="0"/>
              </a:rPr>
              <a:t> ।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rmala UI" pitchFamily="34" charset="0"/>
              <a:ea typeface="Calibri" pitchFamily="34" charset="0"/>
              <a:cs typeface="Nirmala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  <a:tab pos="43815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rmala UI" pitchFamily="34" charset="0"/>
                <a:ea typeface="Calibri" pitchFamily="34" charset="0"/>
                <a:cs typeface="Nirmala UI" pitchFamily="34" charset="0"/>
              </a:rPr>
              <a:t>গ্রন্থঃThe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rmala UI" pitchFamily="34" charset="0"/>
                <a:ea typeface="Calibri" pitchFamily="34" charset="0"/>
                <a:cs typeface="Nirmala UI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rmala UI" pitchFamily="34" charset="0"/>
                <a:ea typeface="Calibri" pitchFamily="34" charset="0"/>
                <a:cs typeface="Nirmala UI" pitchFamily="34" charset="0"/>
              </a:rPr>
              <a:t>Welth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rmala UI" pitchFamily="34" charset="0"/>
                <a:ea typeface="Calibri" pitchFamily="34" charset="0"/>
                <a:cs typeface="Nirmala UI" pitchFamily="34" charset="0"/>
              </a:rPr>
              <a:t> of Nation’s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066799"/>
          </a:xfr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3733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১) কোনটি ব্যষ্ঠিক অর্থনীতির আলোচ্য বিষয় ?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ক) আয় ও নিয়োগ তত্ত্ব      খ) অর্থনৈতিক প্রবৃদ্ধি তত্ত্ব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গ) সাধারণ দাম তত্ত্ব           </a:t>
            </a:r>
            <a:r>
              <a:rPr lang="bn-BD" sz="2000" dirty="0" smtClean="0">
                <a:solidFill>
                  <a:srgbClr val="FF0000"/>
                </a:solidFill>
              </a:rPr>
              <a:t>ঘ) বন্ঠন তত্ত্ব</a:t>
            </a:r>
          </a:p>
          <a:p>
            <a:pPr marL="457200" indent="-457200" algn="l"/>
            <a:endParaRPr lang="bn-BD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২) কোন অর্থনীতিবিদ সর্বপ্রথম ব্যষ্ঠিক ও সামষ্ঠিক শব্দ দুটি ব্যবহার করেন ?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ক) অ্যাডাম স্মিথ              </a:t>
            </a:r>
            <a:r>
              <a:rPr lang="bn-BD" sz="2000" dirty="0" smtClean="0">
                <a:solidFill>
                  <a:srgbClr val="FF0000"/>
                </a:solidFill>
              </a:rPr>
              <a:t>খ) রাগনার ফ্রিশ</a:t>
            </a:r>
          </a:p>
          <a:p>
            <a:pPr marL="457200" indent="-457200" algn="l"/>
            <a:r>
              <a:rPr lang="bn-BD" sz="2000" dirty="0" smtClean="0">
                <a:solidFill>
                  <a:schemeClr val="tx1"/>
                </a:solidFill>
              </a:rPr>
              <a:t> গ) এল রবিন্স                  ঘ) অধ্যপক মার্শাল  </a:t>
            </a:r>
          </a:p>
          <a:p>
            <a:pPr marL="457200" indent="-457200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457200"/>
            <a:ext cx="32004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মূল্যায়ণ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endParaRPr lang="en-US" sz="2000" dirty="0" smtClean="0"/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১) </a:t>
            </a:r>
            <a:r>
              <a:rPr lang="en-US" sz="2000" dirty="0" err="1" smtClean="0">
                <a:solidFill>
                  <a:schemeClr val="tx1"/>
                </a:solidFill>
              </a:rPr>
              <a:t>ব্যষ্ঠিক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সামষ্ঠিক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অর্থনীতি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যথাক্রমে</a:t>
            </a:r>
            <a:r>
              <a:rPr lang="en-US" sz="2000" dirty="0" smtClean="0">
                <a:solidFill>
                  <a:schemeClr val="tx1"/>
                </a:solidFill>
              </a:rPr>
              <a:t>-</a:t>
            </a:r>
          </a:p>
          <a:p>
            <a:pPr marL="457200" indent="-457200" algn="l"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 err="1" smtClean="0">
                <a:solidFill>
                  <a:schemeClr val="tx1"/>
                </a:solidFill>
              </a:rPr>
              <a:t>গ্রীক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শব্দ</a:t>
            </a:r>
            <a:r>
              <a:rPr lang="bn-BD" sz="2000" dirty="0" smtClean="0">
                <a:solidFill>
                  <a:schemeClr val="tx1"/>
                </a:solidFill>
              </a:rPr>
              <a:t> Mikros</a:t>
            </a:r>
            <a:r>
              <a:rPr lang="en-US" sz="2000" dirty="0" smtClean="0">
                <a:solidFill>
                  <a:schemeClr val="tx1"/>
                </a:solidFill>
              </a:rPr>
              <a:t> ও</a:t>
            </a:r>
            <a:r>
              <a:rPr lang="bn-BD" sz="2000" dirty="0" smtClean="0">
                <a:solidFill>
                  <a:schemeClr val="tx1"/>
                </a:solidFill>
              </a:rPr>
              <a:t> Makros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উদ্ভব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হয়েছে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ii)</a:t>
            </a:r>
            <a:r>
              <a:rPr lang="en-US" sz="2000" dirty="0" err="1" smtClean="0">
                <a:solidFill>
                  <a:schemeClr val="tx1"/>
                </a:solidFill>
              </a:rPr>
              <a:t>অর্থনীতির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ক্ষুদ্র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বৃহ</a:t>
            </a:r>
            <a:r>
              <a:rPr lang="en-US" sz="2000" dirty="0" smtClean="0">
                <a:solidFill>
                  <a:schemeClr val="tx1"/>
                </a:solidFill>
              </a:rPr>
              <a:t>ৎ </a:t>
            </a:r>
            <a:r>
              <a:rPr lang="en-US" sz="2000" dirty="0" err="1" smtClean="0">
                <a:solidFill>
                  <a:schemeClr val="tx1"/>
                </a:solidFill>
              </a:rPr>
              <a:t>বিষয়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নিয়ে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আলোচনা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করে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chemeClr val="tx1"/>
                </a:solidFill>
              </a:rPr>
              <a:t>iii)</a:t>
            </a:r>
            <a:r>
              <a:rPr lang="en-US" sz="2000" dirty="0" err="1" smtClean="0">
                <a:solidFill>
                  <a:schemeClr val="tx1"/>
                </a:solidFill>
              </a:rPr>
              <a:t>অর্থনীতির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আংশিক</a:t>
            </a:r>
            <a:r>
              <a:rPr lang="en-US" sz="2000" dirty="0" smtClean="0">
                <a:solidFill>
                  <a:schemeClr val="tx1"/>
                </a:solidFill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</a:rPr>
              <a:t>পূর্ণাংগ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চিত্র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প্রকাশ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করে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err="1" smtClean="0">
                <a:solidFill>
                  <a:schemeClr val="tx1"/>
                </a:solidFill>
              </a:rPr>
              <a:t>নিচের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কোনটি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সঠিক</a:t>
            </a:r>
            <a:r>
              <a:rPr lang="en-US" sz="2000" dirty="0" smtClean="0">
                <a:solidFill>
                  <a:schemeClr val="tx1"/>
                </a:solidFill>
              </a:rPr>
              <a:t> ?</a:t>
            </a:r>
          </a:p>
          <a:p>
            <a:pPr marL="457200" indent="-457200" algn="l"/>
            <a:r>
              <a:rPr lang="en-US" sz="2000" dirty="0" smtClean="0"/>
              <a:t>ক) I ও ii      </a:t>
            </a:r>
            <a:r>
              <a:rPr lang="en-US" sz="2000" dirty="0" smtClean="0">
                <a:solidFill>
                  <a:srgbClr val="FF0000"/>
                </a:solidFill>
              </a:rPr>
              <a:t>খ) I ও iii       </a:t>
            </a:r>
            <a:r>
              <a:rPr lang="en-US" sz="2000" dirty="0" smtClean="0"/>
              <a:t>গ)ii ও iii        ঘ)  I, ii ও iii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0188" cy="674687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bn-BD" dirty="0" smtClean="0"/>
          </a:p>
          <a:p>
            <a:endParaRPr lang="bn-BD" dirty="0" smtClean="0"/>
          </a:p>
          <a:p>
            <a:r>
              <a:rPr lang="en-US" dirty="0" smtClean="0"/>
              <a:t>১) </a:t>
            </a:r>
            <a:r>
              <a:rPr lang="bn-BD" dirty="0" smtClean="0"/>
              <a:t>ব্যষ্টিক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২) </a:t>
            </a:r>
            <a:r>
              <a:rPr lang="en-US" dirty="0" err="1" smtClean="0"/>
              <a:t>সাম</a:t>
            </a:r>
            <a:r>
              <a:rPr lang="bn-BD" dirty="0" smtClean="0"/>
              <a:t>ষ্টিক</a:t>
            </a:r>
            <a:r>
              <a:rPr lang="en-US" dirty="0" smtClean="0"/>
              <a:t> </a:t>
            </a:r>
            <a:r>
              <a:rPr lang="en-US" dirty="0" err="1" smtClean="0"/>
              <a:t>অর্থনীতি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smtClean="0"/>
              <a:t>৩)</a:t>
            </a:r>
            <a:r>
              <a:rPr lang="bn-BD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en-US" dirty="0" err="1" smtClean="0"/>
              <a:t>প্রকৃয়া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 smtClean="0"/>
              <a:t>অনুধাবন</a:t>
            </a:r>
            <a:r>
              <a:rPr lang="en-US" dirty="0" smtClean="0"/>
              <a:t> </a:t>
            </a:r>
            <a:r>
              <a:rPr lang="en-US" dirty="0" err="1" smtClean="0"/>
              <a:t>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</a:t>
            </a:r>
            <a:r>
              <a:rPr lang="en-US" dirty="0" err="1" smtClean="0"/>
              <a:t>ব্য</a:t>
            </a:r>
            <a:r>
              <a:rPr lang="bn-BD" dirty="0" smtClean="0"/>
              <a:t>ষ্টিক</a:t>
            </a:r>
            <a:r>
              <a:rPr lang="en-US" dirty="0" smtClean="0"/>
              <a:t> </a:t>
            </a:r>
            <a:r>
              <a:rPr lang="en-US" dirty="0" err="1" smtClean="0"/>
              <a:t>অর্থনীতিকে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সা</a:t>
            </a:r>
            <a:r>
              <a:rPr lang="bn-BD" dirty="0" smtClean="0"/>
              <a:t>মষ্টিক </a:t>
            </a:r>
            <a:r>
              <a:rPr lang="en-US" dirty="0" err="1" smtClean="0"/>
              <a:t>অর্থনীতি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পৃথক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?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53000"/>
            <a:ext cx="5486400" cy="1219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cmc\Pictures\Saved Pictures\images (29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797" r="5797"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52600" y="4953000"/>
            <a:ext cx="5562600" cy="13234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endParaRPr lang="en-US" sz="8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পাঠ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শ্রেণিঃএকাদশ</a:t>
            </a:r>
          </a:p>
          <a:p>
            <a:r>
              <a:rPr lang="bn-BD" dirty="0" smtClean="0"/>
              <a:t>বিষয়ঃঅর্থনীতি</a:t>
            </a:r>
          </a:p>
          <a:p>
            <a:r>
              <a:rPr lang="bn-BD" dirty="0" smtClean="0"/>
              <a:t>অধ্যায়ঃপ্রথম</a:t>
            </a:r>
          </a:p>
          <a:p>
            <a:r>
              <a:rPr lang="bn-BD" dirty="0" smtClean="0"/>
              <a:t>মৌলিক অর্থনৈতিক সমস্যা এবং সমাধান</a:t>
            </a:r>
            <a:endParaRPr lang="en-US" dirty="0" smtClean="0"/>
          </a:p>
          <a:p>
            <a:r>
              <a:rPr lang="en-US" dirty="0" smtClean="0"/>
              <a:t>Basic Economic </a:t>
            </a:r>
            <a:r>
              <a:rPr lang="en-US" dirty="0" err="1" smtClean="0"/>
              <a:t>Problms</a:t>
            </a:r>
            <a:r>
              <a:rPr lang="en-US" dirty="0" smtClean="0"/>
              <a:t> and Remedies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bn-BD" dirty="0" smtClean="0"/>
              <a:t>সপ্তম পিরিয়ড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0" y="1752600"/>
            <a:ext cx="22098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তারিখঃ ১৪-০৫-২০২০ খ্রীঃ </a:t>
            </a:r>
          </a:p>
          <a:p>
            <a:pPr algn="ctr"/>
            <a:r>
              <a:rPr lang="bn-BD" dirty="0" smtClean="0"/>
              <a:t>সময়ঃ ৪৫মিনিট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/>
              <a:t>মোঃআবতাবুল আলম</a:t>
            </a:r>
          </a:p>
          <a:p>
            <a:r>
              <a:rPr lang="bn-BD" dirty="0" smtClean="0"/>
              <a:t>প্রভাষক</a:t>
            </a:r>
            <a:r>
              <a:rPr lang="en-US" dirty="0" smtClean="0"/>
              <a:t>(</a:t>
            </a:r>
            <a:r>
              <a:rPr lang="en-US" dirty="0" err="1" smtClean="0"/>
              <a:t>অর্থনীতি</a:t>
            </a:r>
            <a:r>
              <a:rPr lang="en-US" dirty="0" smtClean="0"/>
              <a:t>) </a:t>
            </a:r>
            <a:endParaRPr lang="bn-BD" dirty="0" smtClean="0"/>
          </a:p>
          <a:p>
            <a:r>
              <a:rPr lang="bn-BD" dirty="0" smtClean="0"/>
              <a:t>জনতা কলেজ</a:t>
            </a:r>
          </a:p>
          <a:p>
            <a:r>
              <a:rPr lang="bn-BD" dirty="0" smtClean="0"/>
              <a:t>ডিমলা, নিলফামারী ।</a:t>
            </a:r>
            <a:endParaRPr lang="en-US" dirty="0" smtClean="0"/>
          </a:p>
          <a:p>
            <a:r>
              <a:rPr lang="en-US" dirty="0" smtClean="0"/>
              <a:t>Email: abtabul72@gmail.com</a:t>
            </a:r>
            <a:endParaRPr lang="bn-BD" dirty="0" smtClean="0"/>
          </a:p>
          <a:p>
            <a:r>
              <a:rPr lang="bn-BD" dirty="0" smtClean="0"/>
              <a:t>মোবাইলঃ</a:t>
            </a:r>
          </a:p>
          <a:p>
            <a:r>
              <a:rPr lang="bn-BD" dirty="0" smtClean="0"/>
              <a:t>০১৭১৬৫৩১৪৮৭</a:t>
            </a:r>
            <a:endParaRPr lang="en-US" dirty="0"/>
          </a:p>
        </p:txBody>
      </p:sp>
      <p:pic>
        <p:nvPicPr>
          <p:cNvPr id="2050" name="Picture 2" descr="C:\Users\pcmc\Pictures\A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00200"/>
            <a:ext cx="3657600" cy="457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8599"/>
            <a:ext cx="7772400" cy="106680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772400" cy="2286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ব্যষ্টিক</a:t>
            </a:r>
            <a:r>
              <a:rPr lang="en-US" sz="4000" dirty="0" smtClean="0">
                <a:solidFill>
                  <a:schemeClr val="tx1"/>
                </a:solidFill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</a:rPr>
              <a:t>সামষ্টিক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অর্থনীতির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ধারনা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(Concept of Micro &amp;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n-BD" sz="3600" dirty="0" smtClean="0">
                <a:solidFill>
                  <a:schemeClr val="tx1"/>
                </a:solidFill>
              </a:rPr>
              <a:t>Macro Economics)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304800"/>
            <a:ext cx="4649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পাঠ শিরোনাম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r>
              <a:rPr lang="bn-BD" dirty="0" smtClean="0"/>
              <a:t>ব্যষ্টিক অর্থনীতি</a:t>
            </a:r>
            <a:r>
              <a:rPr lang="en-US" dirty="0" smtClean="0"/>
              <a:t> (Micro Economics)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bn-BD" dirty="0" smtClean="0"/>
              <a:t>ব্যষ্টিক এর ইংরেজী প্রতিশব্দ</a:t>
            </a:r>
            <a:r>
              <a:rPr lang="en-US" dirty="0" smtClean="0"/>
              <a:t> Micro-</a:t>
            </a:r>
            <a:r>
              <a:rPr lang="hi-IN" dirty="0" smtClean="0"/>
              <a:t> </a:t>
            </a:r>
            <a:r>
              <a:rPr lang="bn-BD" dirty="0" smtClean="0"/>
              <a:t>যা প্রাচীন গ্রীক শব্দ</a:t>
            </a:r>
            <a:r>
              <a:rPr lang="en-US" dirty="0" smtClean="0"/>
              <a:t> </a:t>
            </a:r>
            <a:r>
              <a:rPr lang="en-US" dirty="0" err="1" smtClean="0"/>
              <a:t>Mikros</a:t>
            </a:r>
            <a:r>
              <a:rPr lang="en-US" dirty="0" smtClean="0"/>
              <a:t> </a:t>
            </a:r>
            <a:r>
              <a:rPr lang="bn-BD" dirty="0" smtClean="0"/>
              <a:t>থেকে এসেছে </a:t>
            </a:r>
            <a:r>
              <a:rPr lang="hi-IN" dirty="0" smtClean="0"/>
              <a:t>।</a:t>
            </a:r>
            <a:r>
              <a:rPr lang="en-US" dirty="0" smtClean="0"/>
              <a:t> Micro </a:t>
            </a:r>
            <a:r>
              <a:rPr lang="bn-BD" dirty="0" smtClean="0"/>
              <a:t>শব্দের আভিধানিক অর্থ হল ক্ষুদ্র </a:t>
            </a:r>
            <a:r>
              <a:rPr lang="hi-IN" dirty="0" smtClean="0"/>
              <a:t>।</a:t>
            </a:r>
            <a:r>
              <a:rPr lang="bn-BD" dirty="0" smtClean="0"/>
              <a:t> অর্থনীতির যে শাখায় বিভিন্ন ব্যক্তি, প্রতিষ্ঠান বা সংস্থা সম্পর্কে পৃথক পৃথক ভাবে আলোচনা করা হয় তাকেই ব্যষ্টিক অর্থনীতি বলে । যেমনঃব্যক্তিগত চাহিদা, আয়, ভোগ ইত্যাদি ।</a:t>
            </a:r>
            <a:endParaRPr lang="en-US" dirty="0" smtClean="0"/>
          </a:p>
          <a:p>
            <a:r>
              <a:rPr lang="bn-BD" dirty="0" smtClean="0"/>
              <a:t>১৯৩৩খ্রীঃ ওসলো বিশ্ববিদ্যালয়ের অধ্যাপক রাগনার ফ্রিশ</a:t>
            </a:r>
            <a:r>
              <a:rPr lang="en-US" dirty="0" smtClean="0"/>
              <a:t> (</a:t>
            </a:r>
            <a:r>
              <a:rPr lang="en-US" dirty="0" err="1" smtClean="0"/>
              <a:t>Ragner</a:t>
            </a:r>
            <a:r>
              <a:rPr lang="en-US" dirty="0" smtClean="0"/>
              <a:t> Frisch) </a:t>
            </a:r>
            <a:r>
              <a:rPr lang="bn-BD" dirty="0" smtClean="0"/>
              <a:t>সর্বপ্রথম এই শব্দটি অর্থশাস্ত্রে ব্যবহার করেন </a:t>
            </a:r>
            <a:r>
              <a:rPr lang="hi-IN" dirty="0" smtClean="0"/>
              <a:t>।</a:t>
            </a:r>
            <a:endParaRPr lang="en-US" dirty="0"/>
          </a:p>
        </p:txBody>
      </p:sp>
      <p:pic>
        <p:nvPicPr>
          <p:cNvPr id="2050" name="Picture 2" descr="C:\Users\pcmc\Pictures\Ragner_files\frisch-13209-content-portrait-mobile-tin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95400"/>
            <a:ext cx="4038600" cy="3429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381000" y="4876800"/>
            <a:ext cx="4191000" cy="1371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Ragner Hrisch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Ragner</a:t>
            </a:r>
            <a:r>
              <a:rPr lang="en-US" dirty="0" smtClean="0">
                <a:solidFill>
                  <a:schemeClr val="tx1"/>
                </a:solidFill>
              </a:rPr>
              <a:t> Frisch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জন্মঃ</a:t>
            </a:r>
            <a:r>
              <a:rPr lang="en-US" sz="1200" dirty="0" smtClean="0">
                <a:solidFill>
                  <a:schemeClr val="tx1"/>
                </a:solidFill>
              </a:rPr>
              <a:t> ৩মার্চ, ১৮৯৫, </a:t>
            </a:r>
            <a:r>
              <a:rPr lang="en-US" sz="1200" dirty="0" err="1" smtClean="0">
                <a:solidFill>
                  <a:schemeClr val="tx1"/>
                </a:solidFill>
              </a:rPr>
              <a:t>অসলো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নরওয়ে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মৃত্যুঃ</a:t>
            </a:r>
            <a:r>
              <a:rPr lang="en-US" sz="1200" dirty="0" smtClean="0">
                <a:solidFill>
                  <a:schemeClr val="tx1"/>
                </a:solidFill>
              </a:rPr>
              <a:t> ৩১জানুয়ারী, ১৯৭৩, </a:t>
            </a:r>
            <a:r>
              <a:rPr lang="en-US" sz="1200" dirty="0" err="1" smtClean="0">
                <a:solidFill>
                  <a:schemeClr val="tx1"/>
                </a:solidFill>
              </a:rPr>
              <a:t>অসলো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নরওয়ে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শিক্ষাঃ</a:t>
            </a:r>
            <a:r>
              <a:rPr lang="en-US" sz="1200" dirty="0" smtClean="0">
                <a:solidFill>
                  <a:schemeClr val="tx1"/>
                </a:solidFill>
              </a:rPr>
              <a:t> University of Oslo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গ্রন্থঃ</a:t>
            </a:r>
            <a:r>
              <a:rPr lang="en-US" sz="1200" dirty="0" smtClean="0">
                <a:solidFill>
                  <a:schemeClr val="tx1"/>
                </a:solidFill>
              </a:rPr>
              <a:t> Theory of Production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নোবেল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পুরষ্কারঃ</a:t>
            </a:r>
            <a:r>
              <a:rPr lang="en-US" sz="1200" dirty="0" smtClean="0">
                <a:solidFill>
                  <a:schemeClr val="tx1"/>
                </a:solidFill>
              </a:rPr>
              <a:t> ১৯৬৯ </a:t>
            </a:r>
          </a:p>
          <a:p>
            <a:pPr algn="ctr"/>
            <a:endParaRPr lang="bn-B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399"/>
            <a:ext cx="7772400" cy="838201"/>
          </a:xfr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প্রবাহ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848600" cy="5334000"/>
          </a:xfrm>
          <a:solidFill>
            <a:srgbClr val="FFC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ব্যষ্টিক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অর্থনৈতিক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তত্ত্ব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Micro Economic Theory</a:t>
            </a:r>
            <a:r>
              <a:rPr lang="bn-BD" sz="1200" dirty="0" smtClean="0">
                <a:solidFill>
                  <a:srgbClr val="C00000"/>
                </a:solidFill>
              </a:rPr>
              <a:t>                                      </a:t>
            </a:r>
          </a:p>
          <a:p>
            <a:endParaRPr lang="bn-BD" sz="1200" dirty="0" smtClean="0">
              <a:solidFill>
                <a:srgbClr val="C00000"/>
              </a:solidFill>
            </a:endParaRPr>
          </a:p>
          <a:p>
            <a:r>
              <a:rPr lang="en-US" sz="1200" dirty="0" smtClean="0">
                <a:solidFill>
                  <a:srgbClr val="C00000"/>
                </a:solidFill>
              </a:rPr>
              <a:t> 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114800"/>
            <a:ext cx="1752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চাহিদা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তত্ত্ব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Theory of Demand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562600"/>
            <a:ext cx="1524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মুনাফা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bn-BD" dirty="0" smtClean="0">
                <a:solidFill>
                  <a:schemeClr val="tx1"/>
                </a:solidFill>
              </a:rPr>
              <a:t>Profits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4114800"/>
            <a:ext cx="1676400" cy="914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উৎপাদন</a:t>
            </a:r>
            <a:r>
              <a:rPr lang="en-US" sz="1400" dirty="0" smtClean="0">
                <a:solidFill>
                  <a:schemeClr val="tx1"/>
                </a:solidFill>
              </a:rPr>
              <a:t> ও </a:t>
            </a:r>
            <a:r>
              <a:rPr lang="en-US" sz="1400" dirty="0" err="1" smtClean="0">
                <a:solidFill>
                  <a:schemeClr val="tx1"/>
                </a:solidFill>
              </a:rPr>
              <a:t>ব্যয়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তত্ত্ব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bn-BD" sz="1200" dirty="0" smtClean="0">
                <a:solidFill>
                  <a:schemeClr val="tx1"/>
                </a:solidFill>
              </a:rPr>
              <a:t>Theory of Production and Cost 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0" y="2209800"/>
            <a:ext cx="4953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76800" y="5562600"/>
            <a:ext cx="1447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সুদ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bn-BD" dirty="0" smtClean="0">
                <a:solidFill>
                  <a:schemeClr val="tx1"/>
                </a:solidFill>
              </a:rPr>
              <a:t>Interest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200" y="3733800"/>
            <a:ext cx="2133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829594" y="3580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0581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9631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52900" y="42291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00400" y="5562600"/>
            <a:ext cx="1447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খাজনা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bn-BD" dirty="0" smtClean="0">
                <a:solidFill>
                  <a:schemeClr val="tx1"/>
                </a:solidFill>
              </a:rPr>
              <a:t>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600" y="5562600"/>
            <a:ext cx="14478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মজুরি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bn-BD" dirty="0" smtClean="0">
                <a:solidFill>
                  <a:schemeClr val="tx1"/>
                </a:solidFill>
              </a:rPr>
              <a:t>Weges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1866900" y="240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686300" y="240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6819900" y="2400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09800" y="5181600"/>
            <a:ext cx="533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20962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0012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525294" y="53713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7354094" y="5371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733800" y="2590800"/>
            <a:ext cx="18288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বন্টনতত্ত্ব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(Theory of Distribution</a:t>
            </a:r>
            <a:r>
              <a:rPr lang="bn-BD" dirty="0" smtClean="0"/>
              <a:t>)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638800" y="2590800"/>
            <a:ext cx="2743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কল্যাণমূলক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অর্থনৈতিক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তত্ত্ব</a:t>
            </a:r>
            <a:endParaRPr lang="bn-BD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bn-BD" sz="1600" dirty="0" smtClean="0">
                <a:solidFill>
                  <a:srgbClr val="C00000"/>
                </a:solidFill>
              </a:rPr>
              <a:t> Theory of EconomicWelfare</a:t>
            </a:r>
            <a:r>
              <a:rPr lang="en-US" sz="1600" dirty="0" smtClean="0">
                <a:solidFill>
                  <a:srgbClr val="C00000"/>
                </a:solidFill>
              </a:rPr>
              <a:t>)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1066800" y="2590800"/>
            <a:ext cx="2133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উৎপাদন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মূল্য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নির্ধারন</a:t>
            </a:r>
            <a:endParaRPr lang="bn-BD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 (P</a:t>
            </a:r>
            <a:r>
              <a:rPr lang="bn-BD" dirty="0" smtClean="0">
                <a:solidFill>
                  <a:srgbClr val="C00000"/>
                </a:solidFill>
              </a:rPr>
              <a:t>roduct Pricing)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/>
              <a:t>সামষ্টিক অর্থনীতি</a:t>
            </a:r>
            <a:r>
              <a:rPr lang="en-US" dirty="0" smtClean="0"/>
              <a:t>(Macro Economics)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bn-BD" dirty="0" smtClean="0"/>
              <a:t>সামষ্টিক শব্দের ইংরেজী শব্দ</a:t>
            </a:r>
            <a:r>
              <a:rPr lang="en-US" dirty="0" smtClean="0"/>
              <a:t> Macro </a:t>
            </a:r>
            <a:r>
              <a:rPr lang="bn-BD" dirty="0" smtClean="0"/>
              <a:t>এবং গ্রীক শব্দ</a:t>
            </a:r>
            <a:r>
              <a:rPr lang="en-US" dirty="0" smtClean="0"/>
              <a:t> </a:t>
            </a:r>
            <a:r>
              <a:rPr lang="en-US" dirty="0" err="1" smtClean="0"/>
              <a:t>Makros</a:t>
            </a:r>
            <a:r>
              <a:rPr lang="en-US" dirty="0" smtClean="0"/>
              <a:t> </a:t>
            </a:r>
            <a:r>
              <a:rPr lang="bn-BD" dirty="0" smtClean="0"/>
              <a:t>যার বাংলা অর্থ বড় বা বৃহৎ</a:t>
            </a:r>
            <a:r>
              <a:rPr lang="en-US" dirty="0" smtClean="0"/>
              <a:t>(Large </a:t>
            </a:r>
            <a:r>
              <a:rPr lang="bn-BD" dirty="0" smtClean="0"/>
              <a:t>বা</a:t>
            </a:r>
            <a:r>
              <a:rPr lang="en-US" dirty="0" smtClean="0"/>
              <a:t> Whole)</a:t>
            </a:r>
            <a:r>
              <a:rPr lang="hi-IN" dirty="0" smtClean="0"/>
              <a:t>। </a:t>
            </a:r>
            <a:r>
              <a:rPr lang="bn-BD" dirty="0" smtClean="0"/>
              <a:t>অর্থনীতির আওতাভুক্ত কোন বিষয়কে যখন সামগ্রীক বা জাতীয় পর্যায়ে নিশ্লেষণ করা হয়</a:t>
            </a:r>
            <a:r>
              <a:rPr lang="en-US" dirty="0" smtClean="0"/>
              <a:t>, </a:t>
            </a:r>
            <a:r>
              <a:rPr lang="bn-BD" dirty="0" smtClean="0"/>
              <a:t>তখন তাকে সামষ্টিক অর্থনীতি বলে </a:t>
            </a:r>
            <a:r>
              <a:rPr lang="hi-IN" dirty="0" smtClean="0"/>
              <a:t>।</a:t>
            </a:r>
            <a:endParaRPr lang="en-US" dirty="0" smtClean="0"/>
          </a:p>
          <a:p>
            <a:r>
              <a:rPr lang="bn-BD" dirty="0" smtClean="0"/>
              <a:t>সামগ্রীক চাহিদা</a:t>
            </a:r>
            <a:r>
              <a:rPr lang="en-US" dirty="0" smtClean="0"/>
              <a:t>, </a:t>
            </a:r>
            <a:r>
              <a:rPr lang="bn-BD" dirty="0" smtClean="0"/>
              <a:t>সামগ্রীক যোগান,  সামগ্রীক ভোগ, জাতীয় আয়, জাতীয় সঞ্চয় প্রভৃতি সামষ্টিক অর্থনীতির অর্ন্তভূক্ত ।</a:t>
            </a:r>
            <a:endParaRPr lang="en-US" dirty="0" smtClean="0"/>
          </a:p>
          <a:p>
            <a:r>
              <a:rPr lang="bn-BD" dirty="0" smtClean="0"/>
              <a:t>১৯৩৬খ্রীঃ লর্ড জে এম কেইন্স(Lord J.M.Keyns)এর “The General Theory of Employment ,Interest and Money”গ্রন্থ প্রকাশের পর সামষ্টিক অর্থনীতির গুরুত্ব বৃদ্ধি পায় ।</a:t>
            </a:r>
          </a:p>
          <a:p>
            <a:endParaRPr lang="en-US" dirty="0"/>
          </a:p>
        </p:txBody>
      </p:sp>
      <p:pic>
        <p:nvPicPr>
          <p:cNvPr id="1026" name="Picture 2" descr="C:\Users\pcmc\Pictures\keyn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7200" y="1371601"/>
            <a:ext cx="4038600" cy="2590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4038600"/>
            <a:ext cx="4038600" cy="19812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Lord Maynerd Keynes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জন্মঃ৫জুন, ১৮৮৩, </a:t>
            </a:r>
            <a:r>
              <a:rPr lang="en-US" sz="1400" dirty="0" err="1" smtClean="0">
                <a:solidFill>
                  <a:schemeClr val="tx1"/>
                </a:solidFill>
              </a:rPr>
              <a:t>ক্যামব্রিজ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যুক্ত্রাজ্য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মৃতুঃ২১এপ্তিল,১৯৪৬, </a:t>
            </a:r>
            <a:r>
              <a:rPr lang="en-US" sz="1400" dirty="0" err="1" smtClean="0">
                <a:solidFill>
                  <a:schemeClr val="tx1"/>
                </a:solidFill>
              </a:rPr>
              <a:t>Sussex,যুক্ত্রাজ্য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শিক্ষাঃ</a:t>
            </a:r>
            <a:r>
              <a:rPr lang="en-US" sz="1400" dirty="0" smtClean="0">
                <a:solidFill>
                  <a:schemeClr val="tx1"/>
                </a:solidFill>
              </a:rPr>
              <a:t> King’s College..</a:t>
            </a:r>
            <a:endParaRPr lang="bn-BD" sz="1400" dirty="0" smtClean="0">
              <a:solidFill>
                <a:schemeClr val="tx1"/>
              </a:solidFill>
            </a:endParaRPr>
          </a:p>
          <a:p>
            <a:pPr algn="ctr"/>
            <a:r>
              <a:rPr lang="bn-BD" sz="1400" dirty="0" smtClean="0">
                <a:solidFill>
                  <a:schemeClr val="tx1"/>
                </a:solidFill>
              </a:rPr>
              <a:t>গ্রন্থঃ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General Theory of </a:t>
            </a:r>
            <a:r>
              <a:rPr lang="en-US" sz="1400" dirty="0" err="1" smtClean="0">
                <a:solidFill>
                  <a:schemeClr val="tx1"/>
                </a:solidFill>
              </a:rPr>
              <a:t>Employment,Interest</a:t>
            </a:r>
            <a:r>
              <a:rPr lang="en-US" sz="1400" dirty="0" smtClean="0">
                <a:solidFill>
                  <a:schemeClr val="tx1"/>
                </a:solidFill>
              </a:rPr>
              <a:t>&amp; money-1936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5181600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সামষ্টিক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অর্থনৈতিক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তত্ত্ব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</a:t>
            </a:r>
            <a:r>
              <a:rPr lang="bn-BD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 err="1" smtClean="0">
                <a:solidFill>
                  <a:schemeClr val="tx1"/>
                </a:solidFill>
              </a:rPr>
              <a:t>cro</a:t>
            </a:r>
            <a:r>
              <a:rPr lang="en-US" sz="2000" dirty="0" smtClean="0">
                <a:solidFill>
                  <a:schemeClr val="tx1"/>
                </a:solidFill>
              </a:rPr>
              <a:t> Economic Theory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2971800"/>
            <a:ext cx="21336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অর্থনৈতিক প্রবৃদ্ধি তত্ত্ব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 Theory of Economic Growth)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2971800"/>
            <a:ext cx="18288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সামষ্টিক বন্টন তত্ত্ব</a:t>
            </a: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(Macro Theory of Distribution 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971800"/>
            <a:ext cx="19050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সাধারন দামতত্ত্ব ও মুদ্রাস্ফীতি </a:t>
            </a:r>
            <a:r>
              <a:rPr lang="en-US" dirty="0" smtClean="0">
                <a:solidFill>
                  <a:schemeClr val="tx1"/>
                </a:solidFill>
              </a:rPr>
              <a:t>(Theory of General Price Level&amp; Inflation)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971800"/>
            <a:ext cx="21336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আয় ও নিয়োগ তত্ত্ব</a:t>
            </a:r>
            <a:r>
              <a:rPr lang="en-US" dirty="0" smtClean="0">
                <a:solidFill>
                  <a:schemeClr val="tx1"/>
                </a:solidFill>
              </a:rPr>
              <a:t>(Theory of income &amp; Employment)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00" y="2286000"/>
            <a:ext cx="6096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38400" y="5029200"/>
            <a:ext cx="17526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বিনিয়োগ তত্ত্ব</a:t>
            </a:r>
            <a:r>
              <a:rPr lang="en-US" dirty="0" smtClean="0">
                <a:solidFill>
                  <a:schemeClr val="tx1"/>
                </a:solidFill>
              </a:rPr>
              <a:t>(Theory of Investment)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953000"/>
            <a:ext cx="17526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ভোগ তত্ত্ব </a:t>
            </a:r>
            <a:r>
              <a:rPr lang="en-US" dirty="0" smtClean="0">
                <a:solidFill>
                  <a:schemeClr val="tx1"/>
                </a:solidFill>
              </a:rPr>
              <a:t>(Theory of Consumption Function)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104900" y="2552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857500" y="2552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182394" y="2513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201694" y="2551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152900" y="2171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14400" y="4800600"/>
            <a:ext cx="2514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1333500" y="4914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315494" y="4914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" y="152400"/>
            <a:ext cx="84582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প্রবাহ চিত্র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876300" y="4686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10400" y="5181600"/>
            <a:ext cx="1524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অর্থের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চাহিদা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Demand for Money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29200" y="5181600"/>
            <a:ext cx="1524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অর্থের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যোগান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Money Supply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7848600" y="5029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524500" y="5067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114800" y="4876800"/>
            <a:ext cx="3810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39624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997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2200" dirty="0" smtClean="0"/>
              <a:t>ব্যষ্টিক ও সামষ্টিক অর্থনীতির মধ্যে পার্থক্য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bn-BD" sz="2200" dirty="0" smtClean="0"/>
              <a:t>Difference between Micro and Macro Economics</a:t>
            </a:r>
            <a:r>
              <a:rPr lang="bn-BD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bn-BD" dirty="0" smtClean="0">
                <a:solidFill>
                  <a:schemeClr val="tx1"/>
                </a:solidFill>
              </a:rPr>
              <a:t>বিষয়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ব্যষ্টিক অর্থনীতি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সামষ্টিক অর্থনীতি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সংজ্ঞা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অর্থনীতির যে শাখায় অর্থব্যবস্থার ক্ষুদ্র ক্ষুদ্র এককের বিশ্লেষণ করে তাকে ব্যষ্টিক অর্থনীতি বলে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অর্থনীতির যে শাখায় অর্থব্যবস্থার সামগ্রীক দিক বিশ্লেষণ করে তাকে ব্যষ্টিক অর্থনীতি বলে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অর্থ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ব্যষ্টিক বা Micro শব্দের অর্থ ক্ষুদ্র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সামষ্টিক Macro বা শব্দের অর্থ ক্ষুদ্র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উদ্ভব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Micro শব্দটি গ্রীক শব্দ Mikros থেকে এসেছে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Macro শব্দটি গ্রীক শব্দ Makros থেকে এসেছে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আলোচনা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এখানে অর্থনীতির ক্ষুদ্র ক্ষুদ্র দিক নিয়ে আলোচনা করে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এখানে অর্থনীতির সামগ্রীক দিক নিয়ে আলোচনা করে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বিশ্লেষণ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এতে একক ব্যক্তি বা প্রতিষ্ঠানের অর্থনৈতিক সমস্যাবলী নিয়ে আলোচনা করে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এতে সামগ্রীক অর্থনৈতিক সমস্যাবলী নিয়ে আলোচনা করে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পরিধি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ব্যষ্টিক অর্থনীতির আওতা এবং পরিধি ক্ষুদ্র</a:t>
            </a:r>
            <a:r>
              <a:rPr lang="hi-IN" dirty="0" smtClean="0">
                <a:solidFill>
                  <a:schemeClr val="tx1"/>
                </a:solidFill>
              </a:rPr>
              <a:t>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সামষ্টিক অর্থনীতির আওতা এবং পরিধি ব্যপক ও বিস্তৃত</a:t>
            </a:r>
            <a:r>
              <a:rPr lang="hi-IN" dirty="0" smtClean="0">
                <a:solidFill>
                  <a:schemeClr val="tx1"/>
                </a:solidFill>
              </a:rPr>
              <a:t>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সমর্থক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ক্ল্যাসিকাল এবং নিওক্ল্যাসিক্যাল অর্থনীতিবিদ্গন ব্যষ্টিক অর্থনীতির সমর্থক ।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আধুনিক অর্থনীতিবিদ্গন সামষ্টিক অর্থনীতির  সমর্থক 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1024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</vt:lpstr>
      <vt:lpstr>পাঠ পরিচিতি</vt:lpstr>
      <vt:lpstr>শিক্ষক পরিচিতি</vt:lpstr>
      <vt:lpstr> </vt:lpstr>
      <vt:lpstr>ব্যষ্টিক অর্থনীতি (Micro Economics)</vt:lpstr>
      <vt:lpstr>প্রবাহ চিত্র </vt:lpstr>
      <vt:lpstr>সামষ্টিক অর্থনীতি(Macro Economics)</vt:lpstr>
      <vt:lpstr> </vt:lpstr>
      <vt:lpstr>ব্যষ্টিক ও সামষ্টিক অর্থনীতির মধ্যে পার্থক্য Difference between Micro and Macro Economics </vt:lpstr>
      <vt:lpstr>ব্যষ্টিক ও সামষ্টিক অর্থনীতির গুরুত্ব Relative Improtance of Micro &amp; Macro Economics.</vt:lpstr>
      <vt:lpstr>ব্যষ্টিক ও সামষ্টিক অর্থনীতির পৃথকীকরণের প্রয়োজনীয়তা  Importance of Separation of Micro &amp; Macro Economics.</vt:lpstr>
      <vt:lpstr> দাম প্রকৃয়া(Price Mechanism) 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সৃজনশীল প্রশ্ন(CQ)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pcmc</dc:creator>
  <cp:lastModifiedBy>pcmc</cp:lastModifiedBy>
  <cp:revision>56</cp:revision>
  <dcterms:created xsi:type="dcterms:W3CDTF">2006-08-16T00:00:00Z</dcterms:created>
  <dcterms:modified xsi:type="dcterms:W3CDTF">2020-05-14T06:50:43Z</dcterms:modified>
</cp:coreProperties>
</file>