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56" r:id="rId3"/>
    <p:sldId id="277" r:id="rId4"/>
    <p:sldId id="257" r:id="rId5"/>
    <p:sldId id="258" r:id="rId6"/>
    <p:sldId id="259" r:id="rId7"/>
    <p:sldId id="260" r:id="rId8"/>
    <p:sldId id="261" r:id="rId9"/>
    <p:sldId id="280" r:id="rId10"/>
    <p:sldId id="262" r:id="rId11"/>
    <p:sldId id="264" r:id="rId12"/>
    <p:sldId id="265" r:id="rId13"/>
    <p:sldId id="266" r:id="rId14"/>
    <p:sldId id="268" r:id="rId15"/>
    <p:sldId id="267" r:id="rId16"/>
    <p:sldId id="270" r:id="rId17"/>
    <p:sldId id="269" r:id="rId18"/>
    <p:sldId id="271" r:id="rId19"/>
    <p:sldId id="278" r:id="rId20"/>
    <p:sldId id="272" r:id="rId21"/>
    <p:sldId id="281" r:id="rId22"/>
  </p:sldIdLst>
  <p:sldSz cx="10826750" cy="8120063" type="B4ISO"/>
  <p:notesSz cx="9144000" cy="6858000"/>
  <p:defaultTextStyle>
    <a:defPPr>
      <a:defRPr lang="en-US"/>
    </a:defPPr>
    <a:lvl1pPr marL="0" algn="l" defTabSz="108305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41527" algn="l" defTabSz="108305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83050" algn="l" defTabSz="108305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624579" algn="l" defTabSz="108305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166106" algn="l" defTabSz="108305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707633" algn="l" defTabSz="108305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249158" algn="l" defTabSz="108305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790683" algn="l" defTabSz="108305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332213" algn="l" defTabSz="108305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8">
          <p15:clr>
            <a:srgbClr val="A4A3A4"/>
          </p15:clr>
        </p15:guide>
        <p15:guide id="2" pos="34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52" autoAdjust="0"/>
  </p:normalViewPr>
  <p:slideViewPr>
    <p:cSldViewPr>
      <p:cViewPr varScale="1">
        <p:scale>
          <a:sx n="57" d="100"/>
          <a:sy n="57" d="100"/>
        </p:scale>
        <p:origin x="906" y="72"/>
      </p:cViewPr>
      <p:guideLst>
        <p:guide orient="horz" pos="2558"/>
        <p:guide pos="34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31B87-9B08-4544-B129-AC3F89AC564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7A72A8-C48F-47B3-9C8E-17FC913EEACB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বায়ুর </a:t>
          </a:r>
          <a:r>
            <a:rPr lang="bn-IN" dirty="0" smtClean="0">
              <a:latin typeface="NikoshBAN" pitchFamily="2" charset="0"/>
              <a:cs typeface="NikoshBAN" pitchFamily="2" charset="0"/>
            </a:rPr>
            <a:t>তা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প</a:t>
          </a:r>
          <a:endParaRPr lang="en-US" dirty="0"/>
        </a:p>
      </dgm:t>
    </dgm:pt>
    <dgm:pt modelId="{596AC1CB-47F8-4FD0-AD59-2237DA9ED925}" type="parTrans" cxnId="{993BEEA2-11DB-4261-B2CC-16589BC586A3}">
      <dgm:prSet/>
      <dgm:spPr/>
      <dgm:t>
        <a:bodyPr/>
        <a:lstStyle/>
        <a:p>
          <a:endParaRPr lang="en-US"/>
        </a:p>
      </dgm:t>
    </dgm:pt>
    <dgm:pt modelId="{091EB4A0-85E2-4102-9859-9943A823B049}" type="sibTrans" cxnId="{993BEEA2-11DB-4261-B2CC-16589BC586A3}">
      <dgm:prSet/>
      <dgm:spPr>
        <a:noFill/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8E4676B9-E83C-4FCD-9305-F5390C4E7D55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বায়ুর চাপ</a:t>
          </a:r>
          <a:endParaRPr lang="en-US" dirty="0"/>
        </a:p>
      </dgm:t>
    </dgm:pt>
    <dgm:pt modelId="{8374638A-0969-434E-986A-BD0CEFAA9B3F}" type="parTrans" cxnId="{91AF8450-531B-4813-9141-9025F7F5FD69}">
      <dgm:prSet/>
      <dgm:spPr/>
      <dgm:t>
        <a:bodyPr/>
        <a:lstStyle/>
        <a:p>
          <a:endParaRPr lang="en-US"/>
        </a:p>
      </dgm:t>
    </dgm:pt>
    <dgm:pt modelId="{5FB991AD-CA62-47C7-93ED-B80E5A922D87}" type="sibTrans" cxnId="{91AF8450-531B-4813-9141-9025F7F5FD69}">
      <dgm:prSet/>
      <dgm:spPr>
        <a:noFill/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62630619-4B6E-4581-9BF6-DFD141273BCD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বায়ু</a:t>
          </a:r>
          <a:r>
            <a:rPr lang="bn-IN" dirty="0" smtClean="0">
              <a:latin typeface="NikoshBAN" pitchFamily="2" charset="0"/>
              <a:cs typeface="NikoshBAN" pitchFamily="2" charset="0"/>
            </a:rPr>
            <a:t> প্রবাহ</a:t>
          </a:r>
          <a:endParaRPr lang="en-US" dirty="0"/>
        </a:p>
      </dgm:t>
    </dgm:pt>
    <dgm:pt modelId="{2022B8BD-A131-49E1-B4CA-E5564969A5C0}" type="parTrans" cxnId="{474E8E5F-1DFA-4679-A8B0-1C070FE6B46B}">
      <dgm:prSet/>
      <dgm:spPr/>
      <dgm:t>
        <a:bodyPr/>
        <a:lstStyle/>
        <a:p>
          <a:endParaRPr lang="en-US"/>
        </a:p>
      </dgm:t>
    </dgm:pt>
    <dgm:pt modelId="{F959EF82-DBDD-4EF1-BE8F-7CEAB331B89B}" type="sibTrans" cxnId="{474E8E5F-1DFA-4679-A8B0-1C070FE6B46B}">
      <dgm:prSet/>
      <dgm:spPr>
        <a:noFill/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84062AB2-4EEB-4535-A9F6-D3072F15BBA0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বায়ুর আদ্রতা </a:t>
          </a:r>
          <a:endParaRPr lang="en-US" dirty="0"/>
        </a:p>
      </dgm:t>
    </dgm:pt>
    <dgm:pt modelId="{77F29C7E-BB69-40A5-B766-940C60940922}" type="parTrans" cxnId="{1CD296B8-0809-498C-BD34-4F98F7515CBA}">
      <dgm:prSet/>
      <dgm:spPr/>
      <dgm:t>
        <a:bodyPr/>
        <a:lstStyle/>
        <a:p>
          <a:endParaRPr lang="en-US"/>
        </a:p>
      </dgm:t>
    </dgm:pt>
    <dgm:pt modelId="{BFAE2A68-3ADA-46C2-BC59-E57B294C9A54}" type="sibTrans" cxnId="{1CD296B8-0809-498C-BD34-4F98F7515CBA}">
      <dgm:prSet/>
      <dgm:spPr>
        <a:noFill/>
        <a:ln>
          <a:solidFill>
            <a:srgbClr val="92D050"/>
          </a:solidFill>
        </a:ln>
      </dgm:spPr>
      <dgm:t>
        <a:bodyPr/>
        <a:lstStyle/>
        <a:p>
          <a:endParaRPr lang="en-US"/>
        </a:p>
      </dgm:t>
    </dgm:pt>
    <dgm:pt modelId="{4960D687-6CCC-4300-B121-C0D29DDEAE29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বারি পাত</a:t>
          </a:r>
          <a:endParaRPr lang="en-US" dirty="0"/>
        </a:p>
      </dgm:t>
    </dgm:pt>
    <dgm:pt modelId="{6DDF3D43-5D8E-4582-8BBA-0CC3060DEE73}" type="parTrans" cxnId="{D2B26426-0AE5-4697-BA17-89D0C6D20376}">
      <dgm:prSet/>
      <dgm:spPr/>
      <dgm:t>
        <a:bodyPr/>
        <a:lstStyle/>
        <a:p>
          <a:endParaRPr lang="en-US"/>
        </a:p>
      </dgm:t>
    </dgm:pt>
    <dgm:pt modelId="{B109A6C3-5416-4678-8DE6-A0FD40B1576B}" type="sibTrans" cxnId="{D2B26426-0AE5-4697-BA17-89D0C6D20376}">
      <dgm:prSet/>
      <dgm:spPr>
        <a:noFill/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1B49DC75-2D9B-404F-A414-DF1D26919537}" type="pres">
      <dgm:prSet presAssocID="{82931B87-9B08-4544-B129-AC3F89AC56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E578E3-2B03-47B2-A9F5-3FD380E6BD59}" type="pres">
      <dgm:prSet presAssocID="{CF7A72A8-C48F-47B3-9C8E-17FC913EEACB}" presName="dummy" presStyleCnt="0"/>
      <dgm:spPr/>
    </dgm:pt>
    <dgm:pt modelId="{7570D53C-7660-44A8-BF6A-90B0BC966A76}" type="pres">
      <dgm:prSet presAssocID="{CF7A72A8-C48F-47B3-9C8E-17FC913EEACB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9AD5D-03CB-4854-A1CE-6DCD81046C0F}" type="pres">
      <dgm:prSet presAssocID="{091EB4A0-85E2-4102-9859-9943A823B049}" presName="sibTrans" presStyleLbl="node1" presStyleIdx="0" presStyleCnt="5"/>
      <dgm:spPr/>
      <dgm:t>
        <a:bodyPr/>
        <a:lstStyle/>
        <a:p>
          <a:endParaRPr lang="en-US"/>
        </a:p>
      </dgm:t>
    </dgm:pt>
    <dgm:pt modelId="{0CB98C76-01D6-4507-93DF-9F8DE98DB823}" type="pres">
      <dgm:prSet presAssocID="{8E4676B9-E83C-4FCD-9305-F5390C4E7D55}" presName="dummy" presStyleCnt="0"/>
      <dgm:spPr/>
    </dgm:pt>
    <dgm:pt modelId="{3095EEAD-FA9A-4B94-8390-D7172C06B377}" type="pres">
      <dgm:prSet presAssocID="{8E4676B9-E83C-4FCD-9305-F5390C4E7D55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39963-8DF0-4C67-B439-5630E2B76371}" type="pres">
      <dgm:prSet presAssocID="{5FB991AD-CA62-47C7-93ED-B80E5A922D87}" presName="sibTrans" presStyleLbl="node1" presStyleIdx="1" presStyleCnt="5"/>
      <dgm:spPr/>
      <dgm:t>
        <a:bodyPr/>
        <a:lstStyle/>
        <a:p>
          <a:endParaRPr lang="en-US"/>
        </a:p>
      </dgm:t>
    </dgm:pt>
    <dgm:pt modelId="{24D69E1E-293E-432D-A64B-8BE3C23A4655}" type="pres">
      <dgm:prSet presAssocID="{62630619-4B6E-4581-9BF6-DFD141273BCD}" presName="dummy" presStyleCnt="0"/>
      <dgm:spPr/>
    </dgm:pt>
    <dgm:pt modelId="{ACE0EC35-80A2-41B1-8EC4-925E7C7F93EF}" type="pres">
      <dgm:prSet presAssocID="{62630619-4B6E-4581-9BF6-DFD141273BCD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EF7E8-E8C2-467B-BD7D-AD037928D6C5}" type="pres">
      <dgm:prSet presAssocID="{F959EF82-DBDD-4EF1-BE8F-7CEAB331B89B}" presName="sibTrans" presStyleLbl="node1" presStyleIdx="2" presStyleCnt="5"/>
      <dgm:spPr/>
      <dgm:t>
        <a:bodyPr/>
        <a:lstStyle/>
        <a:p>
          <a:endParaRPr lang="en-US"/>
        </a:p>
      </dgm:t>
    </dgm:pt>
    <dgm:pt modelId="{358F9DA2-A345-4646-BBA9-6AB6E1A0D124}" type="pres">
      <dgm:prSet presAssocID="{84062AB2-4EEB-4535-A9F6-D3072F15BBA0}" presName="dummy" presStyleCnt="0"/>
      <dgm:spPr/>
    </dgm:pt>
    <dgm:pt modelId="{08D0DDD3-2C3D-42D3-8FEE-7EA4E108786E}" type="pres">
      <dgm:prSet presAssocID="{84062AB2-4EEB-4535-A9F6-D3072F15BBA0}" presName="node" presStyleLbl="revTx" presStyleIdx="3" presStyleCnt="5" custScaleX="116305" custScaleY="83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77D4C-3066-4F9D-9451-D140857F8A16}" type="pres">
      <dgm:prSet presAssocID="{BFAE2A68-3ADA-46C2-BC59-E57B294C9A54}" presName="sibTrans" presStyleLbl="node1" presStyleIdx="3" presStyleCnt="5" custScaleX="99365" custScaleY="105011"/>
      <dgm:spPr/>
      <dgm:t>
        <a:bodyPr/>
        <a:lstStyle/>
        <a:p>
          <a:endParaRPr lang="en-US"/>
        </a:p>
      </dgm:t>
    </dgm:pt>
    <dgm:pt modelId="{0898B7C1-6471-4A74-83E6-5DA3D7DB96C7}" type="pres">
      <dgm:prSet presAssocID="{4960D687-6CCC-4300-B121-C0D29DDEAE29}" presName="dummy" presStyleCnt="0"/>
      <dgm:spPr/>
    </dgm:pt>
    <dgm:pt modelId="{50865183-1D5C-406A-BE55-657F1E49D744}" type="pres">
      <dgm:prSet presAssocID="{4960D687-6CCC-4300-B121-C0D29DDEAE29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67823-976E-4276-BAF3-836627657A87}" type="pres">
      <dgm:prSet presAssocID="{B109A6C3-5416-4678-8DE6-A0FD40B1576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FC9A0274-BD67-4DEB-AAF4-CB587395A0EF}" type="presOf" srcId="{B109A6C3-5416-4678-8DE6-A0FD40B1576B}" destId="{49367823-976E-4276-BAF3-836627657A87}" srcOrd="0" destOrd="0" presId="urn:microsoft.com/office/officeart/2005/8/layout/cycle1"/>
    <dgm:cxn modelId="{91AF8450-531B-4813-9141-9025F7F5FD69}" srcId="{82931B87-9B08-4544-B129-AC3F89AC564A}" destId="{8E4676B9-E83C-4FCD-9305-F5390C4E7D55}" srcOrd="1" destOrd="0" parTransId="{8374638A-0969-434E-986A-BD0CEFAA9B3F}" sibTransId="{5FB991AD-CA62-47C7-93ED-B80E5A922D87}"/>
    <dgm:cxn modelId="{F074D04B-65A1-4764-9841-59DBE5309203}" type="presOf" srcId="{CF7A72A8-C48F-47B3-9C8E-17FC913EEACB}" destId="{7570D53C-7660-44A8-BF6A-90B0BC966A76}" srcOrd="0" destOrd="0" presId="urn:microsoft.com/office/officeart/2005/8/layout/cycle1"/>
    <dgm:cxn modelId="{D2B26426-0AE5-4697-BA17-89D0C6D20376}" srcId="{82931B87-9B08-4544-B129-AC3F89AC564A}" destId="{4960D687-6CCC-4300-B121-C0D29DDEAE29}" srcOrd="4" destOrd="0" parTransId="{6DDF3D43-5D8E-4582-8BBA-0CC3060DEE73}" sibTransId="{B109A6C3-5416-4678-8DE6-A0FD40B1576B}"/>
    <dgm:cxn modelId="{474E8E5F-1DFA-4679-A8B0-1C070FE6B46B}" srcId="{82931B87-9B08-4544-B129-AC3F89AC564A}" destId="{62630619-4B6E-4581-9BF6-DFD141273BCD}" srcOrd="2" destOrd="0" parTransId="{2022B8BD-A131-49E1-B4CA-E5564969A5C0}" sibTransId="{F959EF82-DBDD-4EF1-BE8F-7CEAB331B89B}"/>
    <dgm:cxn modelId="{993BEEA2-11DB-4261-B2CC-16589BC586A3}" srcId="{82931B87-9B08-4544-B129-AC3F89AC564A}" destId="{CF7A72A8-C48F-47B3-9C8E-17FC913EEACB}" srcOrd="0" destOrd="0" parTransId="{596AC1CB-47F8-4FD0-AD59-2237DA9ED925}" sibTransId="{091EB4A0-85E2-4102-9859-9943A823B049}"/>
    <dgm:cxn modelId="{D7B488C7-AD49-4155-86AB-9880E634BF41}" type="presOf" srcId="{F959EF82-DBDD-4EF1-BE8F-7CEAB331B89B}" destId="{A5EEF7E8-E8C2-467B-BD7D-AD037928D6C5}" srcOrd="0" destOrd="0" presId="urn:microsoft.com/office/officeart/2005/8/layout/cycle1"/>
    <dgm:cxn modelId="{E3357CD0-0AC3-4F1B-8C41-1E425925EA22}" type="presOf" srcId="{BFAE2A68-3ADA-46C2-BC59-E57B294C9A54}" destId="{38A77D4C-3066-4F9D-9451-D140857F8A16}" srcOrd="0" destOrd="0" presId="urn:microsoft.com/office/officeart/2005/8/layout/cycle1"/>
    <dgm:cxn modelId="{A4B1599E-B47D-4FD5-852A-FDF090E56F3A}" type="presOf" srcId="{62630619-4B6E-4581-9BF6-DFD141273BCD}" destId="{ACE0EC35-80A2-41B1-8EC4-925E7C7F93EF}" srcOrd="0" destOrd="0" presId="urn:microsoft.com/office/officeart/2005/8/layout/cycle1"/>
    <dgm:cxn modelId="{9F954482-4A58-4BCF-BD75-6013B911BEB8}" type="presOf" srcId="{84062AB2-4EEB-4535-A9F6-D3072F15BBA0}" destId="{08D0DDD3-2C3D-42D3-8FEE-7EA4E108786E}" srcOrd="0" destOrd="0" presId="urn:microsoft.com/office/officeart/2005/8/layout/cycle1"/>
    <dgm:cxn modelId="{3320C454-99C2-4D28-A2A5-70A64C02DD0A}" type="presOf" srcId="{82931B87-9B08-4544-B129-AC3F89AC564A}" destId="{1B49DC75-2D9B-404F-A414-DF1D26919537}" srcOrd="0" destOrd="0" presId="urn:microsoft.com/office/officeart/2005/8/layout/cycle1"/>
    <dgm:cxn modelId="{C06F3FC6-2ADE-42BF-ABB2-1DA117382394}" type="presOf" srcId="{4960D687-6CCC-4300-B121-C0D29DDEAE29}" destId="{50865183-1D5C-406A-BE55-657F1E49D744}" srcOrd="0" destOrd="0" presId="urn:microsoft.com/office/officeart/2005/8/layout/cycle1"/>
    <dgm:cxn modelId="{1CD296B8-0809-498C-BD34-4F98F7515CBA}" srcId="{82931B87-9B08-4544-B129-AC3F89AC564A}" destId="{84062AB2-4EEB-4535-A9F6-D3072F15BBA0}" srcOrd="3" destOrd="0" parTransId="{77F29C7E-BB69-40A5-B766-940C60940922}" sibTransId="{BFAE2A68-3ADA-46C2-BC59-E57B294C9A54}"/>
    <dgm:cxn modelId="{BC827921-577F-406F-AA37-7497BF90244F}" type="presOf" srcId="{8E4676B9-E83C-4FCD-9305-F5390C4E7D55}" destId="{3095EEAD-FA9A-4B94-8390-D7172C06B377}" srcOrd="0" destOrd="0" presId="urn:microsoft.com/office/officeart/2005/8/layout/cycle1"/>
    <dgm:cxn modelId="{4E0D833C-39E9-4786-A17E-292E18419763}" type="presOf" srcId="{5FB991AD-CA62-47C7-93ED-B80E5A922D87}" destId="{19639963-8DF0-4C67-B439-5630E2B76371}" srcOrd="0" destOrd="0" presId="urn:microsoft.com/office/officeart/2005/8/layout/cycle1"/>
    <dgm:cxn modelId="{886DB7D7-D461-40CA-BC3E-B71E6E0D87C4}" type="presOf" srcId="{091EB4A0-85E2-4102-9859-9943A823B049}" destId="{4A09AD5D-03CB-4854-A1CE-6DCD81046C0F}" srcOrd="0" destOrd="0" presId="urn:microsoft.com/office/officeart/2005/8/layout/cycle1"/>
    <dgm:cxn modelId="{C477ACD8-B1EC-450C-BC3A-47C16D62EDF1}" type="presParOf" srcId="{1B49DC75-2D9B-404F-A414-DF1D26919537}" destId="{ABE578E3-2B03-47B2-A9F5-3FD380E6BD59}" srcOrd="0" destOrd="0" presId="urn:microsoft.com/office/officeart/2005/8/layout/cycle1"/>
    <dgm:cxn modelId="{E7BE8467-3B89-41D1-AE66-DB6670191098}" type="presParOf" srcId="{1B49DC75-2D9B-404F-A414-DF1D26919537}" destId="{7570D53C-7660-44A8-BF6A-90B0BC966A76}" srcOrd="1" destOrd="0" presId="urn:microsoft.com/office/officeart/2005/8/layout/cycle1"/>
    <dgm:cxn modelId="{10C7D50B-812F-4E75-A397-1B043C7B99D1}" type="presParOf" srcId="{1B49DC75-2D9B-404F-A414-DF1D26919537}" destId="{4A09AD5D-03CB-4854-A1CE-6DCD81046C0F}" srcOrd="2" destOrd="0" presId="urn:microsoft.com/office/officeart/2005/8/layout/cycle1"/>
    <dgm:cxn modelId="{A674373C-A46D-4A36-917D-B4819BFA6598}" type="presParOf" srcId="{1B49DC75-2D9B-404F-A414-DF1D26919537}" destId="{0CB98C76-01D6-4507-93DF-9F8DE98DB823}" srcOrd="3" destOrd="0" presId="urn:microsoft.com/office/officeart/2005/8/layout/cycle1"/>
    <dgm:cxn modelId="{BD9F003C-9213-4775-A314-550C2961E785}" type="presParOf" srcId="{1B49DC75-2D9B-404F-A414-DF1D26919537}" destId="{3095EEAD-FA9A-4B94-8390-D7172C06B377}" srcOrd="4" destOrd="0" presId="urn:microsoft.com/office/officeart/2005/8/layout/cycle1"/>
    <dgm:cxn modelId="{486A4425-CD65-43A5-906C-27C3DCF1B3B0}" type="presParOf" srcId="{1B49DC75-2D9B-404F-A414-DF1D26919537}" destId="{19639963-8DF0-4C67-B439-5630E2B76371}" srcOrd="5" destOrd="0" presId="urn:microsoft.com/office/officeart/2005/8/layout/cycle1"/>
    <dgm:cxn modelId="{6F077DDD-9DCB-41A1-A32E-2E09725C54AF}" type="presParOf" srcId="{1B49DC75-2D9B-404F-A414-DF1D26919537}" destId="{24D69E1E-293E-432D-A64B-8BE3C23A4655}" srcOrd="6" destOrd="0" presId="urn:microsoft.com/office/officeart/2005/8/layout/cycle1"/>
    <dgm:cxn modelId="{A8DFF8A2-E3EF-456E-AE57-0E5FB80ACC2A}" type="presParOf" srcId="{1B49DC75-2D9B-404F-A414-DF1D26919537}" destId="{ACE0EC35-80A2-41B1-8EC4-925E7C7F93EF}" srcOrd="7" destOrd="0" presId="urn:microsoft.com/office/officeart/2005/8/layout/cycle1"/>
    <dgm:cxn modelId="{FE5E232C-3CDC-4896-B2CE-E90E777A3DFA}" type="presParOf" srcId="{1B49DC75-2D9B-404F-A414-DF1D26919537}" destId="{A5EEF7E8-E8C2-467B-BD7D-AD037928D6C5}" srcOrd="8" destOrd="0" presId="urn:microsoft.com/office/officeart/2005/8/layout/cycle1"/>
    <dgm:cxn modelId="{9F91539B-EF90-4AAD-8CD7-BCF97A901C0D}" type="presParOf" srcId="{1B49DC75-2D9B-404F-A414-DF1D26919537}" destId="{358F9DA2-A345-4646-BBA9-6AB6E1A0D124}" srcOrd="9" destOrd="0" presId="urn:microsoft.com/office/officeart/2005/8/layout/cycle1"/>
    <dgm:cxn modelId="{A7BA183E-A0D6-4555-BA69-0819B9EF91ED}" type="presParOf" srcId="{1B49DC75-2D9B-404F-A414-DF1D26919537}" destId="{08D0DDD3-2C3D-42D3-8FEE-7EA4E108786E}" srcOrd="10" destOrd="0" presId="urn:microsoft.com/office/officeart/2005/8/layout/cycle1"/>
    <dgm:cxn modelId="{A06CAEFF-81EF-4DF8-9FAB-AC347B0C94A6}" type="presParOf" srcId="{1B49DC75-2D9B-404F-A414-DF1D26919537}" destId="{38A77D4C-3066-4F9D-9451-D140857F8A16}" srcOrd="11" destOrd="0" presId="urn:microsoft.com/office/officeart/2005/8/layout/cycle1"/>
    <dgm:cxn modelId="{352ABB29-B959-4B72-A199-4903B45D0750}" type="presParOf" srcId="{1B49DC75-2D9B-404F-A414-DF1D26919537}" destId="{0898B7C1-6471-4A74-83E6-5DA3D7DB96C7}" srcOrd="12" destOrd="0" presId="urn:microsoft.com/office/officeart/2005/8/layout/cycle1"/>
    <dgm:cxn modelId="{B4180CCE-E656-4735-AB2D-E0B9FDA8A127}" type="presParOf" srcId="{1B49DC75-2D9B-404F-A414-DF1D26919537}" destId="{50865183-1D5C-406A-BE55-657F1E49D744}" srcOrd="13" destOrd="0" presId="urn:microsoft.com/office/officeart/2005/8/layout/cycle1"/>
    <dgm:cxn modelId="{27091311-7AA1-4B79-B067-2BFD5331DA1A}" type="presParOf" srcId="{1B49DC75-2D9B-404F-A414-DF1D26919537}" destId="{49367823-976E-4276-BAF3-836627657A87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482F3D-4EBD-4C3F-99B8-EC34D825E1F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26732AC-0B19-4F2A-822D-4D58E0EF069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বিশ্ব উষ্ণায়নের ফলে </a:t>
          </a:r>
          <a:endParaRPr lang="en-GB" sz="4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0414591-6697-4DF9-82D9-EEDCE1EDCC17}" type="parTrans" cxnId="{F0171B96-3BD5-433D-AD4D-D46459E2E0DE}">
      <dgm:prSet/>
      <dgm:spPr/>
      <dgm:t>
        <a:bodyPr/>
        <a:lstStyle/>
        <a:p>
          <a:endParaRPr lang="en-GB"/>
        </a:p>
      </dgm:t>
    </dgm:pt>
    <dgm:pt modelId="{098EE2D4-C88E-4E57-B7E0-1EEFE6CFCC82}" type="sibTrans" cxnId="{F0171B96-3BD5-433D-AD4D-D46459E2E0DE}">
      <dgm:prSet/>
      <dgm:spPr/>
      <dgm:t>
        <a:bodyPr/>
        <a:lstStyle/>
        <a:p>
          <a:endParaRPr lang="en-GB"/>
        </a:p>
      </dgm:t>
    </dgm:pt>
    <dgm:pt modelId="{B0527B08-F494-4532-A034-CC8BAAA2A097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দুর্যোগ বাড়বে পৃথিবীর প্রায় ৪০% দরিদ্র এলাকায়। </a:t>
          </a:r>
          <a:endParaRPr lang="en-GB" sz="4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9233AE9-524B-4512-9399-310680FC13B3}" type="parTrans" cxnId="{B465B257-9471-4110-83B7-08DD88A8DD32}">
      <dgm:prSet/>
      <dgm:spPr/>
      <dgm:t>
        <a:bodyPr/>
        <a:lstStyle/>
        <a:p>
          <a:endParaRPr lang="en-GB"/>
        </a:p>
      </dgm:t>
    </dgm:pt>
    <dgm:pt modelId="{481D2AE5-A141-4B8B-AFE8-951F42C8B86E}" type="sibTrans" cxnId="{B465B257-9471-4110-83B7-08DD88A8DD32}">
      <dgm:prSet/>
      <dgm:spPr/>
      <dgm:t>
        <a:bodyPr/>
        <a:lstStyle/>
        <a:p>
          <a:endParaRPr lang="en-GB"/>
        </a:p>
      </dgm:t>
    </dgm:pt>
    <dgm:pt modelId="{E490D14E-2C00-436E-8130-669FA5970BDB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বাংলাদেশসহ পৃথিবীর বিভিন্ন দেশে উপকূলীয় এলাকার বিরাট অংশ পানির নিচে তলিয়ে যাওয়ার আশংকা রয়েছে</a:t>
          </a:r>
          <a:r>
            <a:rPr lang="bn-BD" sz="4400" dirty="0" smtClean="0">
              <a:solidFill>
                <a:schemeClr val="tx1"/>
              </a:solidFill>
            </a:rPr>
            <a:t>।</a:t>
          </a:r>
          <a:r>
            <a:rPr lang="bn-BD" sz="3600" dirty="0" smtClean="0">
              <a:solidFill>
                <a:schemeClr val="tx1"/>
              </a:solidFill>
            </a:rPr>
            <a:t>  </a:t>
          </a:r>
          <a:endParaRPr lang="en-GB" sz="3600" dirty="0">
            <a:solidFill>
              <a:schemeClr val="tx1"/>
            </a:solidFill>
          </a:endParaRPr>
        </a:p>
      </dgm:t>
    </dgm:pt>
    <dgm:pt modelId="{8E0BCCB8-7021-430B-8CDE-8105A3E7C850}" type="parTrans" cxnId="{497F0A69-1B9B-44ED-91BA-774013A6504E}">
      <dgm:prSet/>
      <dgm:spPr/>
      <dgm:t>
        <a:bodyPr/>
        <a:lstStyle/>
        <a:p>
          <a:endParaRPr lang="en-GB"/>
        </a:p>
      </dgm:t>
    </dgm:pt>
    <dgm:pt modelId="{1C3E8778-55BC-4352-B7FC-CB6147CAFFD4}" type="sibTrans" cxnId="{497F0A69-1B9B-44ED-91BA-774013A6504E}">
      <dgm:prSet/>
      <dgm:spPr/>
      <dgm:t>
        <a:bodyPr/>
        <a:lstStyle/>
        <a:p>
          <a:endParaRPr lang="en-GB"/>
        </a:p>
      </dgm:t>
    </dgm:pt>
    <dgm:pt modelId="{D63006A7-7B78-454A-BFF0-E1105A656C32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একবিংশ শতাব্দীর মাঝামাঝি সময় বিশ্বের মোট জনসমষ্টির ২০ শতাংশ অধিবাসীর সরসসরি ভাগ্য বিপর্যয় দেখা দিতে পারে । </a:t>
          </a:r>
          <a:endParaRPr lang="en-GB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3FD6E9F-73AC-4C87-ADAB-B8A9681DF4E0}" type="parTrans" cxnId="{B3D1844B-46B7-4089-B348-01E09651FB59}">
      <dgm:prSet/>
      <dgm:spPr/>
      <dgm:t>
        <a:bodyPr/>
        <a:lstStyle/>
        <a:p>
          <a:endParaRPr lang="en-GB"/>
        </a:p>
      </dgm:t>
    </dgm:pt>
    <dgm:pt modelId="{316C1848-DFFB-4610-B2B9-F0D37A927D7A}" type="sibTrans" cxnId="{B3D1844B-46B7-4089-B348-01E09651FB59}">
      <dgm:prSet/>
      <dgm:spPr/>
      <dgm:t>
        <a:bodyPr/>
        <a:lstStyle/>
        <a:p>
          <a:endParaRPr lang="en-GB"/>
        </a:p>
      </dgm:t>
    </dgm:pt>
    <dgm:pt modelId="{A11E5157-EA97-41CA-A36A-B387F8FB1F22}">
      <dgm:prSet phldrT="[Text]" custT="1"/>
      <dgm:spPr>
        <a:solidFill>
          <a:schemeClr val="bg2"/>
        </a:solidFill>
      </dgm:spPr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পৃথিবীর কয়েকটি দেশর জন্য সাফল্য বয়ে আনবে।ঐসব অঞ্চলের লক্ষ লক্ষ একর জমি বরফমুক্ত হয়ে চাষাবাদ ও বাসযোগ্য হয়ে উঠবে। </a:t>
          </a:r>
          <a:endParaRPr lang="en-GB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92B6526-E6D9-450D-BE3B-205AE0E84D70}" type="parTrans" cxnId="{B4C89D2B-EBA0-4980-A352-5EBA06C4FD5D}">
      <dgm:prSet/>
      <dgm:spPr/>
      <dgm:t>
        <a:bodyPr/>
        <a:lstStyle/>
        <a:p>
          <a:endParaRPr lang="en-GB"/>
        </a:p>
      </dgm:t>
    </dgm:pt>
    <dgm:pt modelId="{DC6D8C14-B438-4F1D-91E3-73C104773027}" type="sibTrans" cxnId="{B4C89D2B-EBA0-4980-A352-5EBA06C4FD5D}">
      <dgm:prSet/>
      <dgm:spPr/>
      <dgm:t>
        <a:bodyPr/>
        <a:lstStyle/>
        <a:p>
          <a:endParaRPr lang="en-GB"/>
        </a:p>
      </dgm:t>
    </dgm:pt>
    <dgm:pt modelId="{4EE667BE-4EAB-4F39-813A-6A82AAA745F0}" type="pres">
      <dgm:prSet presAssocID="{44482F3D-4EBD-4C3F-99B8-EC34D825E1F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8E1BB99-A2F4-49AE-939E-172A5A53521B}" type="pres">
      <dgm:prSet presAssocID="{44482F3D-4EBD-4C3F-99B8-EC34D825E1FE}" presName="matrix" presStyleCnt="0"/>
      <dgm:spPr/>
    </dgm:pt>
    <dgm:pt modelId="{550CAECC-00F5-4E39-9D39-39A499DFDBCE}" type="pres">
      <dgm:prSet presAssocID="{44482F3D-4EBD-4C3F-99B8-EC34D825E1FE}" presName="tile1" presStyleLbl="node1" presStyleIdx="0" presStyleCnt="4" custScaleY="113844" custLinFactNeighborX="0" custLinFactNeighborY="3961"/>
      <dgm:spPr/>
      <dgm:t>
        <a:bodyPr/>
        <a:lstStyle/>
        <a:p>
          <a:endParaRPr lang="en-GB"/>
        </a:p>
      </dgm:t>
    </dgm:pt>
    <dgm:pt modelId="{D6DECCA6-671B-4AEB-8D2D-250FCACAA4CF}" type="pres">
      <dgm:prSet presAssocID="{44482F3D-4EBD-4C3F-99B8-EC34D825E1F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8F9242-C71B-45CA-B65F-81E861B1E34B}" type="pres">
      <dgm:prSet presAssocID="{44482F3D-4EBD-4C3F-99B8-EC34D825E1FE}" presName="tile2" presStyleLbl="node1" presStyleIdx="1" presStyleCnt="4" custScaleY="114766" custLinFactNeighborX="0" custLinFactNeighborY="3922"/>
      <dgm:spPr/>
      <dgm:t>
        <a:bodyPr/>
        <a:lstStyle/>
        <a:p>
          <a:endParaRPr lang="en-GB"/>
        </a:p>
      </dgm:t>
    </dgm:pt>
    <dgm:pt modelId="{D39E22D7-21CA-47C3-B8A9-C07FE1EA7F21}" type="pres">
      <dgm:prSet presAssocID="{44482F3D-4EBD-4C3F-99B8-EC34D825E1F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63F38F-38D4-4078-8580-52452337CB3C}" type="pres">
      <dgm:prSet presAssocID="{44482F3D-4EBD-4C3F-99B8-EC34D825E1FE}" presName="tile3" presStyleLbl="node1" presStyleIdx="2" presStyleCnt="4"/>
      <dgm:spPr/>
      <dgm:t>
        <a:bodyPr/>
        <a:lstStyle/>
        <a:p>
          <a:endParaRPr lang="en-GB"/>
        </a:p>
      </dgm:t>
    </dgm:pt>
    <dgm:pt modelId="{EA89708C-FAD5-437E-87F0-C8A63F937E84}" type="pres">
      <dgm:prSet presAssocID="{44482F3D-4EBD-4C3F-99B8-EC34D825E1F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314A9E-F9E9-4A8C-BEE1-43D8C613DDAF}" type="pres">
      <dgm:prSet presAssocID="{44482F3D-4EBD-4C3F-99B8-EC34D825E1FE}" presName="tile4" presStyleLbl="node1" presStyleIdx="3" presStyleCnt="4" custLinFactNeighborY="0"/>
      <dgm:spPr/>
      <dgm:t>
        <a:bodyPr/>
        <a:lstStyle/>
        <a:p>
          <a:endParaRPr lang="en-GB"/>
        </a:p>
      </dgm:t>
    </dgm:pt>
    <dgm:pt modelId="{03AF5708-CBA1-4C57-90FB-8B4150438F50}" type="pres">
      <dgm:prSet presAssocID="{44482F3D-4EBD-4C3F-99B8-EC34D825E1F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BFC9D4-AF82-4A10-8703-9995F46C8FDB}" type="pres">
      <dgm:prSet presAssocID="{44482F3D-4EBD-4C3F-99B8-EC34D825E1FE}" presName="centerTile" presStyleLbl="fgShp" presStyleIdx="0" presStyleCnt="1" custScaleX="171429" custScaleY="58678" custLinFactNeighborY="8687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2C00E1C8-AC89-4D6E-B488-378711B4A6BC}" type="presOf" srcId="{026732AC-0B19-4F2A-822D-4D58E0EF0693}" destId="{69BFC9D4-AF82-4A10-8703-9995F46C8FDB}" srcOrd="0" destOrd="0" presId="urn:microsoft.com/office/officeart/2005/8/layout/matrix1"/>
    <dgm:cxn modelId="{3531BC30-4E57-4F17-AC56-C385FD33C805}" type="presOf" srcId="{D63006A7-7B78-454A-BFF0-E1105A656C32}" destId="{7963F38F-38D4-4078-8580-52452337CB3C}" srcOrd="0" destOrd="0" presId="urn:microsoft.com/office/officeart/2005/8/layout/matrix1"/>
    <dgm:cxn modelId="{FE41D88F-DE92-465D-AF7D-46711FE9F4E6}" type="presOf" srcId="{A11E5157-EA97-41CA-A36A-B387F8FB1F22}" destId="{03AF5708-CBA1-4C57-90FB-8B4150438F50}" srcOrd="1" destOrd="0" presId="urn:microsoft.com/office/officeart/2005/8/layout/matrix1"/>
    <dgm:cxn modelId="{03B2FFD7-A144-4D8D-8F23-6831C52E775B}" type="presOf" srcId="{E490D14E-2C00-436E-8130-669FA5970BDB}" destId="{558F9242-C71B-45CA-B65F-81E861B1E34B}" srcOrd="0" destOrd="0" presId="urn:microsoft.com/office/officeart/2005/8/layout/matrix1"/>
    <dgm:cxn modelId="{497F0A69-1B9B-44ED-91BA-774013A6504E}" srcId="{026732AC-0B19-4F2A-822D-4D58E0EF0693}" destId="{E490D14E-2C00-436E-8130-669FA5970BDB}" srcOrd="1" destOrd="0" parTransId="{8E0BCCB8-7021-430B-8CDE-8105A3E7C850}" sibTransId="{1C3E8778-55BC-4352-B7FC-CB6147CAFFD4}"/>
    <dgm:cxn modelId="{8F02702A-D948-4D73-8247-E090B7755C08}" type="presOf" srcId="{B0527B08-F494-4532-A034-CC8BAAA2A097}" destId="{550CAECC-00F5-4E39-9D39-39A499DFDBCE}" srcOrd="0" destOrd="0" presId="urn:microsoft.com/office/officeart/2005/8/layout/matrix1"/>
    <dgm:cxn modelId="{D4A3370A-DCD9-4689-ADAD-4F1A94942B69}" type="presOf" srcId="{B0527B08-F494-4532-A034-CC8BAAA2A097}" destId="{D6DECCA6-671B-4AEB-8D2D-250FCACAA4CF}" srcOrd="1" destOrd="0" presId="urn:microsoft.com/office/officeart/2005/8/layout/matrix1"/>
    <dgm:cxn modelId="{67F8B95C-3CB8-41B4-B6A7-9AB9E4200660}" type="presOf" srcId="{E490D14E-2C00-436E-8130-669FA5970BDB}" destId="{D39E22D7-21CA-47C3-B8A9-C07FE1EA7F21}" srcOrd="1" destOrd="0" presId="urn:microsoft.com/office/officeart/2005/8/layout/matrix1"/>
    <dgm:cxn modelId="{B465B257-9471-4110-83B7-08DD88A8DD32}" srcId="{026732AC-0B19-4F2A-822D-4D58E0EF0693}" destId="{B0527B08-F494-4532-A034-CC8BAAA2A097}" srcOrd="0" destOrd="0" parTransId="{99233AE9-524B-4512-9399-310680FC13B3}" sibTransId="{481D2AE5-A141-4B8B-AFE8-951F42C8B86E}"/>
    <dgm:cxn modelId="{F0171B96-3BD5-433D-AD4D-D46459E2E0DE}" srcId="{44482F3D-4EBD-4C3F-99B8-EC34D825E1FE}" destId="{026732AC-0B19-4F2A-822D-4D58E0EF0693}" srcOrd="0" destOrd="0" parTransId="{00414591-6697-4DF9-82D9-EEDCE1EDCC17}" sibTransId="{098EE2D4-C88E-4E57-B7E0-1EEFE6CFCC82}"/>
    <dgm:cxn modelId="{B3D1844B-46B7-4089-B348-01E09651FB59}" srcId="{026732AC-0B19-4F2A-822D-4D58E0EF0693}" destId="{D63006A7-7B78-454A-BFF0-E1105A656C32}" srcOrd="2" destOrd="0" parTransId="{23FD6E9F-73AC-4C87-ADAB-B8A9681DF4E0}" sibTransId="{316C1848-DFFB-4610-B2B9-F0D37A927D7A}"/>
    <dgm:cxn modelId="{BB17E98D-0479-41BD-8BB4-2FF9FF681B99}" type="presOf" srcId="{44482F3D-4EBD-4C3F-99B8-EC34D825E1FE}" destId="{4EE667BE-4EAB-4F39-813A-6A82AAA745F0}" srcOrd="0" destOrd="0" presId="urn:microsoft.com/office/officeart/2005/8/layout/matrix1"/>
    <dgm:cxn modelId="{B4C89D2B-EBA0-4980-A352-5EBA06C4FD5D}" srcId="{026732AC-0B19-4F2A-822D-4D58E0EF0693}" destId="{A11E5157-EA97-41CA-A36A-B387F8FB1F22}" srcOrd="3" destOrd="0" parTransId="{A92B6526-E6D9-450D-BE3B-205AE0E84D70}" sibTransId="{DC6D8C14-B438-4F1D-91E3-73C104773027}"/>
    <dgm:cxn modelId="{5C51D796-C6B1-451A-9D2D-487402929846}" type="presOf" srcId="{D63006A7-7B78-454A-BFF0-E1105A656C32}" destId="{EA89708C-FAD5-437E-87F0-C8A63F937E84}" srcOrd="1" destOrd="0" presId="urn:microsoft.com/office/officeart/2005/8/layout/matrix1"/>
    <dgm:cxn modelId="{B361BDAE-BC41-4174-9852-3670D8BA06FB}" type="presOf" srcId="{A11E5157-EA97-41CA-A36A-B387F8FB1F22}" destId="{1B314A9E-F9E9-4A8C-BEE1-43D8C613DDAF}" srcOrd="0" destOrd="0" presId="urn:microsoft.com/office/officeart/2005/8/layout/matrix1"/>
    <dgm:cxn modelId="{A051E9D7-6D3A-4B22-AC4F-B3746A9850FB}" type="presParOf" srcId="{4EE667BE-4EAB-4F39-813A-6A82AAA745F0}" destId="{08E1BB99-A2F4-49AE-939E-172A5A53521B}" srcOrd="0" destOrd="0" presId="urn:microsoft.com/office/officeart/2005/8/layout/matrix1"/>
    <dgm:cxn modelId="{2121646A-FD2A-4B5A-9FA6-9F3AF78859F8}" type="presParOf" srcId="{08E1BB99-A2F4-49AE-939E-172A5A53521B}" destId="{550CAECC-00F5-4E39-9D39-39A499DFDBCE}" srcOrd="0" destOrd="0" presId="urn:microsoft.com/office/officeart/2005/8/layout/matrix1"/>
    <dgm:cxn modelId="{E77EEFD1-EB7E-4C6B-8E33-A3A9F1F14578}" type="presParOf" srcId="{08E1BB99-A2F4-49AE-939E-172A5A53521B}" destId="{D6DECCA6-671B-4AEB-8D2D-250FCACAA4CF}" srcOrd="1" destOrd="0" presId="urn:microsoft.com/office/officeart/2005/8/layout/matrix1"/>
    <dgm:cxn modelId="{1C7E48C1-A636-452D-9409-A1471D1B471C}" type="presParOf" srcId="{08E1BB99-A2F4-49AE-939E-172A5A53521B}" destId="{558F9242-C71B-45CA-B65F-81E861B1E34B}" srcOrd="2" destOrd="0" presId="urn:microsoft.com/office/officeart/2005/8/layout/matrix1"/>
    <dgm:cxn modelId="{B39B3144-96E0-4E7C-96D1-D771A0E77D4A}" type="presParOf" srcId="{08E1BB99-A2F4-49AE-939E-172A5A53521B}" destId="{D39E22D7-21CA-47C3-B8A9-C07FE1EA7F21}" srcOrd="3" destOrd="0" presId="urn:microsoft.com/office/officeart/2005/8/layout/matrix1"/>
    <dgm:cxn modelId="{B0DFDB8B-676C-4988-98D2-15CBA8A64BFA}" type="presParOf" srcId="{08E1BB99-A2F4-49AE-939E-172A5A53521B}" destId="{7963F38F-38D4-4078-8580-52452337CB3C}" srcOrd="4" destOrd="0" presId="urn:microsoft.com/office/officeart/2005/8/layout/matrix1"/>
    <dgm:cxn modelId="{ED18E62C-036A-40D2-A572-35754EEC4A89}" type="presParOf" srcId="{08E1BB99-A2F4-49AE-939E-172A5A53521B}" destId="{EA89708C-FAD5-437E-87F0-C8A63F937E84}" srcOrd="5" destOrd="0" presId="urn:microsoft.com/office/officeart/2005/8/layout/matrix1"/>
    <dgm:cxn modelId="{4E05BECC-29BF-42A6-8ABA-A2912748559A}" type="presParOf" srcId="{08E1BB99-A2F4-49AE-939E-172A5A53521B}" destId="{1B314A9E-F9E9-4A8C-BEE1-43D8C613DDAF}" srcOrd="6" destOrd="0" presId="urn:microsoft.com/office/officeart/2005/8/layout/matrix1"/>
    <dgm:cxn modelId="{71E5323A-5A6D-4590-8C0D-CDCF6240508F}" type="presParOf" srcId="{08E1BB99-A2F4-49AE-939E-172A5A53521B}" destId="{03AF5708-CBA1-4C57-90FB-8B4150438F50}" srcOrd="7" destOrd="0" presId="urn:microsoft.com/office/officeart/2005/8/layout/matrix1"/>
    <dgm:cxn modelId="{82E47F1D-EB19-45AA-91A1-4047A56FD1EB}" type="presParOf" srcId="{4EE667BE-4EAB-4F39-813A-6A82AAA745F0}" destId="{69BFC9D4-AF82-4A10-8703-9995F46C8FD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0D53C-7660-44A8-BF6A-90B0BC966A76}">
      <dsp:nvSpPr>
        <dsp:cNvPr id="0" name=""/>
        <dsp:cNvSpPr/>
      </dsp:nvSpPr>
      <dsp:spPr>
        <a:xfrm>
          <a:off x="6456358" y="58988"/>
          <a:ext cx="2008869" cy="2008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500" kern="1200" dirty="0" smtClean="0">
              <a:latin typeface="NikoshBAN" pitchFamily="2" charset="0"/>
              <a:cs typeface="NikoshBAN" pitchFamily="2" charset="0"/>
            </a:rPr>
            <a:t>বায়ুর </a:t>
          </a:r>
          <a:r>
            <a:rPr lang="bn-IN" sz="5500" kern="1200" dirty="0" smtClean="0">
              <a:latin typeface="NikoshBAN" pitchFamily="2" charset="0"/>
              <a:cs typeface="NikoshBAN" pitchFamily="2" charset="0"/>
            </a:rPr>
            <a:t>তা</a:t>
          </a:r>
          <a:r>
            <a:rPr lang="bn-BD" sz="5500" kern="1200" dirty="0" smtClean="0">
              <a:latin typeface="NikoshBAN" pitchFamily="2" charset="0"/>
              <a:cs typeface="NikoshBAN" pitchFamily="2" charset="0"/>
            </a:rPr>
            <a:t>প</a:t>
          </a:r>
          <a:endParaRPr lang="en-US" sz="5500" kern="1200" dirty="0"/>
        </a:p>
      </dsp:txBody>
      <dsp:txXfrm>
        <a:off x="6456358" y="58988"/>
        <a:ext cx="2008869" cy="2008869"/>
      </dsp:txXfrm>
    </dsp:sp>
    <dsp:sp modelId="{4A09AD5D-03CB-4854-A1CE-6DCD81046C0F}">
      <dsp:nvSpPr>
        <dsp:cNvPr id="0" name=""/>
        <dsp:cNvSpPr/>
      </dsp:nvSpPr>
      <dsp:spPr>
        <a:xfrm>
          <a:off x="1726925" y="409"/>
          <a:ext cx="7536671" cy="7536671"/>
        </a:xfrm>
        <a:prstGeom prst="circularArrow">
          <a:avLst>
            <a:gd name="adj1" fmla="val 5198"/>
            <a:gd name="adj2" fmla="val 335730"/>
            <a:gd name="adj3" fmla="val 21293987"/>
            <a:gd name="adj4" fmla="val 19765586"/>
            <a:gd name="adj5" fmla="val 6064"/>
          </a:avLst>
        </a:pr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5EEAD-FA9A-4B94-8390-D7172C06B377}">
      <dsp:nvSpPr>
        <dsp:cNvPr id="0" name=""/>
        <dsp:cNvSpPr/>
      </dsp:nvSpPr>
      <dsp:spPr>
        <a:xfrm>
          <a:off x="7671123" y="3797651"/>
          <a:ext cx="2008869" cy="2008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500" kern="1200" dirty="0" smtClean="0">
              <a:latin typeface="NikoshBAN" pitchFamily="2" charset="0"/>
              <a:cs typeface="NikoshBAN" pitchFamily="2" charset="0"/>
            </a:rPr>
            <a:t>বায়ুর চাপ</a:t>
          </a:r>
          <a:endParaRPr lang="en-US" sz="5500" kern="1200" dirty="0"/>
        </a:p>
      </dsp:txBody>
      <dsp:txXfrm>
        <a:off x="7671123" y="3797651"/>
        <a:ext cx="2008869" cy="2008869"/>
      </dsp:txXfrm>
    </dsp:sp>
    <dsp:sp modelId="{19639963-8DF0-4C67-B439-5630E2B76371}">
      <dsp:nvSpPr>
        <dsp:cNvPr id="0" name=""/>
        <dsp:cNvSpPr/>
      </dsp:nvSpPr>
      <dsp:spPr>
        <a:xfrm>
          <a:off x="1726925" y="409"/>
          <a:ext cx="7536671" cy="7536671"/>
        </a:xfrm>
        <a:prstGeom prst="circularArrow">
          <a:avLst>
            <a:gd name="adj1" fmla="val 5198"/>
            <a:gd name="adj2" fmla="val 335730"/>
            <a:gd name="adj3" fmla="val 4015471"/>
            <a:gd name="adj4" fmla="val 2252723"/>
            <a:gd name="adj5" fmla="val 6064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0EC35-80A2-41B1-8EC4-925E7C7F93EF}">
      <dsp:nvSpPr>
        <dsp:cNvPr id="0" name=""/>
        <dsp:cNvSpPr/>
      </dsp:nvSpPr>
      <dsp:spPr>
        <a:xfrm>
          <a:off x="4490826" y="6108272"/>
          <a:ext cx="2008869" cy="2008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500" kern="1200" dirty="0" smtClean="0">
              <a:latin typeface="NikoshBAN" pitchFamily="2" charset="0"/>
              <a:cs typeface="NikoshBAN" pitchFamily="2" charset="0"/>
            </a:rPr>
            <a:t>বায়ু</a:t>
          </a:r>
          <a:r>
            <a:rPr lang="bn-IN" sz="5500" kern="1200" dirty="0" smtClean="0">
              <a:latin typeface="NikoshBAN" pitchFamily="2" charset="0"/>
              <a:cs typeface="NikoshBAN" pitchFamily="2" charset="0"/>
            </a:rPr>
            <a:t> প্রবাহ</a:t>
          </a:r>
          <a:endParaRPr lang="en-US" sz="5500" kern="1200" dirty="0"/>
        </a:p>
      </dsp:txBody>
      <dsp:txXfrm>
        <a:off x="4490826" y="6108272"/>
        <a:ext cx="2008869" cy="2008869"/>
      </dsp:txXfrm>
    </dsp:sp>
    <dsp:sp modelId="{A5EEF7E8-E8C2-467B-BD7D-AD037928D6C5}">
      <dsp:nvSpPr>
        <dsp:cNvPr id="0" name=""/>
        <dsp:cNvSpPr/>
      </dsp:nvSpPr>
      <dsp:spPr>
        <a:xfrm>
          <a:off x="1726925" y="409"/>
          <a:ext cx="7536671" cy="7536671"/>
        </a:xfrm>
        <a:prstGeom prst="circularArrow">
          <a:avLst>
            <a:gd name="adj1" fmla="val 5198"/>
            <a:gd name="adj2" fmla="val 335730"/>
            <a:gd name="adj3" fmla="val 8417396"/>
            <a:gd name="adj4" fmla="val 6448799"/>
            <a:gd name="adj5" fmla="val 6064"/>
          </a:avLst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0DDD3-2C3D-42D3-8FEE-7EA4E108786E}">
      <dsp:nvSpPr>
        <dsp:cNvPr id="0" name=""/>
        <dsp:cNvSpPr/>
      </dsp:nvSpPr>
      <dsp:spPr>
        <a:xfrm>
          <a:off x="1146756" y="3959968"/>
          <a:ext cx="2336415" cy="168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500" kern="1200" dirty="0" smtClean="0">
              <a:latin typeface="NikoshBAN" pitchFamily="2" charset="0"/>
              <a:cs typeface="NikoshBAN" pitchFamily="2" charset="0"/>
            </a:rPr>
            <a:t>বায়ুর আদ্রতা </a:t>
          </a:r>
          <a:endParaRPr lang="en-US" sz="5500" kern="1200" dirty="0"/>
        </a:p>
      </dsp:txBody>
      <dsp:txXfrm>
        <a:off x="1146756" y="3959968"/>
        <a:ext cx="2336415" cy="1684236"/>
      </dsp:txXfrm>
    </dsp:sp>
    <dsp:sp modelId="{38A77D4C-3066-4F9D-9451-D140857F8A16}">
      <dsp:nvSpPr>
        <dsp:cNvPr id="0" name=""/>
        <dsp:cNvSpPr/>
      </dsp:nvSpPr>
      <dsp:spPr>
        <a:xfrm>
          <a:off x="1750854" y="-188421"/>
          <a:ext cx="7488813" cy="7914334"/>
        </a:xfrm>
        <a:prstGeom prst="circularArrow">
          <a:avLst>
            <a:gd name="adj1" fmla="val 5198"/>
            <a:gd name="adj2" fmla="val 335730"/>
            <a:gd name="adj3" fmla="val 12298684"/>
            <a:gd name="adj4" fmla="val 10603307"/>
            <a:gd name="adj5" fmla="val 6064"/>
          </a:avLst>
        </a:pr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65183-1D5C-406A-BE55-657F1E49D744}">
      <dsp:nvSpPr>
        <dsp:cNvPr id="0" name=""/>
        <dsp:cNvSpPr/>
      </dsp:nvSpPr>
      <dsp:spPr>
        <a:xfrm>
          <a:off x="2525295" y="58988"/>
          <a:ext cx="2008869" cy="2008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500" kern="1200" dirty="0" smtClean="0">
              <a:latin typeface="NikoshBAN" pitchFamily="2" charset="0"/>
              <a:cs typeface="NikoshBAN" pitchFamily="2" charset="0"/>
            </a:rPr>
            <a:t>বারি পাত</a:t>
          </a:r>
          <a:endParaRPr lang="en-US" sz="5500" kern="1200" dirty="0"/>
        </a:p>
      </dsp:txBody>
      <dsp:txXfrm>
        <a:off x="2525295" y="58988"/>
        <a:ext cx="2008869" cy="2008869"/>
      </dsp:txXfrm>
    </dsp:sp>
    <dsp:sp modelId="{49367823-976E-4276-BAF3-836627657A87}">
      <dsp:nvSpPr>
        <dsp:cNvPr id="0" name=""/>
        <dsp:cNvSpPr/>
      </dsp:nvSpPr>
      <dsp:spPr>
        <a:xfrm>
          <a:off x="1726925" y="409"/>
          <a:ext cx="7536671" cy="7536671"/>
        </a:xfrm>
        <a:prstGeom prst="circularArrow">
          <a:avLst>
            <a:gd name="adj1" fmla="val 5198"/>
            <a:gd name="adj2" fmla="val 335730"/>
            <a:gd name="adj3" fmla="val 16866457"/>
            <a:gd name="adj4" fmla="val 15197813"/>
            <a:gd name="adj5" fmla="val 6064"/>
          </a:avLst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CAECC-00F5-4E39-9D39-39A499DFDBCE}">
      <dsp:nvSpPr>
        <dsp:cNvPr id="0" name=""/>
        <dsp:cNvSpPr/>
      </dsp:nvSpPr>
      <dsp:spPr>
        <a:xfrm rot="16200000">
          <a:off x="429871" y="-403044"/>
          <a:ext cx="4180816" cy="5040559"/>
        </a:xfrm>
        <a:prstGeom prst="round1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দুর্যোগ বাড়বে পৃথিবীর প্রায় ৪০% দরিদ্র এলাকায়। </a:t>
          </a:r>
          <a:endParaRPr lang="en-GB" sz="4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5400000">
        <a:off x="0" y="26827"/>
        <a:ext cx="5040559" cy="3135612"/>
      </dsp:txXfrm>
    </dsp:sp>
    <dsp:sp modelId="{558F9242-C71B-45CA-B65F-81E861B1E34B}">
      <dsp:nvSpPr>
        <dsp:cNvPr id="0" name=""/>
        <dsp:cNvSpPr/>
      </dsp:nvSpPr>
      <dsp:spPr>
        <a:xfrm>
          <a:off x="5040559" y="8464"/>
          <a:ext cx="5040559" cy="4214675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বাংলাদেশসহ পৃথিবীর বিভিন্ন দেশে উপকূলীয় এলাকার বিরাট অংশ পানির নিচে তলিয়ে যাওয়ার আশংকা রয়েছে</a:t>
          </a:r>
          <a:r>
            <a:rPr lang="bn-BD" sz="4400" kern="1200" dirty="0" smtClean="0">
              <a:solidFill>
                <a:schemeClr val="tx1"/>
              </a:solidFill>
            </a:rPr>
            <a:t>।</a:t>
          </a:r>
          <a:r>
            <a:rPr lang="bn-BD" sz="3600" kern="1200" dirty="0" smtClean="0">
              <a:solidFill>
                <a:schemeClr val="tx1"/>
              </a:solidFill>
            </a:rPr>
            <a:t>  </a:t>
          </a:r>
          <a:endParaRPr lang="en-GB" sz="3600" kern="1200" dirty="0">
            <a:solidFill>
              <a:schemeClr val="tx1"/>
            </a:solidFill>
          </a:endParaRPr>
        </a:p>
      </dsp:txBody>
      <dsp:txXfrm>
        <a:off x="5040559" y="8464"/>
        <a:ext cx="5040559" cy="3161006"/>
      </dsp:txXfrm>
    </dsp:sp>
    <dsp:sp modelId="{7963F38F-38D4-4078-8580-52452337CB3C}">
      <dsp:nvSpPr>
        <dsp:cNvPr id="0" name=""/>
        <dsp:cNvSpPr/>
      </dsp:nvSpPr>
      <dsp:spPr>
        <a:xfrm rot="10800000">
          <a:off x="0" y="3807974"/>
          <a:ext cx="5040559" cy="3672408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একবিংশ শতাব্দীর মাঝামাঝি সময় বিশ্বের মোট জনসমষ্টির ২০ শতাংশ অধিবাসীর সরসসরি ভাগ্য বিপর্যয় দেখা দিতে পারে । </a:t>
          </a:r>
          <a:endParaRPr lang="en-GB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0" y="4726076"/>
        <a:ext cx="5040559" cy="2754306"/>
      </dsp:txXfrm>
    </dsp:sp>
    <dsp:sp modelId="{1B314A9E-F9E9-4A8C-BEE1-43D8C613DDAF}">
      <dsp:nvSpPr>
        <dsp:cNvPr id="0" name=""/>
        <dsp:cNvSpPr/>
      </dsp:nvSpPr>
      <dsp:spPr>
        <a:xfrm rot="5400000">
          <a:off x="5724635" y="3123899"/>
          <a:ext cx="3672408" cy="5040559"/>
        </a:xfrm>
        <a:prstGeom prst="round1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পৃথিবীর কয়েকটি দেশর জন্য সাফল্য বয়ে আনবে।ঐসব অঞ্চলের লক্ষ লক্ষ একর জমি বরফমুক্ত হয়ে চাষাবাদ ও বাসযোগ্য হয়ে উঠবে। </a:t>
          </a:r>
          <a:endParaRPr lang="en-GB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5040560" y="4726076"/>
        <a:ext cx="5040559" cy="2754306"/>
      </dsp:txXfrm>
    </dsp:sp>
    <dsp:sp modelId="{69BFC9D4-AF82-4A10-8703-9995F46C8FDB}">
      <dsp:nvSpPr>
        <dsp:cNvPr id="0" name=""/>
        <dsp:cNvSpPr/>
      </dsp:nvSpPr>
      <dsp:spPr>
        <a:xfrm>
          <a:off x="2448265" y="3293195"/>
          <a:ext cx="5184588" cy="107744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বিশ্ব উষ্ণায়নের ফলে </a:t>
          </a:r>
          <a:endParaRPr lang="en-GB" sz="4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500862" y="3345792"/>
        <a:ext cx="5079394" cy="972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8443F-2333-42A1-8234-BD5C18093893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C3B72-7387-4218-8224-E383CEB6B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40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30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41527" algn="l" defTabSz="10830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83050" algn="l" defTabSz="10830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624579" algn="l" defTabSz="10830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166106" algn="l" defTabSz="10830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707633" algn="l" defTabSz="10830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249158" algn="l" defTabSz="10830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790683" algn="l" defTabSz="10830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332213" algn="l" defTabSz="10830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3B72-7387-4218-8224-E383CEB6B3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0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010" y="2522486"/>
            <a:ext cx="9202738" cy="1740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014" y="4601372"/>
            <a:ext cx="7578726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6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7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AB86-0931-4A91-BBAC-DE003ACFA39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C1E0-CD6E-4191-B452-6834E32760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13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AB86-0931-4A91-BBAC-DE003ACFA39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C1E0-CD6E-4191-B452-6834E32760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1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9397" y="325186"/>
            <a:ext cx="2436020" cy="69283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40" y="325186"/>
            <a:ext cx="7127611" cy="6928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AB86-0931-4A91-BBAC-DE003ACFA39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C1E0-CD6E-4191-B452-6834E32760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4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AB86-0931-4A91-BBAC-DE003ACFA39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C1E0-CD6E-4191-B452-6834E32760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1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237" y="5217895"/>
            <a:ext cx="9202738" cy="161273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237" y="3441635"/>
            <a:ext cx="9202738" cy="177626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1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830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245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1661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7076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249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7906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3322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AB86-0931-4A91-BBAC-DE003ACFA39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C1E0-CD6E-4191-B452-6834E32760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1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9" y="1894685"/>
            <a:ext cx="4781815" cy="5358866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3601" y="1894685"/>
            <a:ext cx="4781815" cy="5358866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AB86-0931-4A91-BBAC-DE003ACFA39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C1E0-CD6E-4191-B452-6834E32760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5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47" y="1817619"/>
            <a:ext cx="4783698" cy="75749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1527" indent="0">
              <a:buNone/>
              <a:defRPr sz="2400" b="1"/>
            </a:lvl2pPr>
            <a:lvl3pPr marL="1083050" indent="0">
              <a:buNone/>
              <a:defRPr sz="2000" b="1"/>
            </a:lvl3pPr>
            <a:lvl4pPr marL="1624579" indent="0">
              <a:buNone/>
              <a:defRPr sz="2000" b="1"/>
            </a:lvl4pPr>
            <a:lvl5pPr marL="2166106" indent="0">
              <a:buNone/>
              <a:defRPr sz="2000" b="1"/>
            </a:lvl5pPr>
            <a:lvl6pPr marL="2707633" indent="0">
              <a:buNone/>
              <a:defRPr sz="2000" b="1"/>
            </a:lvl6pPr>
            <a:lvl7pPr marL="3249158" indent="0">
              <a:buNone/>
              <a:defRPr sz="2000" b="1"/>
            </a:lvl7pPr>
            <a:lvl8pPr marL="3790683" indent="0">
              <a:buNone/>
              <a:defRPr sz="2000" b="1"/>
            </a:lvl8pPr>
            <a:lvl9pPr marL="4332213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47" y="2575117"/>
            <a:ext cx="4783698" cy="467843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99853" y="1817619"/>
            <a:ext cx="4785567" cy="75749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1527" indent="0">
              <a:buNone/>
              <a:defRPr sz="2400" b="1"/>
            </a:lvl2pPr>
            <a:lvl3pPr marL="1083050" indent="0">
              <a:buNone/>
              <a:defRPr sz="2000" b="1"/>
            </a:lvl3pPr>
            <a:lvl4pPr marL="1624579" indent="0">
              <a:buNone/>
              <a:defRPr sz="2000" b="1"/>
            </a:lvl4pPr>
            <a:lvl5pPr marL="2166106" indent="0">
              <a:buNone/>
              <a:defRPr sz="2000" b="1"/>
            </a:lvl5pPr>
            <a:lvl6pPr marL="2707633" indent="0">
              <a:buNone/>
              <a:defRPr sz="2000" b="1"/>
            </a:lvl6pPr>
            <a:lvl7pPr marL="3249158" indent="0">
              <a:buNone/>
              <a:defRPr sz="2000" b="1"/>
            </a:lvl7pPr>
            <a:lvl8pPr marL="3790683" indent="0">
              <a:buNone/>
              <a:defRPr sz="2000" b="1"/>
            </a:lvl8pPr>
            <a:lvl9pPr marL="4332213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99853" y="2575117"/>
            <a:ext cx="4785567" cy="467843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AB86-0931-4A91-BBAC-DE003ACFA39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C1E0-CD6E-4191-B452-6834E32760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9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AB86-0931-4A91-BBAC-DE003ACFA39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C1E0-CD6E-4191-B452-6834E32760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1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AB86-0931-4A91-BBAC-DE003ACFA39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C1E0-CD6E-4191-B452-6834E32760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2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58" y="323304"/>
            <a:ext cx="3561925" cy="137590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967" y="323307"/>
            <a:ext cx="6052455" cy="693024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358" y="1699202"/>
            <a:ext cx="3561925" cy="5554350"/>
          </a:xfrm>
        </p:spPr>
        <p:txBody>
          <a:bodyPr/>
          <a:lstStyle>
            <a:lvl1pPr marL="0" indent="0">
              <a:buNone/>
              <a:defRPr sz="1500"/>
            </a:lvl1pPr>
            <a:lvl2pPr marL="541527" indent="0">
              <a:buNone/>
              <a:defRPr sz="1300"/>
            </a:lvl2pPr>
            <a:lvl3pPr marL="1083050" indent="0">
              <a:buNone/>
              <a:defRPr sz="1200"/>
            </a:lvl3pPr>
            <a:lvl4pPr marL="1624579" indent="0">
              <a:buNone/>
              <a:defRPr sz="1200"/>
            </a:lvl4pPr>
            <a:lvl5pPr marL="2166106" indent="0">
              <a:buNone/>
              <a:defRPr sz="1200"/>
            </a:lvl5pPr>
            <a:lvl6pPr marL="2707633" indent="0">
              <a:buNone/>
              <a:defRPr sz="1200"/>
            </a:lvl6pPr>
            <a:lvl7pPr marL="3249158" indent="0">
              <a:buNone/>
              <a:defRPr sz="1200"/>
            </a:lvl7pPr>
            <a:lvl8pPr marL="3790683" indent="0">
              <a:buNone/>
              <a:defRPr sz="1200"/>
            </a:lvl8pPr>
            <a:lvl9pPr marL="433221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AB86-0931-4A91-BBAC-DE003ACFA39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C1E0-CD6E-4191-B452-6834E32760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8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122" y="5684048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2122" y="725544"/>
            <a:ext cx="6496050" cy="4872038"/>
          </a:xfrm>
        </p:spPr>
        <p:txBody>
          <a:bodyPr/>
          <a:lstStyle>
            <a:lvl1pPr marL="0" indent="0">
              <a:buNone/>
              <a:defRPr sz="3600"/>
            </a:lvl1pPr>
            <a:lvl2pPr marL="541527" indent="0">
              <a:buNone/>
              <a:defRPr sz="3100"/>
            </a:lvl2pPr>
            <a:lvl3pPr marL="1083050" indent="0">
              <a:buNone/>
              <a:defRPr sz="2900"/>
            </a:lvl3pPr>
            <a:lvl4pPr marL="1624579" indent="0">
              <a:buNone/>
              <a:defRPr sz="2400"/>
            </a:lvl4pPr>
            <a:lvl5pPr marL="2166106" indent="0">
              <a:buNone/>
              <a:defRPr sz="2400"/>
            </a:lvl5pPr>
            <a:lvl6pPr marL="2707633" indent="0">
              <a:buNone/>
              <a:defRPr sz="2400"/>
            </a:lvl6pPr>
            <a:lvl7pPr marL="3249158" indent="0">
              <a:buNone/>
              <a:defRPr sz="2400"/>
            </a:lvl7pPr>
            <a:lvl8pPr marL="3790683" indent="0">
              <a:buNone/>
              <a:defRPr sz="2400"/>
            </a:lvl8pPr>
            <a:lvl9pPr marL="4332213" indent="0">
              <a:buNone/>
              <a:defRPr sz="2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2122" y="6355082"/>
            <a:ext cx="6496050" cy="952980"/>
          </a:xfrm>
        </p:spPr>
        <p:txBody>
          <a:bodyPr/>
          <a:lstStyle>
            <a:lvl1pPr marL="0" indent="0">
              <a:buNone/>
              <a:defRPr sz="1500"/>
            </a:lvl1pPr>
            <a:lvl2pPr marL="541527" indent="0">
              <a:buNone/>
              <a:defRPr sz="1300"/>
            </a:lvl2pPr>
            <a:lvl3pPr marL="1083050" indent="0">
              <a:buNone/>
              <a:defRPr sz="1200"/>
            </a:lvl3pPr>
            <a:lvl4pPr marL="1624579" indent="0">
              <a:buNone/>
              <a:defRPr sz="1200"/>
            </a:lvl4pPr>
            <a:lvl5pPr marL="2166106" indent="0">
              <a:buNone/>
              <a:defRPr sz="1200"/>
            </a:lvl5pPr>
            <a:lvl6pPr marL="2707633" indent="0">
              <a:buNone/>
              <a:defRPr sz="1200"/>
            </a:lvl6pPr>
            <a:lvl7pPr marL="3249158" indent="0">
              <a:buNone/>
              <a:defRPr sz="1200"/>
            </a:lvl7pPr>
            <a:lvl8pPr marL="3790683" indent="0">
              <a:buNone/>
              <a:defRPr sz="1200"/>
            </a:lvl8pPr>
            <a:lvl9pPr marL="433221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AB86-0931-4A91-BBAC-DE003ACFA39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C1E0-CD6E-4191-B452-6834E32760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8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9" y="325181"/>
            <a:ext cx="9744076" cy="1353343"/>
          </a:xfrm>
          <a:prstGeom prst="rect">
            <a:avLst/>
          </a:prstGeom>
        </p:spPr>
        <p:txBody>
          <a:bodyPr vert="horz" lIns="108307" tIns="54153" rIns="108307" bIns="541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9" y="1894685"/>
            <a:ext cx="9744076" cy="5358866"/>
          </a:xfrm>
          <a:prstGeom prst="rect">
            <a:avLst/>
          </a:prstGeom>
        </p:spPr>
        <p:txBody>
          <a:bodyPr vert="horz" lIns="108307" tIns="54153" rIns="108307" bIns="541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1340" y="7526100"/>
            <a:ext cx="2526242" cy="432320"/>
          </a:xfrm>
          <a:prstGeom prst="rect">
            <a:avLst/>
          </a:prstGeom>
        </p:spPr>
        <p:txBody>
          <a:bodyPr vert="horz" lIns="108307" tIns="54153" rIns="108307" bIns="5415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3AB86-0931-4A91-BBAC-DE003ACFA39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9143" y="7526100"/>
            <a:ext cx="3428471" cy="432320"/>
          </a:xfrm>
          <a:prstGeom prst="rect">
            <a:avLst/>
          </a:prstGeom>
        </p:spPr>
        <p:txBody>
          <a:bodyPr vert="horz" lIns="108307" tIns="54153" rIns="108307" bIns="5415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9174" y="7526100"/>
            <a:ext cx="2526242" cy="432320"/>
          </a:xfrm>
          <a:prstGeom prst="rect">
            <a:avLst/>
          </a:prstGeom>
        </p:spPr>
        <p:txBody>
          <a:bodyPr vert="horz" lIns="108307" tIns="54153" rIns="108307" bIns="5415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2C1E0-CD6E-4191-B452-6834E32760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xStyles>
    <p:titleStyle>
      <a:lvl1pPr algn="ctr" defTabSz="108305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146" indent="-406146" algn="l" defTabSz="108305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79978" indent="-338451" algn="l" defTabSz="1083050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353817" indent="-270765" algn="l" defTabSz="108305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95342" indent="-270765" algn="l" defTabSz="108305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868" indent="-270765" algn="l" defTabSz="108305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8396" indent="-270765" algn="l" defTabSz="10830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9921" indent="-270765" algn="l" defTabSz="10830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61447" indent="-270765" algn="l" defTabSz="10830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2976" indent="-270765" algn="l" defTabSz="10830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30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1527" algn="l" defTabSz="10830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050" algn="l" defTabSz="10830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24579" algn="l" defTabSz="10830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66106" algn="l" defTabSz="10830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07633" algn="l" defTabSz="10830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49158" algn="l" defTabSz="10830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90683" algn="l" defTabSz="10830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32213" algn="l" defTabSz="10830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mailto:sm350950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96"/>
            <a:ext cx="10826750" cy="809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0826750" cy="81200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899171" y="506061"/>
            <a:ext cx="3028411" cy="9354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3402" tIns="51701" rIns="103402" bIns="51701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0579" y="6267966"/>
            <a:ext cx="9985594" cy="11308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02" tIns="51701" rIns="103402" bIns="51701"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 ও জলবায়ুর উপাদানগূলো কী কী ?  </a:t>
            </a:r>
            <a:endParaRPr lang="en-GB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23" y="1815717"/>
            <a:ext cx="5908151" cy="393492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46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0826750" cy="81200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69" y="1467048"/>
            <a:ext cx="9503042" cy="51790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884983" y="270060"/>
            <a:ext cx="7800634" cy="935409"/>
          </a:xfrm>
          <a:prstGeom prst="rect">
            <a:avLst/>
          </a:prstGeom>
          <a:noFill/>
        </p:spPr>
        <p:txBody>
          <a:bodyPr wrap="square" lIns="103402" tIns="51701" rIns="103402" bIns="51701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চিত্রটি ভালো করে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এবং বল- 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165" y="7015408"/>
            <a:ext cx="3816422" cy="843076"/>
          </a:xfrm>
          <a:prstGeom prst="rect">
            <a:avLst/>
          </a:prstGeom>
          <a:noFill/>
        </p:spPr>
        <p:txBody>
          <a:bodyPr wrap="square" lIns="103402" tIns="51701" rIns="103402" bIns="51701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গ্রিনহাউস প্রভাব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0826750" cy="81200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069563" y="171599"/>
            <a:ext cx="7448268" cy="935409"/>
          </a:xfrm>
          <a:prstGeom prst="rect">
            <a:avLst/>
          </a:prstGeom>
          <a:noFill/>
        </p:spPr>
        <p:txBody>
          <a:bodyPr wrap="square" lIns="103402" tIns="51701" rIns="103402" bIns="51701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বলতে পারো কি এটা কিসের ছবি? 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1179711"/>
            <a:ext cx="5149263" cy="3387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28799" y="4708103"/>
            <a:ext cx="10441159" cy="3489954"/>
          </a:xfrm>
          <a:prstGeom prst="rect">
            <a:avLst/>
          </a:prstGeom>
          <a:noFill/>
        </p:spPr>
        <p:txBody>
          <a:bodyPr wrap="square" lIns="103402" tIns="51701" rIns="103402" bIns="51701" rtlCol="0">
            <a:spAutoFit/>
          </a:bodyPr>
          <a:lstStyle/>
          <a:p>
            <a:pPr algn="just"/>
            <a:r>
              <a:rPr lang="bn-BD" sz="4400" dirty="0">
                <a:latin typeface="NikoshBAN" pitchFamily="2" charset="0"/>
                <a:cs typeface="NikoshBAN" pitchFamily="2" charset="0"/>
              </a:rPr>
              <a:t>বায়ুমন্ডলে সৃষ্টি হচ্ছে ক্রমশ পুরু একটি (গ্রিনহাউস) গ্যাসের স্তর বা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চাদর।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ফলে পৃথিবীপৃষ্ঠ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ছেড়ে দেওয়া তাপ পুণরায় ফেরত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যায়না।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তাপ শোষণের পরিমাণ বৃদ্ধি পায় এবং ক্রমশ উষ্ণতা বৃদ্ধি পেতে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থাকছে।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উষ্ণতা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বৃদ্ধির এই পক্রিয়াই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হলো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গ্রিনহজাউস প্রতিক্রিয়া। 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1207" y="4940127"/>
            <a:ext cx="3816422" cy="843076"/>
          </a:xfrm>
          <a:prstGeom prst="rect">
            <a:avLst/>
          </a:prstGeom>
          <a:noFill/>
        </p:spPr>
        <p:txBody>
          <a:bodyPr wrap="square" lIns="103402" tIns="51701" rIns="103402" bIns="51701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গ্রিনহাউস প্রভাব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0826750" cy="81200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973217" y="387625"/>
            <a:ext cx="2880320" cy="792088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373" tIns="43686" rIns="87373" bIns="43686" rtlCol="0" anchor="ctr"/>
          <a:lstStyle/>
          <a:p>
            <a:pPr algn="ctr"/>
            <a:r>
              <a:rPr lang="bn-BD" sz="4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GB" sz="4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51" y="1899792"/>
            <a:ext cx="4286249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8919" y="5477371"/>
            <a:ext cx="7992888" cy="156555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lIns="87373" tIns="43686" rIns="87373" bIns="43686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বিশ্বের জলবায়ুতে গ্রিনহাউসের প্রতিক্রিয়া সম্পর্কিত সাম্প্রতিক তথ্যসমূহ ব্যাখ্যা কর</a:t>
            </a:r>
            <a:r>
              <a:rPr lang="bn-BD" sz="4500" dirty="0">
                <a:latin typeface="NikoshBAN" pitchFamily="2" charset="0"/>
                <a:cs typeface="NikoshBAN" pitchFamily="2" charset="0"/>
              </a:rPr>
              <a:t>। </a:t>
            </a:r>
            <a:endParaRPr lang="en-GB" sz="4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0826750" cy="81200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3" y="1539751"/>
            <a:ext cx="9577065" cy="59046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56993" y="171599"/>
            <a:ext cx="6912768" cy="1080120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373" tIns="43686" rIns="87373" bIns="43686" rtlCol="0" anchor="ctr"/>
          <a:lstStyle/>
          <a:p>
            <a:pPr algn="ctr"/>
            <a:r>
              <a:rPr lang="bn-BD" sz="4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ছবিটি ভালো করে লক্ষ কর - </a:t>
            </a:r>
            <a:endParaRPr lang="en-GB" sz="4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0826750" cy="81200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6" y="747663"/>
            <a:ext cx="4968552" cy="4807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522" y="747663"/>
            <a:ext cx="5017121" cy="4807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05064" y="6375652"/>
            <a:ext cx="5616623" cy="780723"/>
          </a:xfrm>
          <a:prstGeom prst="rect">
            <a:avLst/>
          </a:prstGeom>
          <a:noFill/>
        </p:spPr>
        <p:txBody>
          <a:bodyPr wrap="square" lIns="87373" tIns="43686" rIns="87373" bIns="43686" rtlCol="0">
            <a:spAutoFit/>
          </a:bodyPr>
          <a:lstStyle/>
          <a:p>
            <a:r>
              <a:rPr lang="bn-BD" sz="4500" dirty="0">
                <a:latin typeface="NikoshBAN" pitchFamily="2" charset="0"/>
                <a:cs typeface="NikoshBAN" pitchFamily="2" charset="0"/>
              </a:rPr>
              <a:t>উপরের চিত্র কি দেখা যাচ্ছে ? </a:t>
            </a:r>
            <a:endParaRPr lang="en-GB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1046" y="5837156"/>
            <a:ext cx="90874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বিশ্বের আবহাওয়া ও তার ধরন দিন দিন বদলে যাচ্ছে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কোনো ঋতুতেই আমরা প্রকৃতির কাছ থেকে স্বাভাবিক আচরণ পাচ্ছি না 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83" y="-1"/>
            <a:ext cx="10975714" cy="81200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0"/>
            <a:ext cx="10826750" cy="81200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13994963"/>
              </p:ext>
            </p:extLst>
          </p:nvPr>
        </p:nvGraphicFramePr>
        <p:xfrm>
          <a:off x="372815" y="387623"/>
          <a:ext cx="10081119" cy="734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46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BFC9D4-AF82-4A10-8703-9995F46C8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69BFC9D4-AF82-4A10-8703-9995F46C8F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0CAECC-00F5-4E39-9D39-39A499DFD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550CAECC-00F5-4E39-9D39-39A499DFD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8F9242-C71B-45CA-B65F-81E861B1E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558F9242-C71B-45CA-B65F-81E861B1E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63F38F-38D4-4078-8580-52452337C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7963F38F-38D4-4078-8580-52452337C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314A9E-F9E9-4A8C-BEE1-43D8C613D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1B314A9E-F9E9-4A8C-BEE1-43D8C613D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0826750" cy="81200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901207" y="603647"/>
            <a:ext cx="3312368" cy="1008112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373" tIns="43686" rIns="87373" bIns="43686"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0477" y="5428183"/>
            <a:ext cx="9303418" cy="230832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বিশ্ব উষ্ণায়ন ও জলবায়ু  পরিবর্তনের ফলে  ‘একই দেশের মানুষ অন্য অঞ্চলে হবে জলবায়ু শরণার্থী’। বাক্যটি  বিশ্লেষণ কর।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03" y="1933658"/>
            <a:ext cx="5205958" cy="29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0826750" cy="81200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0" y="384064"/>
            <a:ext cx="3600400" cy="418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00" y="392525"/>
            <a:ext cx="3600399" cy="418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99" y="392525"/>
            <a:ext cx="3240360" cy="417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04963" y="5428183"/>
            <a:ext cx="7848872" cy="1152128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চিত্রগুলো ভালো করে লক্ষ কর- </a:t>
            </a:r>
            <a:endParaRPr lang="en-GB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6751" cy="81200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0"/>
            <a:ext cx="10826750" cy="81200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045223" y="603647"/>
            <a:ext cx="2520280" cy="108012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373" tIns="43686" rIns="87373" bIns="43686"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804" y="2276765"/>
            <a:ext cx="102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বিশ্ব উষ্ণায়নের ফলে উন্নত বিশ্ব তাদের উতপাদিত শস্যের বাড়তি অংশ –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(ক) মজুদ করবে               (খ) গরিবদের মাঝে বন্টন করবে      (গ) বিক্রি করে দিবে           (ঘ) পশু খাদ্য হিসেবে ব্যবহার করবে 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২. গ্রিনহাউস প্রতিক্রিয়া বিশ্বব্যাপী সমানভাবে উন্নত ও উন্নয়নশীল দেশগুলোর কী সমস্যা হবে?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বিশ্ব উষ্ণায়নের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ফলে পৃথিবীর কত লোকের দুর্ভোগ বারবে ?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77271" y="3178083"/>
            <a:ext cx="2592288" cy="1728192"/>
            <a:chOff x="4693295" y="3195935"/>
            <a:chExt cx="2592288" cy="172819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693295" y="4276055"/>
              <a:ext cx="641681" cy="648072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305363" y="3195935"/>
              <a:ext cx="1980220" cy="1728192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55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0826750" cy="81200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5" y="150173"/>
            <a:ext cx="10486909" cy="78438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5" name="Group 4"/>
          <p:cNvGrpSpPr/>
          <p:nvPr/>
        </p:nvGrpSpPr>
        <p:grpSpPr>
          <a:xfrm>
            <a:off x="1668959" y="1163164"/>
            <a:ext cx="8037677" cy="2908944"/>
            <a:chOff x="3554556" y="1281954"/>
            <a:chExt cx="8037677" cy="2908944"/>
          </a:xfrm>
        </p:grpSpPr>
        <p:sp>
          <p:nvSpPr>
            <p:cNvPr id="8" name="Wave 7"/>
            <p:cNvSpPr/>
            <p:nvPr/>
          </p:nvSpPr>
          <p:spPr>
            <a:xfrm>
              <a:off x="3554556" y="2686396"/>
              <a:ext cx="7217034" cy="1504502"/>
            </a:xfrm>
            <a:prstGeom prst="wave">
              <a:avLst>
                <a:gd name="adj1" fmla="val 20000"/>
                <a:gd name="adj2" fmla="val -5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 সবাইকে জানাই শুভেচ্ছা।</a:t>
              </a:r>
              <a:r>
                <a:rPr lang="bn-IN" sz="4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983" y="1281954"/>
              <a:ext cx="2381250" cy="238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6973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titled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0826750" cy="81200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2173016" y="243606"/>
            <a:ext cx="6480720" cy="4855365"/>
            <a:chOff x="1454651" y="108802"/>
            <a:chExt cx="6480720" cy="5976664"/>
          </a:xfrm>
        </p:grpSpPr>
        <p:grpSp>
          <p:nvGrpSpPr>
            <p:cNvPr id="7" name="Group 6"/>
            <p:cNvGrpSpPr/>
            <p:nvPr/>
          </p:nvGrpSpPr>
          <p:grpSpPr>
            <a:xfrm>
              <a:off x="1454651" y="108802"/>
              <a:ext cx="6480720" cy="5976664"/>
              <a:chOff x="1667243" y="1395735"/>
              <a:chExt cx="6480720" cy="5976664"/>
            </a:xfrm>
          </p:grpSpPr>
          <p:sp>
            <p:nvSpPr>
              <p:cNvPr id="2" name="Isosceles Triangle 1"/>
              <p:cNvSpPr/>
              <p:nvPr/>
            </p:nvSpPr>
            <p:spPr>
              <a:xfrm>
                <a:off x="1667243" y="1395735"/>
                <a:ext cx="6480720" cy="2664296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956991" y="4060031"/>
                <a:ext cx="5904656" cy="331236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477271" y="6364287"/>
                <a:ext cx="432048" cy="100811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909319" y="6364287"/>
                <a:ext cx="432048" cy="100811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057687" y="1440950"/>
              <a:ext cx="32746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GB" sz="6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30516" y="5357385"/>
            <a:ext cx="10369152" cy="208823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বিভিন্ন অঞ্চলে জলবায়ু পরিবর্তনের ফলে কী কী দুর্ভোগের সৃষ্টি হচ্ছে তার একটি তালিকা প্রত্যেকে তৈরি করে আনবে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GB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b="10157"/>
          <a:stretch/>
        </p:blipFill>
        <p:spPr>
          <a:xfrm>
            <a:off x="0" y="72008"/>
            <a:ext cx="10826750" cy="794846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380927" y="4046239"/>
            <a:ext cx="7199083" cy="136694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 করে গাছ লাগাই পরিবেশ বাচাই।</a:t>
            </a:r>
            <a:endParaRPr lang="en-GB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0927" y="4081638"/>
            <a:ext cx="6552728" cy="12961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 সবাইকে ধন্যবাদ।</a:t>
            </a:r>
            <a:endParaRPr lang="en-GB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1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7670" y="72805"/>
            <a:ext cx="10344130" cy="7752225"/>
            <a:chOff x="209165" y="98164"/>
            <a:chExt cx="8736387" cy="6547335"/>
          </a:xfrm>
        </p:grpSpPr>
        <p:grpSp>
          <p:nvGrpSpPr>
            <p:cNvPr id="9" name="Group 8"/>
            <p:cNvGrpSpPr/>
            <p:nvPr/>
          </p:nvGrpSpPr>
          <p:grpSpPr>
            <a:xfrm>
              <a:off x="209165" y="2304513"/>
              <a:ext cx="8736387" cy="4340986"/>
              <a:chOff x="214912" y="2563866"/>
              <a:chExt cx="8773311" cy="4340986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4668499" y="2563866"/>
                <a:ext cx="4319724" cy="4340986"/>
              </a:xfrm>
              <a:prstGeom prst="round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bn-BD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 – ৯ম</a:t>
                </a:r>
                <a:endParaRPr lang="bn-BD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</a:t>
                </a:r>
                <a:r>
                  <a:rPr lang="en-US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-</a:t>
                </a:r>
                <a:r>
                  <a:rPr lang="bn-BD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ভূগোল ও পরিবেশ</a:t>
                </a:r>
              </a:p>
              <a:p>
                <a:r>
                  <a:rPr lang="bn-BD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 – পঞ্চম </a:t>
                </a:r>
              </a:p>
              <a:p>
                <a:r>
                  <a:rPr lang="bn-BD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 – বিশ্ব উষ্ণায়ন ও </a:t>
                </a:r>
                <a:r>
                  <a:rPr lang="bn-IN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bn-BD" sz="4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জলবায়ু </a:t>
                </a:r>
                <a:r>
                  <a:rPr lang="bn-BD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 </a:t>
                </a:r>
              </a:p>
              <a:p>
                <a:r>
                  <a:rPr lang="bn-BD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214912" y="2682863"/>
                <a:ext cx="4381274" cy="4221989"/>
              </a:xfrm>
              <a:prstGeom prst="round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সুলতান</a:t>
                </a:r>
                <a:r>
                  <a:rPr lang="en-US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মাহমুদ</a:t>
                </a:r>
              </a:p>
              <a:p>
                <a:pPr algn="ctr"/>
                <a:r>
                  <a:rPr lang="bn-BD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শিক্ষক</a:t>
                </a:r>
              </a:p>
              <a:p>
                <a:pPr algn="ctr"/>
                <a:r>
                  <a:rPr lang="bn-BD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প্রতাপ মহিউদ্দিন মেমোরিয়াল উচ্চ বিদ্যালয় </a:t>
                </a:r>
              </a:p>
              <a:p>
                <a:pPr algn="ctr"/>
                <a:r>
                  <a:rPr lang="bn-BD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উল্লাপাড়া ,সিরাজগঞ্জ। </a:t>
                </a:r>
              </a:p>
              <a:p>
                <a:pPr algn="ctr"/>
                <a:r>
                  <a:rPr lang="bn-BD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মোবাইল নং- ০১৭৩৩১১৩৯৫৭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Email-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  <a:hlinkClick r:id="rId2"/>
                  </a:rPr>
                  <a:t>sm</a:t>
                </a:r>
                <a:r>
                  <a:rPr lang="en-US" sz="2400" dirty="0">
                    <a:solidFill>
                      <a:schemeClr val="tx1"/>
                    </a:solidFill>
                    <a:cs typeface="NikoshBAN" panose="02000000000000000000" pitchFamily="2" charset="0"/>
                    <a:hlinkClick r:id="rId2"/>
                  </a:rPr>
                  <a:t>350950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  <a:hlinkClick r:id="rId2"/>
                  </a:rPr>
                  <a:t>@gmail.com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363" y="98164"/>
              <a:ext cx="1812438" cy="225071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083" y="98164"/>
              <a:ext cx="1921389" cy="22063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8" name="5-Point Star 7"/>
          <p:cNvSpPr/>
          <p:nvPr/>
        </p:nvSpPr>
        <p:spPr>
          <a:xfrm rot="2165410">
            <a:off x="4266652" y="-7403"/>
            <a:ext cx="2545435" cy="2498455"/>
          </a:xfrm>
          <a:prstGeom prst="star5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9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0826750" cy="81200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3" y="1142656"/>
            <a:ext cx="4945046" cy="4793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54" y="1142653"/>
            <a:ext cx="5157604" cy="4793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06199" y="6191524"/>
            <a:ext cx="8014385" cy="11936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 দুটি মনযোগ সহকারে লক্ষ কর </a:t>
            </a:r>
            <a:endParaRPr lang="en-GB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0826750" cy="81200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8" y="243607"/>
            <a:ext cx="9865096" cy="648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126887" y="6868343"/>
            <a:ext cx="6572978" cy="848027"/>
          </a:xfrm>
          <a:prstGeom prst="rect">
            <a:avLst/>
          </a:prstGeom>
          <a:noFill/>
        </p:spPr>
        <p:txBody>
          <a:bodyPr wrap="square" lIns="108307" tIns="54153" rIns="108307" bIns="54153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বিশ্ব উষ্ণায়ন ও জলবায়ু পরিবর্তন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0826750" cy="81200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793453" y="223360"/>
            <a:ext cx="2367130" cy="88443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83075" y="1714018"/>
            <a:ext cx="10145875" cy="4879900"/>
          </a:xfrm>
          <a:prstGeom prst="rect">
            <a:avLst/>
          </a:prstGeom>
        </p:spPr>
        <p:txBody>
          <a:bodyPr wrap="square" lIns="108307" tIns="54153" rIns="108307" bIns="54153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………</a:t>
            </a:r>
          </a:p>
          <a:p>
            <a:endParaRPr lang="en-US" sz="4500" dirty="0">
              <a:latin typeface="NikoshBAN" pitchFamily="2" charset="0"/>
              <a:cs typeface="NikoshBAN" pitchFamily="2" charset="0"/>
            </a:endParaRPr>
          </a:p>
          <a:p>
            <a:pPr marL="676905" indent="-676905">
              <a:buFont typeface="Arial" pitchFamily="34" charset="0"/>
              <a:buChar char="•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আবহাওয়া ও জলবায়ুর উপাদান বর্ণনা করতে 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676905" indent="-676905">
              <a:buFont typeface="Arial" pitchFamily="34" charset="0"/>
              <a:buChar char="•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গ্রিনহাউস প্রভাব বা প্রতিক্রিয়া ব্যাখ্যা করতে পারবে ; </a:t>
            </a:r>
            <a:endParaRPr lang="en-US" sz="1300" dirty="0">
              <a:latin typeface="NikoshBAN" pitchFamily="2" charset="0"/>
              <a:cs typeface="NikoshBAN" pitchFamily="2" charset="0"/>
            </a:endParaRPr>
          </a:p>
          <a:p>
            <a:pPr marL="338451" indent="-338451">
              <a:buFont typeface="Arial" pitchFamily="34" charset="0"/>
              <a:buChar char="•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  বিশ্ব উষ্ণায়ন ও জলবায়ু পরিবর্তনের ফলে পৃথিবীর বিভিন্ন অঞ্চলে সাম্ভাব্য যে প্রভাব পড়বে তা বিশ্লেষণ 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0826750" cy="81200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48879" y="5455935"/>
            <a:ext cx="8201289" cy="11936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মনযোগ সহকারে লক্ষ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4" y="258736"/>
            <a:ext cx="5184577" cy="444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133455" y="5052230"/>
            <a:ext cx="3024336" cy="72008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বায়ুর চাপ</a:t>
            </a:r>
            <a:endParaRPr lang="en-GB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863" y="5052230"/>
            <a:ext cx="3456384" cy="72008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বায়ুর তাপ</a:t>
            </a:r>
            <a:endParaRPr lang="en-GB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74" y="208608"/>
            <a:ext cx="5271876" cy="44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23" y="914797"/>
            <a:ext cx="2917703" cy="270150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" y="0"/>
            <a:ext cx="10826750" cy="81200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307" tIns="54153" rIns="108307" bIns="54153"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34801" y="4483056"/>
            <a:ext cx="4392487" cy="93970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402" tIns="51701" rIns="103402" bIns="51701" rtlCol="0" anchor="ctr"/>
          <a:lstStyle/>
          <a:p>
            <a:pPr algn="ctr"/>
            <a:r>
              <a:rPr lang="bn-BD" sz="5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 কী দেখছো ? </a:t>
            </a:r>
            <a:endParaRPr lang="en-GB" sz="5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9" y="379727"/>
            <a:ext cx="3384376" cy="296985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88" y="4019016"/>
            <a:ext cx="3449408" cy="3069199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Left Arrow 5"/>
          <p:cNvSpPr/>
          <p:nvPr/>
        </p:nvSpPr>
        <p:spPr>
          <a:xfrm>
            <a:off x="7154614" y="1311698"/>
            <a:ext cx="3312368" cy="2009022"/>
          </a:xfrm>
          <a:prstGeom prst="leftArrow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বায়ুর আদ্রতা</a:t>
            </a:r>
            <a:endParaRPr lang="en-US" sz="4400" dirty="0"/>
          </a:p>
        </p:txBody>
      </p:sp>
      <p:sp>
        <p:nvSpPr>
          <p:cNvPr id="13" name="Left Arrow 12"/>
          <p:cNvSpPr/>
          <p:nvPr/>
        </p:nvSpPr>
        <p:spPr>
          <a:xfrm rot="5400000">
            <a:off x="644646" y="3683789"/>
            <a:ext cx="2448272" cy="1904611"/>
          </a:xfrm>
          <a:prstGeom prst="leftArrow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 প্রবাহ</a:t>
            </a:r>
            <a:endParaRPr lang="en-US" sz="4400" dirty="0"/>
          </a:p>
        </p:txBody>
      </p:sp>
      <p:sp>
        <p:nvSpPr>
          <p:cNvPr id="15" name="Right Arrow 14"/>
          <p:cNvSpPr/>
          <p:nvPr/>
        </p:nvSpPr>
        <p:spPr>
          <a:xfrm>
            <a:off x="3127101" y="4636094"/>
            <a:ext cx="2383679" cy="1447828"/>
          </a:xfrm>
          <a:prstGeom prst="rightArrow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বৃষ্টিপাত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46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09469854"/>
              </p:ext>
            </p:extLst>
          </p:nvPr>
        </p:nvGraphicFramePr>
        <p:xfrm>
          <a:off x="0" y="0"/>
          <a:ext cx="10826750" cy="812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3613175" y="2331839"/>
            <a:ext cx="4032448" cy="35283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  ও জলবায়ুর উপাদানগুলো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0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70D53C-7660-44A8-BF6A-90B0BC966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7570D53C-7660-44A8-BF6A-90B0BC966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09AD5D-03CB-4854-A1CE-6DCD81046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A09AD5D-03CB-4854-A1CE-6DCD81046C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95EEAD-FA9A-4B94-8390-D7172C06B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3095EEAD-FA9A-4B94-8390-D7172C06B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639963-8DF0-4C67-B439-5630E2B76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19639963-8DF0-4C67-B439-5630E2B76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E0EC35-80A2-41B1-8EC4-925E7C7F9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ACE0EC35-80A2-41B1-8EC4-925E7C7F93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EEF7E8-E8C2-467B-BD7D-AD037928D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A5EEF7E8-E8C2-467B-BD7D-AD037928D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D0DDD3-2C3D-42D3-8FEE-7EA4E1087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08D0DDD3-2C3D-42D3-8FEE-7EA4E1087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A77D4C-3066-4F9D-9451-D140857F8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38A77D4C-3066-4F9D-9451-D140857F8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65183-1D5C-406A-BE55-657F1E49D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50865183-1D5C-406A-BE55-657F1E49D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367823-976E-4276-BAF3-836627657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49367823-976E-4276-BAF3-836627657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437</Words>
  <Application>Microsoft Office PowerPoint</Application>
  <PresentationFormat>B4 (ISO) Paper (250x353 mm)</PresentationFormat>
  <Paragraphs>66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</dc:creator>
  <cp:lastModifiedBy>Windows User</cp:lastModifiedBy>
  <cp:revision>229</cp:revision>
  <dcterms:created xsi:type="dcterms:W3CDTF">2019-08-01T13:20:47Z</dcterms:created>
  <dcterms:modified xsi:type="dcterms:W3CDTF">2020-05-14T05:38:31Z</dcterms:modified>
</cp:coreProperties>
</file>