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1" r:id="rId4"/>
    <p:sldId id="292" r:id="rId5"/>
    <p:sldId id="297" r:id="rId6"/>
    <p:sldId id="300" r:id="rId7"/>
    <p:sldId id="299" r:id="rId8"/>
    <p:sldId id="284" r:id="rId9"/>
    <p:sldId id="285" r:id="rId10"/>
    <p:sldId id="288" r:id="rId11"/>
    <p:sldId id="290" r:id="rId12"/>
    <p:sldId id="289" r:id="rId13"/>
    <p:sldId id="293" r:id="rId14"/>
    <p:sldId id="294" r:id="rId15"/>
    <p:sldId id="286" r:id="rId16"/>
    <p:sldId id="287" r:id="rId17"/>
    <p:sldId id="298" r:id="rId18"/>
    <p:sldId id="267"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5" d="100"/>
          <a:sy n="65" d="100"/>
        </p:scale>
        <p:origin x="128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65771" indent="0" algn="ctr">
              <a:buNone/>
              <a:defRPr>
                <a:solidFill>
                  <a:schemeClr val="tx1">
                    <a:tint val="75000"/>
                  </a:schemeClr>
                </a:solidFill>
              </a:defRPr>
            </a:lvl2pPr>
            <a:lvl3pPr marL="731543" indent="0" algn="ctr">
              <a:buNone/>
              <a:defRPr>
                <a:solidFill>
                  <a:schemeClr val="tx1">
                    <a:tint val="75000"/>
                  </a:schemeClr>
                </a:solidFill>
              </a:defRPr>
            </a:lvl3pPr>
            <a:lvl4pPr marL="1097315" indent="0" algn="ctr">
              <a:buNone/>
              <a:defRPr>
                <a:solidFill>
                  <a:schemeClr val="tx1">
                    <a:tint val="75000"/>
                  </a:schemeClr>
                </a:solidFill>
              </a:defRPr>
            </a:lvl4pPr>
            <a:lvl5pPr marL="1463086" indent="0" algn="ctr">
              <a:buNone/>
              <a:defRPr>
                <a:solidFill>
                  <a:schemeClr val="tx1">
                    <a:tint val="75000"/>
                  </a:schemeClr>
                </a:solidFill>
              </a:defRPr>
            </a:lvl5pPr>
            <a:lvl6pPr marL="1828857" indent="0" algn="ctr">
              <a:buNone/>
              <a:defRPr>
                <a:solidFill>
                  <a:schemeClr val="tx1">
                    <a:tint val="75000"/>
                  </a:schemeClr>
                </a:solidFill>
              </a:defRPr>
            </a:lvl6pPr>
            <a:lvl7pPr marL="2194628" indent="0" algn="ctr">
              <a:buNone/>
              <a:defRPr>
                <a:solidFill>
                  <a:schemeClr val="tx1">
                    <a:tint val="75000"/>
                  </a:schemeClr>
                </a:solidFill>
              </a:defRPr>
            </a:lvl7pPr>
            <a:lvl8pPr marL="2560400" indent="0" algn="ctr">
              <a:buNone/>
              <a:defRPr>
                <a:solidFill>
                  <a:schemeClr val="tx1">
                    <a:tint val="75000"/>
                  </a:schemeClr>
                </a:solidFill>
              </a:defRPr>
            </a:lvl8pPr>
            <a:lvl9pPr marL="2926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a:prstGeom prst="rect">
            <a:avLst/>
          </a:prstGeo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1600">
                <a:solidFill>
                  <a:schemeClr val="tx1">
                    <a:tint val="75000"/>
                  </a:schemeClr>
                </a:solidFill>
              </a:defRPr>
            </a:lvl1pPr>
            <a:lvl2pPr marL="365771" indent="0">
              <a:buNone/>
              <a:defRPr sz="1440">
                <a:solidFill>
                  <a:schemeClr val="tx1">
                    <a:tint val="75000"/>
                  </a:schemeClr>
                </a:solidFill>
              </a:defRPr>
            </a:lvl2pPr>
            <a:lvl3pPr marL="731543" indent="0">
              <a:buNone/>
              <a:defRPr sz="1280">
                <a:solidFill>
                  <a:schemeClr val="tx1">
                    <a:tint val="75000"/>
                  </a:schemeClr>
                </a:solidFill>
              </a:defRPr>
            </a:lvl3pPr>
            <a:lvl4pPr marL="1097315" indent="0">
              <a:buNone/>
              <a:defRPr sz="1120">
                <a:solidFill>
                  <a:schemeClr val="tx1">
                    <a:tint val="75000"/>
                  </a:schemeClr>
                </a:solidFill>
              </a:defRPr>
            </a:lvl4pPr>
            <a:lvl5pPr marL="1463086" indent="0">
              <a:buNone/>
              <a:defRPr sz="1120">
                <a:solidFill>
                  <a:schemeClr val="tx1">
                    <a:tint val="75000"/>
                  </a:schemeClr>
                </a:solidFill>
              </a:defRPr>
            </a:lvl5pPr>
            <a:lvl6pPr marL="1828857" indent="0">
              <a:buNone/>
              <a:defRPr sz="1120">
                <a:solidFill>
                  <a:schemeClr val="tx1">
                    <a:tint val="75000"/>
                  </a:schemeClr>
                </a:solidFill>
              </a:defRPr>
            </a:lvl6pPr>
            <a:lvl7pPr marL="2194628" indent="0">
              <a:buNone/>
              <a:defRPr sz="1120">
                <a:solidFill>
                  <a:schemeClr val="tx1">
                    <a:tint val="75000"/>
                  </a:schemeClr>
                </a:solidFill>
              </a:defRPr>
            </a:lvl7pPr>
            <a:lvl8pPr marL="2560400" indent="0">
              <a:buNone/>
              <a:defRPr sz="1120">
                <a:solidFill>
                  <a:schemeClr val="tx1">
                    <a:tint val="75000"/>
                  </a:schemeClr>
                </a:solidFill>
              </a:defRPr>
            </a:lvl8pPr>
            <a:lvl9pPr marL="2926172" indent="0">
              <a:buNone/>
              <a:defRPr sz="1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1920" b="1"/>
            </a:lvl1pPr>
            <a:lvl2pPr marL="365771" indent="0">
              <a:buNone/>
              <a:defRPr sz="1600" b="1"/>
            </a:lvl2pPr>
            <a:lvl3pPr marL="731543" indent="0">
              <a:buNone/>
              <a:defRPr sz="1440" b="1"/>
            </a:lvl3pPr>
            <a:lvl4pPr marL="1097315" indent="0">
              <a:buNone/>
              <a:defRPr sz="1280" b="1"/>
            </a:lvl4pPr>
            <a:lvl5pPr marL="1463086" indent="0">
              <a:buNone/>
              <a:defRPr sz="1280" b="1"/>
            </a:lvl5pPr>
            <a:lvl6pPr marL="1828857" indent="0">
              <a:buNone/>
              <a:defRPr sz="1280" b="1"/>
            </a:lvl6pPr>
            <a:lvl7pPr marL="2194628" indent="0">
              <a:buNone/>
              <a:defRPr sz="1280" b="1"/>
            </a:lvl7pPr>
            <a:lvl8pPr marL="2560400" indent="0">
              <a:buNone/>
              <a:defRPr sz="1280" b="1"/>
            </a:lvl8pPr>
            <a:lvl9pPr marL="2926172"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6" cy="639762"/>
          </a:xfrm>
          <a:prstGeom prst="rect">
            <a:avLst/>
          </a:prstGeom>
        </p:spPr>
        <p:txBody>
          <a:bodyPr anchor="b"/>
          <a:lstStyle>
            <a:lvl1pPr marL="0" indent="0">
              <a:buNone/>
              <a:defRPr sz="1920" b="1"/>
            </a:lvl1pPr>
            <a:lvl2pPr marL="365771" indent="0">
              <a:buNone/>
              <a:defRPr sz="1600" b="1"/>
            </a:lvl2pPr>
            <a:lvl3pPr marL="731543" indent="0">
              <a:buNone/>
              <a:defRPr sz="1440" b="1"/>
            </a:lvl3pPr>
            <a:lvl4pPr marL="1097315" indent="0">
              <a:buNone/>
              <a:defRPr sz="1280" b="1"/>
            </a:lvl4pPr>
            <a:lvl5pPr marL="1463086" indent="0">
              <a:buNone/>
              <a:defRPr sz="1280" b="1"/>
            </a:lvl5pPr>
            <a:lvl6pPr marL="1828857" indent="0">
              <a:buNone/>
              <a:defRPr sz="1280" b="1"/>
            </a:lvl6pPr>
            <a:lvl7pPr marL="2194628" indent="0">
              <a:buNone/>
              <a:defRPr sz="1280" b="1"/>
            </a:lvl7pPr>
            <a:lvl8pPr marL="2560400" indent="0">
              <a:buNone/>
              <a:defRPr sz="1280" b="1"/>
            </a:lvl8pPr>
            <a:lvl9pPr marL="2926172"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6" cy="3951288"/>
          </a:xfrm>
          <a:prstGeom prst="rect">
            <a:avLst/>
          </a:prstGeo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4" cy="1162050"/>
          </a:xfrm>
          <a:prstGeom prst="rect">
            <a:avLst/>
          </a:prstGeo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4" cy="4691063"/>
          </a:xfrm>
          <a:prstGeom prst="rect">
            <a:avLst/>
          </a:prstGeom>
        </p:spPr>
        <p:txBody>
          <a:bodyPr/>
          <a:lstStyle>
            <a:lvl1pPr marL="0" indent="0">
              <a:buNone/>
              <a:defRPr sz="1120"/>
            </a:lvl1pPr>
            <a:lvl2pPr marL="365771" indent="0">
              <a:buNone/>
              <a:defRPr sz="960"/>
            </a:lvl2pPr>
            <a:lvl3pPr marL="731543" indent="0">
              <a:buNone/>
              <a:defRPr sz="800"/>
            </a:lvl3pPr>
            <a:lvl4pPr marL="1097315" indent="0">
              <a:buNone/>
              <a:defRPr sz="720"/>
            </a:lvl4pPr>
            <a:lvl5pPr marL="1463086" indent="0">
              <a:buNone/>
              <a:defRPr sz="720"/>
            </a:lvl5pPr>
            <a:lvl6pPr marL="1828857" indent="0">
              <a:buNone/>
              <a:defRPr sz="720"/>
            </a:lvl6pPr>
            <a:lvl7pPr marL="2194628" indent="0">
              <a:buNone/>
              <a:defRPr sz="720"/>
            </a:lvl7pPr>
            <a:lvl8pPr marL="2560400" indent="0">
              <a:buNone/>
              <a:defRPr sz="720"/>
            </a:lvl8pPr>
            <a:lvl9pPr marL="2926172" indent="0">
              <a:buNone/>
              <a:defRPr sz="72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560"/>
            </a:lvl1pPr>
            <a:lvl2pPr marL="365771" indent="0">
              <a:buNone/>
              <a:defRPr sz="2240"/>
            </a:lvl2pPr>
            <a:lvl3pPr marL="731543" indent="0">
              <a:buNone/>
              <a:defRPr sz="1920"/>
            </a:lvl3pPr>
            <a:lvl4pPr marL="1097315" indent="0">
              <a:buNone/>
              <a:defRPr sz="1600"/>
            </a:lvl4pPr>
            <a:lvl5pPr marL="1463086" indent="0">
              <a:buNone/>
              <a:defRPr sz="1600"/>
            </a:lvl5pPr>
            <a:lvl6pPr marL="1828857" indent="0">
              <a:buNone/>
              <a:defRPr sz="1600"/>
            </a:lvl6pPr>
            <a:lvl7pPr marL="2194628" indent="0">
              <a:buNone/>
              <a:defRPr sz="1600"/>
            </a:lvl7pPr>
            <a:lvl8pPr marL="2560400" indent="0">
              <a:buNone/>
              <a:defRPr sz="1600"/>
            </a:lvl8pPr>
            <a:lvl9pPr marL="2926172" indent="0">
              <a:buNone/>
              <a:defRPr sz="16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120"/>
            </a:lvl1pPr>
            <a:lvl2pPr marL="365771" indent="0">
              <a:buNone/>
              <a:defRPr sz="960"/>
            </a:lvl2pPr>
            <a:lvl3pPr marL="731543" indent="0">
              <a:buNone/>
              <a:defRPr sz="800"/>
            </a:lvl3pPr>
            <a:lvl4pPr marL="1097315" indent="0">
              <a:buNone/>
              <a:defRPr sz="720"/>
            </a:lvl4pPr>
            <a:lvl5pPr marL="1463086" indent="0">
              <a:buNone/>
              <a:defRPr sz="720"/>
            </a:lvl5pPr>
            <a:lvl6pPr marL="1828857" indent="0">
              <a:buNone/>
              <a:defRPr sz="720"/>
            </a:lvl6pPr>
            <a:lvl7pPr marL="2194628" indent="0">
              <a:buNone/>
              <a:defRPr sz="720"/>
            </a:lvl7pPr>
            <a:lvl8pPr marL="2560400" indent="0">
              <a:buNone/>
              <a:defRPr sz="720"/>
            </a:lvl8pPr>
            <a:lvl9pPr marL="2926172" indent="0">
              <a:buNone/>
              <a:defRPr sz="72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15-May-20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userDrawn="1"/>
        </p:nvSpPr>
        <p:spPr>
          <a:xfrm>
            <a:off x="0" y="0"/>
            <a:ext cx="9144000" cy="6858000"/>
          </a:xfrm>
          <a:prstGeom prst="frame">
            <a:avLst>
              <a:gd name="adj1" fmla="val 2547"/>
            </a:avLst>
          </a:prstGeom>
          <a:blipFill dpi="0" rotWithShape="1">
            <a:blip r:embed="rId13">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44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731543" rtl="0" eaLnBrk="1" latinLnBrk="0" hangingPunct="1">
        <a:spcBef>
          <a:spcPct val="0"/>
        </a:spcBef>
        <a:buNone/>
        <a:defRPr sz="3520" kern="1200">
          <a:solidFill>
            <a:schemeClr val="tx1"/>
          </a:solidFill>
          <a:latin typeface="+mj-lt"/>
          <a:ea typeface="+mj-ea"/>
          <a:cs typeface="+mj-cs"/>
        </a:defRPr>
      </a:lvl1pPr>
    </p:titleStyle>
    <p:bodyStyle>
      <a:lvl1pPr marL="274328" indent="-274328" algn="l" defTabSz="731543" rtl="0" eaLnBrk="1" latinLnBrk="0" hangingPunct="1">
        <a:spcBef>
          <a:spcPct val="20000"/>
        </a:spcBef>
        <a:buFont typeface="Arial" pitchFamily="34" charset="0"/>
        <a:buChar char="•"/>
        <a:defRPr sz="2560" kern="1200">
          <a:solidFill>
            <a:schemeClr val="tx1"/>
          </a:solidFill>
          <a:latin typeface="+mn-lt"/>
          <a:ea typeface="+mn-ea"/>
          <a:cs typeface="+mn-cs"/>
        </a:defRPr>
      </a:lvl1pPr>
      <a:lvl2pPr marL="594379" indent="-228608" algn="l" defTabSz="731543" rtl="0" eaLnBrk="1" latinLnBrk="0" hangingPunct="1">
        <a:spcBef>
          <a:spcPct val="20000"/>
        </a:spcBef>
        <a:buFont typeface="Arial" pitchFamily="34" charset="0"/>
        <a:buChar char="–"/>
        <a:defRPr sz="2240" kern="1200">
          <a:solidFill>
            <a:schemeClr val="tx1"/>
          </a:solidFill>
          <a:latin typeface="+mn-lt"/>
          <a:ea typeface="+mn-ea"/>
          <a:cs typeface="+mn-cs"/>
        </a:defRPr>
      </a:lvl2pPr>
      <a:lvl3pPr marL="914429" indent="-182886" algn="l" defTabSz="731543" rtl="0" eaLnBrk="1" latinLnBrk="0" hangingPunct="1">
        <a:spcBef>
          <a:spcPct val="20000"/>
        </a:spcBef>
        <a:buFont typeface="Arial" pitchFamily="34" charset="0"/>
        <a:buChar char="•"/>
        <a:defRPr sz="1920" kern="1200">
          <a:solidFill>
            <a:schemeClr val="tx1"/>
          </a:solidFill>
          <a:latin typeface="+mn-lt"/>
          <a:ea typeface="+mn-ea"/>
          <a:cs typeface="+mn-cs"/>
        </a:defRPr>
      </a:lvl3pPr>
      <a:lvl4pPr marL="1280200"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972"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743"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514"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86"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9058" indent="-182886" algn="l" defTabSz="73154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5"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8"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2" algn="l" defTabSz="731543"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E457F3A-3CDA-42B0-B036-2A898D239837}"/>
              </a:ext>
            </a:extLst>
          </p:cNvPr>
          <p:cNvSpPr txBox="1"/>
          <p:nvPr/>
        </p:nvSpPr>
        <p:spPr>
          <a:xfrm>
            <a:off x="384159" y="5517266"/>
            <a:ext cx="8599335" cy="1077346"/>
          </a:xfrm>
          <a:prstGeom prst="rect">
            <a:avLst/>
          </a:prstGeom>
          <a:noFill/>
        </p:spPr>
        <p:txBody>
          <a:bodyPr wrap="square" rtlCol="0">
            <a:spAutoFit/>
          </a:bodyPr>
          <a:lstStyle/>
          <a:p>
            <a:pPr algn="ctr"/>
            <a:r>
              <a:rPr lang="en-US" sz="6401"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a:t>
            </a:r>
            <a:r>
              <a:rPr lang="en-US" sz="6401"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6401"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401"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6401"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401"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6401"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407605" y="1066800"/>
            <a:ext cx="8382000" cy="4450466"/>
          </a:xfrm>
          <a:prstGeom prst="rect">
            <a:avLst/>
          </a:prstGeom>
        </p:spPr>
      </p:pic>
      <p:sp>
        <p:nvSpPr>
          <p:cNvPr id="5" name="Rectangle 4"/>
          <p:cNvSpPr/>
          <p:nvPr/>
        </p:nvSpPr>
        <p:spPr>
          <a:xfrm>
            <a:off x="2211108" y="228600"/>
            <a:ext cx="4557658" cy="769441"/>
          </a:xfrm>
          <a:prstGeom prst="rect">
            <a:avLst/>
          </a:prstGeom>
        </p:spPr>
        <p:txBody>
          <a:bodyPr wrap="none">
            <a:spAutoFit/>
          </a:bodyPr>
          <a:lstStyle/>
          <a:p>
            <a:r>
              <a:rPr lang="ar-AE" sz="4400" dirty="0">
                <a:solidFill>
                  <a:srgbClr val="7030A0"/>
                </a:solidFill>
              </a:rPr>
              <a:t>اَلسَلامُ عَلَيْكُم وَرَحْمَةُ اَللهِ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4648200" cy="63976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lstStyle/>
          <a:p>
            <a:r>
              <a:rPr lang="en-US" sz="4000" dirty="0" err="1"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মলমূত্র</a:t>
            </a:r>
            <a:r>
              <a:rPr lang="en-US" sz="4000" dirty="0"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ত্যাগের</a:t>
            </a:r>
            <a:r>
              <a:rPr lang="en-US" sz="4000" dirty="0"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বসার</a:t>
            </a:r>
            <a:r>
              <a:rPr lang="en-US" sz="4000" dirty="0"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নিয়ম</a:t>
            </a:r>
            <a:r>
              <a:rPr lang="en-US" sz="4000" dirty="0" smtClean="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7030A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33400" y="2057400"/>
            <a:ext cx="82296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800" dirty="0" smtClean="0">
                <a:latin typeface="NikoshBAN" panose="02000000000000000000" pitchFamily="2" charset="0"/>
                <a:cs typeface="NikoshBAN" panose="02000000000000000000" pitchFamily="2" charset="0"/>
              </a:rPr>
              <a:t>টুপি </a:t>
            </a:r>
            <a:r>
              <a:rPr lang="as-IN" sz="2800" dirty="0">
                <a:latin typeface="NikoshBAN" panose="02000000000000000000" pitchFamily="2" charset="0"/>
                <a:cs typeface="NikoshBAN" panose="02000000000000000000" pitchFamily="2" charset="0"/>
              </a:rPr>
              <a:t>বা কোনো কাপড় মাথায় দিয়ে পায়খানা ও প্রস্রাবখানায় যেতে হবে। খালি মাথায় যাওয়া দূষণীয়। উভয় স্থানে প্রথমে বাম পা বাড়িয়ে প্রবেশ করতে হবে এবং বাম পায়ের উপর ভর দিয়ে উত্তর বা দক্ষিণমুখী হয়ে বসতে হবে। কখনো কেবলামুখী হয়ে অথবা কেবলাকে পিছ করে বসতে নেই; এটি গুনাহ। এ বিষয়টি নিশ্চিত করার জন্য শহরে হোক চাই গ্রামে হোক পায়খানা এবং প্রস্রাবখানা (ঞড়রষবঃ) অবশ্যই উত্তর এবং দক্ষিণমুখী করে তৈরি করতে হবে। অধিকাংশ গ্রামে ফাউন্ডেশন করা বহুতল ভবন থাকে না কাজেই ভুল বশত: গ্রামের কোনো টয়লেট এর ব্যতিক্রম হলেও পরবর্তীতে পূর্বেরটি ভেঙ্গে সংস্কার করা </a:t>
            </a:r>
            <a:r>
              <a:rPr lang="as-IN" sz="2800" dirty="0" smtClean="0">
                <a:latin typeface="NikoshBAN" panose="02000000000000000000" pitchFamily="2" charset="0"/>
                <a:cs typeface="NikoshBAN" panose="02000000000000000000" pitchFamily="2" charset="0"/>
              </a:rPr>
              <a:t>সম্ভব</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864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57400"/>
            <a:ext cx="800100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s-IN" sz="2800" b="1" dirty="0">
                <a:solidFill>
                  <a:srgbClr val="7030A0"/>
                </a:solidFill>
                <a:latin typeface="NikoshBAN" panose="02000000000000000000" pitchFamily="2" charset="0"/>
                <a:cs typeface="NikoshBAN" panose="02000000000000000000" pitchFamily="2" charset="0"/>
              </a:rPr>
              <a:t>পায়খানায় প্রবেশের দোয়া </a:t>
            </a:r>
            <a:r>
              <a:rPr lang="as-IN" sz="2800" dirty="0">
                <a:latin typeface="NikoshBAN" panose="02000000000000000000" pitchFamily="2" charset="0"/>
                <a:cs typeface="NikoshBAN" panose="02000000000000000000" pitchFamily="2" charset="0"/>
              </a:rPr>
              <a:t>: </a:t>
            </a:r>
            <a:r>
              <a:rPr lang="ar-AE" sz="2800" dirty="0">
                <a:latin typeface="NikoshBAN" panose="02000000000000000000" pitchFamily="2" charset="0"/>
              </a:rPr>
              <a:t>اَللّٰهُمَّ اِنِّىْ اَعُوْذُبِكَ مِنَ الْخُبْث ِوَالْخَبَائِثِ</a:t>
            </a:r>
            <a:r>
              <a:rPr lang="ar-AE" sz="2800" dirty="0" smtClean="0">
                <a:latin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অর্থ : হে আল্লাহ! নাপাক পুরুষ-জ্বিন ও নাপাক স্ত্রী-জ্বিন (অর্থাৎ সমস্ত শয়তান) থেকে আমি তোমার আশ্রয় প্রার্থনা করছি </a:t>
            </a:r>
            <a:endParaRPr lang="en-US" sz="2800" dirty="0" smtClean="0">
              <a:latin typeface="NikoshBAN" panose="02000000000000000000" pitchFamily="2" charset="0"/>
              <a:cs typeface="NikoshBAN" panose="02000000000000000000" pitchFamily="2" charset="0"/>
            </a:endParaRPr>
          </a:p>
          <a:p>
            <a:r>
              <a:rPr lang="as-IN" sz="2800" b="1" dirty="0">
                <a:solidFill>
                  <a:srgbClr val="7030A0"/>
                </a:solidFill>
                <a:latin typeface="NikoshBAN" panose="02000000000000000000" pitchFamily="2" charset="0"/>
                <a:cs typeface="NikoshBAN" panose="02000000000000000000" pitchFamily="2" charset="0"/>
              </a:rPr>
              <a:t>পায়খানা থেকে বের হওয়ার দোয়া</a:t>
            </a:r>
            <a:r>
              <a:rPr lang="as-IN" sz="2800" dirty="0">
                <a:latin typeface="NikoshBAN" panose="02000000000000000000" pitchFamily="2" charset="0"/>
                <a:cs typeface="NikoshBAN" panose="02000000000000000000" pitchFamily="2" charset="0"/>
              </a:rPr>
              <a:t>: </a:t>
            </a:r>
            <a:r>
              <a:rPr lang="ar-AE" sz="2800" dirty="0">
                <a:latin typeface="NikoshBAN" panose="02000000000000000000" pitchFamily="2" charset="0"/>
              </a:rPr>
              <a:t>غُفْرَانَكَ اَ لْحَمْدُ لِلّٰهِ الَّذِىْ اَذْهَبَ عَنِّى الْا ٰذ ٰى وَعَافَانِىْ.</a:t>
            </a:r>
          </a:p>
          <a:p>
            <a:r>
              <a:rPr lang="as-IN" sz="2800" dirty="0">
                <a:latin typeface="NikoshBAN" panose="02000000000000000000" pitchFamily="2" charset="0"/>
                <a:cs typeface="NikoshBAN" panose="02000000000000000000" pitchFamily="2" charset="0"/>
              </a:rPr>
              <a:t>অর্থ : হে আল্লাহ্! আমি তোমার কাছে ক্ষমা চাইছি। শোকর সেই আল্লাহর যিনি আমার ভিতর থেকে অপবিত্র কষ্টদায়ক সববস্তু দূর করেছেন এবং আমাকে শান্তি প্রদান করেছেন</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sp>
        <p:nvSpPr>
          <p:cNvPr id="4" name="TextBox 3"/>
          <p:cNvSpPr txBox="1"/>
          <p:nvPr/>
        </p:nvSpPr>
        <p:spPr>
          <a:xfrm>
            <a:off x="1752600" y="838200"/>
            <a:ext cx="55626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পায়খানায়</a:t>
            </a:r>
            <a:r>
              <a:rPr lang="en-US" sz="3600" dirty="0"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প্রবেশ</a:t>
            </a:r>
            <a:r>
              <a:rPr lang="en-US" sz="3600" dirty="0"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ও </a:t>
            </a:r>
            <a:r>
              <a:rPr lang="en-US" sz="3600" dirty="0" err="1"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বের</a:t>
            </a:r>
            <a:r>
              <a:rPr lang="en-US" sz="3600" dirty="0"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হওয়ার</a:t>
            </a:r>
            <a:r>
              <a:rPr lang="en-US" sz="3600" dirty="0"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দোয়া</a:t>
            </a:r>
            <a:r>
              <a:rPr lang="en-US" sz="3600" dirty="0" smtClean="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endParaRPr lang="en-US" sz="3600" dirty="0">
              <a:ln w="0"/>
              <a:solidFill>
                <a:schemeClr val="accent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4855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52600"/>
            <a:ext cx="83058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smtClean="0">
                <a:latin typeface="NikoshBAN" panose="02000000000000000000" pitchFamily="2" charset="0"/>
                <a:cs typeface="NikoshBAN" panose="02000000000000000000" pitchFamily="2" charset="0"/>
              </a:rPr>
              <a:t>মল-মূত্র </a:t>
            </a:r>
            <a:r>
              <a:rPr lang="as-IN" sz="2800" dirty="0">
                <a:latin typeface="NikoshBAN" panose="02000000000000000000" pitchFamily="2" charset="0"/>
                <a:cs typeface="NikoshBAN" panose="02000000000000000000" pitchFamily="2" charset="0"/>
              </a:rPr>
              <a:t>ত্যাগ করলে পাক শুকনা মাটির ঢিলা, পাথর খ-, ছেঁড়া কাপড়, তুলা ও শুকনা কাঠের টুকরা প্রভৃতি দিয়ে কুলূখ নেয়া জায়েয আছে। হাড়, ইট, কয়লা, গোবর, কাগজ, বাসন-কোসন, ভাঙ্গা চাড়া, কাঁচা ঘাস, খাবার বস্তু প্রভৃতি দ্বারা কুলূখ নেয়া নিষেধ। কুলূখের সংখ্যা ও কুলূখ ব্যবহারের কোনো বিধিবদ্ধ নিয়ম নেই। একটি দ্বারা হোক বা একাধিক দ্বারা হোক এবং যেদিক দিয়েই প্রথমে আরম্ভ করা হোক না কেন, গুহ্যদ্বার মুছে পবিত্রতা লাভ করাই কুলূখ নেয়ার একমাত্র উদ্দেশ্যে। তবে মেয়েদের জন্য প্রস্রাবের পর ঢিলা-কুলূখ ব্যবহার করার আবশ্যক হয় না। শহুরে এলাকায় বিশেষ করে যেসব জায়গায় উপরোক্ত কুলূখের উপকরণ সহজলভ্য নয় এরকম স্থানে ঢিলা-কুলূখের বিকল্প টয়লেট পেপার ব্যবহার করা যেতে পারে।</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1676400" y="609600"/>
            <a:ext cx="6172200"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as-IN" sz="4000" dirty="0">
                <a:ln w="0">
                  <a:solidFill>
                    <a:schemeClr val="accent6">
                      <a:lumMod val="75000"/>
                    </a:schemeClr>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কুলূখ ব্যবহার, ইস্তেঞ্জা ও </a:t>
            </a:r>
            <a:r>
              <a:rPr lang="as-IN" sz="4000" dirty="0" smtClean="0">
                <a:ln w="0">
                  <a:solidFill>
                    <a:schemeClr val="accent6">
                      <a:lumMod val="75000"/>
                    </a:schemeClr>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শৌচকার্য</a:t>
            </a:r>
            <a:endParaRPr lang="as-IN" sz="4000" dirty="0">
              <a:ln w="0">
                <a:solidFill>
                  <a:schemeClr val="accent6">
                    <a:lumMod val="75000"/>
                  </a:schemeClr>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3951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57400"/>
            <a:ext cx="83058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b="1" dirty="0">
                <a:solidFill>
                  <a:srgbClr val="7030A0"/>
                </a:solidFill>
                <a:latin typeface="NikoshBAN" panose="02000000000000000000" pitchFamily="2" charset="0"/>
                <a:cs typeface="NikoshBAN" panose="02000000000000000000" pitchFamily="2" charset="0"/>
              </a:rPr>
              <a:t>ত্বাহারাত শব্দের আভিধানিক অর্থ হলো- </a:t>
            </a:r>
            <a:r>
              <a:rPr lang="as-IN" sz="2800" dirty="0">
                <a:latin typeface="NikoshBAN" panose="02000000000000000000" pitchFamily="2" charset="0"/>
                <a:cs typeface="NikoshBAN" panose="02000000000000000000" pitchFamily="2" charset="0"/>
              </a:rPr>
              <a:t>দৃশ্যমান ও অদৃশ্য তথা বাহ্যিক ও অর্থগত নাপাকী থেকে পরিচ্ছন্নতা ও পবিত্রতা অর্জন করা।</a:t>
            </a:r>
          </a:p>
          <a:p>
            <a:endParaRPr lang="as-IN" sz="2800" dirty="0">
              <a:latin typeface="NikoshBAN" panose="02000000000000000000" pitchFamily="2" charset="0"/>
              <a:cs typeface="NikoshBAN" panose="02000000000000000000" pitchFamily="2" charset="0"/>
            </a:endParaRPr>
          </a:p>
          <a:p>
            <a:r>
              <a:rPr lang="as-IN" sz="2800" b="1" dirty="0">
                <a:solidFill>
                  <a:srgbClr val="7030A0"/>
                </a:solidFill>
                <a:latin typeface="NikoshBAN" panose="02000000000000000000" pitchFamily="2" charset="0"/>
                <a:cs typeface="NikoshBAN" panose="02000000000000000000" pitchFamily="2" charset="0"/>
              </a:rPr>
              <a:t>শারী‘য়াতের পরিভাষায় ত্বাহারাত অর্থ হলো- </a:t>
            </a:r>
            <a:r>
              <a:rPr lang="as-IN" sz="2800" dirty="0">
                <a:latin typeface="NikoshBAN" panose="02000000000000000000" pitchFamily="2" charset="0"/>
                <a:cs typeface="NikoshBAN" panose="02000000000000000000" pitchFamily="2" charset="0"/>
              </a:rPr>
              <a:t>অপবিত্রতা মুক্ত হওয়া এবং নাপাকী দূর করা। বাহ্যিক বা দৃশ্যমান নাপাকী দূর করার উপায় হলো- পবিত্রতা অর্জনের নিয়্যাত বা দৃঢ় সংকল্প নিয়ে পানি ব্যবহার করা। যদি বড় ধরনের অপবিত্রতা বা নাপাকী হয়ে থাকে, তাহলে এ থেকে পবিত্রতা অর্জনের উপায় হলো- সমস্ত শরীর পানি দিয়ে শারী‘য়াত নির্দেশিত নিয়মে ধৌত করা অর্থাৎ গোছল করা।</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590800" y="533400"/>
            <a:ext cx="40005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s-IN" sz="4400" dirty="0"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ত্বাহারাত</a:t>
            </a:r>
            <a:r>
              <a:rPr lang="en-US" sz="4400" dirty="0"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dirty="0" err="1"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a:t>
            </a:r>
            <a:r>
              <a:rPr lang="en-US" sz="4400" dirty="0"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dirty="0" err="1"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পবিত্রতা</a:t>
            </a:r>
            <a:r>
              <a:rPr lang="en-US" sz="4400" dirty="0" smtClean="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4400" dirty="0">
              <a:ln w="0"/>
              <a:solidFill>
                <a:schemeClr val="accent1"/>
              </a:solidFill>
              <a:effectLst>
                <a:glow rad="635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576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22960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b="1" dirty="0">
                <a:solidFill>
                  <a:srgbClr val="7030A0"/>
                </a:solidFill>
                <a:latin typeface="NikoshBAN" panose="02000000000000000000" pitchFamily="2" charset="0"/>
                <a:cs typeface="NikoshBAN" panose="02000000000000000000" pitchFamily="2" charset="0"/>
              </a:rPr>
              <a:t>বিশ্ব বিখ্যাত মুহাদ্দিস শায়খ ওয়ালিউল্লাহ দেহলবি রহমাতুল্লাহি আলাইহি মলমূত্র ত্যাগের শিষ্টাচার রক্ষার্থে বেশ কিছু বিষয়ের উপর বিশেষ নজর রাখা বাঞ্ছনীয় বলে উল্লেখ করেছেন। যা তুলে ধরা </a:t>
            </a:r>
            <a:r>
              <a:rPr lang="as-IN" sz="2000" b="1" dirty="0" smtClean="0">
                <a:solidFill>
                  <a:srgbClr val="7030A0"/>
                </a:solidFill>
                <a:latin typeface="NikoshBAN" panose="02000000000000000000" pitchFamily="2" charset="0"/>
                <a:cs typeface="NikoshBAN" panose="02000000000000000000" pitchFamily="2" charset="0"/>
              </a:rPr>
              <a:t>হলো-</a:t>
            </a:r>
            <a:endParaRPr lang="as-IN" sz="2000" b="1" dirty="0">
              <a:solidFill>
                <a:srgbClr val="7030A0"/>
              </a:solidFill>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ক. পায়খানা-পেশাবের প্রয়োজন মেটানোর সময় কিবলার প্রতি সম্মান প্রদর্শনার্থে তাকে পেছনে বা সামনে না রাখা। কেননা প্রিয় নবি বলেছেন, তোমরা যখন শৌচাগারে গমন করবে তখন ক্বিবলাকে সামনে বা পেছনে রেখে বসবে না</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খ. পবিত্রতা ও পরিষ্কার-পরিচ্ছন্নতার প্রতি বিশেষ নজর রাখা। অর্থাৎ ভালোভাবে পরিচ্ছন্নতা অর্জন করা। কেননা প্রিয় নবি মলমূত্র ত্যাগের পর কমপক্ষে তিনটি ঢিলা ব্যবহার করতেন</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গ. এমন স্থানে মলমূত্র ত্যাগ না করা, যেখানে মানুষের কষ্ট হয়। যেমন- মানুষের চলার পথে বা পথের পাশে, বদ্ধ পানিতে অথবা নিজের ক্ষতি হয় এমন স্থানে</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ঘ. পেশাব-পায়খানার সময় ভালো অভ্যাসে অভ্যস্ত হওয়া। যেমন- ডান হাতে শৌচকর্ম না করা</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ঙ. এমন দূরত্বে পেশাব-পায়খানা করা, যেখান থেকে মানুষ বায়ু নির্গত হওয়ার শব্দ শুনতে না পায় এবং লজ্জাস্থানও দেখতে না পায়</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চ. শরীরে বা কাপড়ে যেন মলমূত্র না লাগে সেদিকে বিশেষ নজর রাখা</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ছ. মনের খটকা দূর করা অর্থাৎ এমন স্থানে মলমূত্র ত্যাগ করা যেখান থেকে শরীর বা জামা-কাপড় অপবিত্র হওয়ার সন্দেহ থাকে। যেমন- গোসলখানায় মলমূত্র ত্যাগ করা</a:t>
            </a:r>
            <a:r>
              <a:rPr lang="as-IN" sz="2000" dirty="0" smtClean="0">
                <a:latin typeface="NikoshBAN" panose="02000000000000000000" pitchFamily="2" charset="0"/>
                <a:cs typeface="NikoshBAN" panose="02000000000000000000" pitchFamily="2" charset="0"/>
              </a:rPr>
              <a:t>।</a:t>
            </a:r>
            <a:endParaRPr lang="as-IN" sz="2000" dirty="0">
              <a:latin typeface="NikoshBAN" panose="02000000000000000000" pitchFamily="2" charset="0"/>
              <a:cs typeface="NikoshBAN" panose="02000000000000000000" pitchFamily="2" charset="0"/>
            </a:endParaRPr>
          </a:p>
        </p:txBody>
      </p:sp>
      <p:sp>
        <p:nvSpPr>
          <p:cNvPr id="3" name="Horizontal Scroll 2"/>
          <p:cNvSpPr/>
          <p:nvPr/>
        </p:nvSpPr>
        <p:spPr>
          <a:xfrm>
            <a:off x="2057400" y="381000"/>
            <a:ext cx="4876800" cy="838200"/>
          </a:xfrm>
          <a:prstGeom prst="horizontalScroll">
            <a:avLst/>
          </a:prstGeom>
          <a:effectLst>
            <a:glow rad="101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as-IN" sz="4800" dirty="0">
                <a:latin typeface="NikoshBAN" panose="02000000000000000000" pitchFamily="2" charset="0"/>
                <a:cs typeface="NikoshBAN" panose="02000000000000000000" pitchFamily="2" charset="0"/>
              </a:rPr>
              <a:t>মলমূত্র ত্যাগের শিষ্টাচার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100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2819400"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dirty="0" err="1" smtClean="0"/>
              <a:t>একক</a:t>
            </a:r>
            <a:r>
              <a:rPr lang="en-US" sz="4000" dirty="0" smtClean="0"/>
              <a:t> </a:t>
            </a:r>
            <a:r>
              <a:rPr lang="en-US" sz="4000" dirty="0" err="1" smtClean="0"/>
              <a:t>কাজ</a:t>
            </a:r>
            <a:r>
              <a:rPr lang="en-US" sz="4000" dirty="0" smtClean="0"/>
              <a:t> </a:t>
            </a:r>
            <a:endParaRPr lang="en-US" sz="4000" dirty="0"/>
          </a:p>
        </p:txBody>
      </p:sp>
      <p:sp>
        <p:nvSpPr>
          <p:cNvPr id="4" name="Rectangle 3"/>
          <p:cNvSpPr/>
          <p:nvPr/>
        </p:nvSpPr>
        <p:spPr>
          <a:xfrm>
            <a:off x="419100" y="2819400"/>
            <a:ext cx="7924800" cy="4278094"/>
          </a:xfrm>
          <a:prstGeom prst="rect">
            <a:avLst/>
          </a:prstGeom>
        </p:spPr>
        <p:txBody>
          <a:bodyPr wrap="square">
            <a:spAutoFit/>
          </a:bodyPr>
          <a:lstStyle/>
          <a:p>
            <a:r>
              <a:rPr lang="ar-AE" sz="2800" b="1" dirty="0" smtClean="0"/>
              <a:t>ع</a:t>
            </a:r>
            <a:r>
              <a:rPr lang="ar-AE" sz="3200" b="1" dirty="0" smtClean="0"/>
              <a:t>نْ </a:t>
            </a:r>
            <a:r>
              <a:rPr lang="ar-AE" sz="3200" b="1" dirty="0"/>
              <a:t>أَبِي أَيُّوبَ الأَنْصَارِيِّ، أَنَّ النَّبِيَّ ﷺ قَالَ: إِذَا </a:t>
            </a:r>
            <a:r>
              <a:rPr lang="ar-AE" sz="4000" b="1" dirty="0">
                <a:solidFill>
                  <a:srgbClr val="FF0000"/>
                </a:solidFill>
              </a:rPr>
              <a:t>أَتَيْتُمُ </a:t>
            </a:r>
            <a:r>
              <a:rPr lang="ar-AE" sz="3200" b="1" dirty="0"/>
              <a:t>الغَائِطَ فَلاَ تَسْتَقْبِلُوا القِبْلَةَ، وَلاَ تَسْتَدْبِرُوهَا وَلَكِنْ </a:t>
            </a:r>
            <a:r>
              <a:rPr lang="ar-AE" sz="4000" b="1" dirty="0">
                <a:solidFill>
                  <a:srgbClr val="FF0000"/>
                </a:solidFill>
              </a:rPr>
              <a:t>شَرِّقُوا</a:t>
            </a:r>
            <a:r>
              <a:rPr lang="ar-AE" sz="3200" b="1" dirty="0"/>
              <a:t> أَوْ </a:t>
            </a:r>
            <a:r>
              <a:rPr lang="ar-AE" sz="3200" b="1" dirty="0" smtClean="0"/>
              <a:t>غَرِّبُوا</a:t>
            </a:r>
            <a:endParaRPr lang="en-US" sz="3200" b="1" dirty="0" smtClean="0"/>
          </a:p>
          <a:p>
            <a:endParaRPr lang="en-US" sz="3200" b="1" dirty="0"/>
          </a:p>
          <a:p>
            <a:r>
              <a:rPr lang="ar-AE" sz="3200" b="1" dirty="0"/>
              <a:t>عَنْ أَبِي هُرَيْرَةَ، أَنَّ رَسُولَ اللهِ ﷺ قَالَ: اتَّقُوا اللَّعَّانَيْنِ قَالُوا: وَمَا اللَّعَّانَانِ يَا رَسُولَ اللهِ؟ قَالَ: الَّذِي </a:t>
            </a:r>
            <a:r>
              <a:rPr lang="ar-AE" sz="3200" b="1" dirty="0">
                <a:solidFill>
                  <a:srgbClr val="FF0000"/>
                </a:solidFill>
              </a:rPr>
              <a:t>يَتَخَلَّى</a:t>
            </a:r>
            <a:r>
              <a:rPr lang="ar-AE" sz="3200" b="1" dirty="0"/>
              <a:t> فِي طَرِيقِ النَّاسِ، أَوْ فِي ظِلِّهِمْ</a:t>
            </a:r>
          </a:p>
          <a:p>
            <a:endParaRPr lang="en-US" sz="3200" b="1" dirty="0" smtClean="0"/>
          </a:p>
          <a:p>
            <a:endParaRPr lang="ar-AE" sz="3200" b="1" dirty="0"/>
          </a:p>
        </p:txBody>
      </p:sp>
      <p:sp>
        <p:nvSpPr>
          <p:cNvPr id="7" name="TextBox 6"/>
          <p:cNvSpPr txBox="1"/>
          <p:nvPr/>
        </p:nvSpPr>
        <p:spPr>
          <a:xfrm>
            <a:off x="1752600" y="1896308"/>
            <a:ext cx="4953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err="1" smtClean="0">
                <a:solidFill>
                  <a:srgbClr val="FF0000"/>
                </a:solidFill>
                <a:latin typeface="NikoshBAN" panose="02000000000000000000" pitchFamily="2" charset="0"/>
                <a:cs typeface="NikoshBAN" panose="02000000000000000000" pitchFamily="2" charset="0"/>
              </a:rPr>
              <a:t>লাল</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লেখা</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শব্দগুলো</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তাহক্বিক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কর</a:t>
            </a:r>
            <a:r>
              <a:rPr lang="en-US" sz="3600" dirty="0" smtClean="0">
                <a:solidFill>
                  <a:srgbClr val="7030A0"/>
                </a:solidFill>
                <a:latin typeface="NikoshBAN" panose="02000000000000000000" pitchFamily="2" charset="0"/>
                <a:cs typeface="NikoshBAN" panose="02000000000000000000" pitchFamily="2" charset="0"/>
              </a:rPr>
              <a:t> </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648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609600"/>
            <a:ext cx="365760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dirty="0" err="1" smtClean="0"/>
              <a:t>দলীয়</a:t>
            </a:r>
            <a:r>
              <a:rPr lang="en-US" sz="4800" dirty="0" smtClean="0"/>
              <a:t> </a:t>
            </a:r>
            <a:r>
              <a:rPr lang="en-US" sz="4800" dirty="0" err="1" smtClean="0"/>
              <a:t>কাজ</a:t>
            </a:r>
            <a:r>
              <a:rPr lang="en-US" sz="4800" dirty="0" smtClean="0"/>
              <a:t> </a:t>
            </a:r>
            <a:endParaRPr lang="en-US" sz="4800" dirty="0"/>
          </a:p>
        </p:txBody>
      </p:sp>
      <p:graphicFrame>
        <p:nvGraphicFramePr>
          <p:cNvPr id="3" name="Table 2"/>
          <p:cNvGraphicFramePr>
            <a:graphicFrameLocks noGrp="1"/>
          </p:cNvGraphicFramePr>
          <p:nvPr>
            <p:extLst>
              <p:ext uri="{D42A27DB-BD31-4B8C-83A1-F6EECF244321}">
                <p14:modId xmlns:p14="http://schemas.microsoft.com/office/powerpoint/2010/main" val="1518208677"/>
              </p:ext>
            </p:extLst>
          </p:nvPr>
        </p:nvGraphicFramePr>
        <p:xfrm>
          <a:off x="685800" y="2819400"/>
          <a:ext cx="8077200" cy="914400"/>
        </p:xfrm>
        <a:graphic>
          <a:graphicData uri="http://schemas.openxmlformats.org/drawingml/2006/table">
            <a:tbl>
              <a:tblPr firstRow="1" bandRow="1">
                <a:effectLst>
                  <a:outerShdw blurRad="50800" dist="38100" dir="5400000" algn="t" rotWithShape="0">
                    <a:prstClr val="black">
                      <a:alpha val="40000"/>
                    </a:prstClr>
                  </a:outerShdw>
                </a:effectLst>
                <a:tableStyleId>{7DF18680-E054-41AD-8BC1-D1AEF772440D}</a:tableStyleId>
              </a:tblPr>
              <a:tblGrid>
                <a:gridCol w="2692400"/>
                <a:gridCol w="2692400"/>
                <a:gridCol w="2692400"/>
              </a:tblGrid>
              <a:tr h="370840">
                <a:tc>
                  <a:txBody>
                    <a:bodyPr/>
                    <a:lstStyle/>
                    <a:p>
                      <a:r>
                        <a:rPr lang="en-US" sz="2400" b="1" dirty="0" smtClean="0"/>
                        <a:t>        ক-</a:t>
                      </a:r>
                      <a:r>
                        <a:rPr lang="en-US" sz="2400" b="1" dirty="0" err="1" smtClean="0"/>
                        <a:t>দল</a:t>
                      </a:r>
                      <a:r>
                        <a:rPr lang="en-US" sz="2400" b="1" dirty="0" smtClean="0"/>
                        <a:t> </a:t>
                      </a:r>
                      <a:endParaRPr lang="en-US" sz="2400" b="1" dirty="0"/>
                    </a:p>
                  </a:txBody>
                  <a:tcPr/>
                </a:tc>
                <a:tc>
                  <a:txBody>
                    <a:bodyPr/>
                    <a:lstStyle/>
                    <a:p>
                      <a:r>
                        <a:rPr lang="en-US" sz="2400" b="1" dirty="0" smtClean="0"/>
                        <a:t>       খ-</a:t>
                      </a:r>
                      <a:r>
                        <a:rPr lang="en-US" sz="2400" b="1" dirty="0" err="1" smtClean="0"/>
                        <a:t>দল</a:t>
                      </a:r>
                      <a:r>
                        <a:rPr lang="en-US" sz="2400" b="1" baseline="0" dirty="0" smtClean="0"/>
                        <a:t> </a:t>
                      </a:r>
                      <a:endParaRPr lang="en-US" sz="2400" b="1" dirty="0"/>
                    </a:p>
                  </a:txBody>
                  <a:tcPr/>
                </a:tc>
                <a:tc>
                  <a:txBody>
                    <a:bodyPr/>
                    <a:lstStyle/>
                    <a:p>
                      <a:r>
                        <a:rPr lang="en-US" sz="2400" b="1" dirty="0" smtClean="0"/>
                        <a:t>      গ-</a:t>
                      </a:r>
                      <a:r>
                        <a:rPr lang="en-US" sz="2400" b="1" dirty="0" err="1" smtClean="0"/>
                        <a:t>দল</a:t>
                      </a:r>
                      <a:r>
                        <a:rPr lang="en-US" sz="2400" b="1" dirty="0" smtClean="0"/>
                        <a:t> </a:t>
                      </a:r>
                      <a:endParaRPr lang="en-US" sz="2400" b="1" dirty="0"/>
                    </a:p>
                  </a:txBody>
                  <a:tcPr/>
                </a:tc>
              </a:tr>
              <a:tr h="370840">
                <a:tc>
                  <a:txBody>
                    <a:bodyPr/>
                    <a:lstStyle/>
                    <a:p>
                      <a:r>
                        <a:rPr lang="en-US" sz="2400" b="1" dirty="0" smtClean="0"/>
                        <a:t>           </a:t>
                      </a:r>
                      <a:r>
                        <a:rPr lang="ar-AE" sz="2400" b="1" dirty="0" smtClean="0"/>
                        <a:t>اتَّقُوا اللَّعَّانَيْنِ </a:t>
                      </a:r>
                      <a:endParaRPr lang="en-US" sz="2400" b="1" dirty="0"/>
                    </a:p>
                  </a:txBody>
                  <a:tcPr/>
                </a:tc>
                <a:tc>
                  <a:txBody>
                    <a:bodyPr/>
                    <a:lstStyle/>
                    <a:p>
                      <a:r>
                        <a:rPr lang="en-US" sz="2400" b="1" dirty="0" smtClean="0"/>
                        <a:t>         </a:t>
                      </a:r>
                      <a:r>
                        <a:rPr lang="ar-AE" sz="2400" b="1" dirty="0" smtClean="0"/>
                        <a:t>فَلاَ تَسْتَقْبِلُوا القِبْلَةَ</a:t>
                      </a:r>
                      <a:endParaRPr lang="en-US" sz="2400" b="1" dirty="0"/>
                    </a:p>
                  </a:txBody>
                  <a:tcPr/>
                </a:tc>
                <a:tc>
                  <a:txBody>
                    <a:bodyPr/>
                    <a:lstStyle/>
                    <a:p>
                      <a:r>
                        <a:rPr lang="en-US" sz="2400" b="1" dirty="0" smtClean="0"/>
                        <a:t>   </a:t>
                      </a:r>
                      <a:r>
                        <a:rPr lang="ar-AE" sz="2400" b="1" dirty="0" smtClean="0"/>
                        <a:t>يَتَخَلَّى فِي طَرِيقِ </a:t>
                      </a:r>
                      <a:r>
                        <a:rPr lang="en-US" sz="2400" b="1" dirty="0" smtClean="0"/>
                        <a:t>      </a:t>
                      </a:r>
                      <a:endParaRPr lang="en-US" sz="2400" b="1" dirty="0"/>
                    </a:p>
                  </a:txBody>
                  <a:tcPr/>
                </a:tc>
              </a:tr>
            </a:tbl>
          </a:graphicData>
        </a:graphic>
      </p:graphicFrame>
    </p:spTree>
    <p:extLst>
      <p:ext uri="{BB962C8B-B14F-4D97-AF65-F5344CB8AC3E}">
        <p14:creationId xmlns:p14="http://schemas.microsoft.com/office/powerpoint/2010/main" val="3448727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447800" y="929640"/>
            <a:ext cx="5486400" cy="9753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lumMod val="95000"/>
                    <a:lumOff val="5000"/>
                  </a:schemeClr>
                </a:solidFill>
                <a:latin typeface="NikoshBAN" pitchFamily="2" charset="0"/>
                <a:cs typeface="NikoshBAN" pitchFamily="2" charset="0"/>
              </a:rPr>
              <a:t>মূল্যায়ন</a:t>
            </a:r>
            <a:endParaRPr lang="en-US" sz="4800" b="1" dirty="0">
              <a:solidFill>
                <a:schemeClr val="tx1">
                  <a:lumMod val="95000"/>
                  <a:lumOff val="5000"/>
                </a:schemeClr>
              </a:solidFill>
              <a:latin typeface="NikoshBAN" pitchFamily="2" charset="0"/>
              <a:cs typeface="NikoshBAN" pitchFamily="2" charset="0"/>
            </a:endParaRPr>
          </a:p>
        </p:txBody>
      </p:sp>
      <p:sp>
        <p:nvSpPr>
          <p:cNvPr id="2" name="TextBox 1"/>
          <p:cNvSpPr txBox="1"/>
          <p:nvPr/>
        </p:nvSpPr>
        <p:spPr>
          <a:xfrm>
            <a:off x="2632363" y="2305924"/>
            <a:ext cx="5902037" cy="584775"/>
          </a:xfrm>
          <a:prstGeom prst="rect">
            <a:avLst/>
          </a:prstGeom>
          <a:noFill/>
        </p:spPr>
        <p:txBody>
          <a:bodyPr wrap="square" rtlCol="0">
            <a:spAutoFit/>
          </a:bodyPr>
          <a:lstStyle/>
          <a:p>
            <a:r>
              <a:rPr lang="en-US" sz="2880" b="1" dirty="0">
                <a:latin typeface="NikoshBAN" panose="02000000000000000000" pitchFamily="2" charset="0"/>
                <a:cs typeface="NikoshBAN" panose="02000000000000000000" pitchFamily="2" charset="0"/>
              </a:rPr>
              <a:t>১।  </a:t>
            </a:r>
            <a:r>
              <a:rPr lang="en-US" sz="2880" b="1"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মলমূত্র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ত্যাগের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বসার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নিয়ম</a:t>
            </a:r>
            <a:r>
              <a:rPr lang="en-US" sz="3200" dirty="0" smtClean="0">
                <a:latin typeface="NikoshBAN" panose="02000000000000000000" pitchFamily="2" charset="0"/>
                <a:cs typeface="NikoshBAN" panose="02000000000000000000" pitchFamily="2" charset="0"/>
              </a:rPr>
              <a:t> </a:t>
            </a:r>
            <a:r>
              <a:rPr lang="en-US" sz="2880" b="1" dirty="0" err="1" smtClean="0">
                <a:latin typeface="NikoshBAN" panose="02000000000000000000" pitchFamily="2" charset="0"/>
                <a:cs typeface="NikoshBAN" panose="02000000000000000000" pitchFamily="2" charset="0"/>
              </a:rPr>
              <a:t>কী</a:t>
            </a:r>
            <a:r>
              <a:rPr lang="en-US" sz="2880" b="1" dirty="0" smtClean="0">
                <a:latin typeface="NikoshBAN" panose="02000000000000000000" pitchFamily="2" charset="0"/>
                <a:cs typeface="NikoshBAN" panose="02000000000000000000" pitchFamily="2" charset="0"/>
              </a:rPr>
              <a:t> </a:t>
            </a:r>
            <a:r>
              <a:rPr lang="en-US" sz="2880" b="1" dirty="0" err="1">
                <a:latin typeface="NikoshBAN" panose="02000000000000000000" pitchFamily="2" charset="0"/>
                <a:cs typeface="NikoshBAN" panose="02000000000000000000" pitchFamily="2" charset="0"/>
              </a:rPr>
              <a:t>বুঝ</a:t>
            </a:r>
            <a:r>
              <a:rPr lang="en-US" sz="2880" b="1" dirty="0">
                <a:latin typeface="NikoshBAN" panose="02000000000000000000" pitchFamily="2" charset="0"/>
                <a:cs typeface="NikoshBAN" panose="02000000000000000000" pitchFamily="2" charset="0"/>
              </a:rPr>
              <a:t>?</a:t>
            </a:r>
          </a:p>
        </p:txBody>
      </p:sp>
      <p:sp>
        <p:nvSpPr>
          <p:cNvPr id="6" name="TextBox 5"/>
          <p:cNvSpPr txBox="1"/>
          <p:nvPr/>
        </p:nvSpPr>
        <p:spPr>
          <a:xfrm>
            <a:off x="2632365" y="2976177"/>
            <a:ext cx="6267796" cy="535531"/>
          </a:xfrm>
          <a:prstGeom prst="rect">
            <a:avLst/>
          </a:prstGeom>
          <a:noFill/>
        </p:spPr>
        <p:txBody>
          <a:bodyPr wrap="square" rtlCol="0">
            <a:spAutoFit/>
          </a:bodyPr>
          <a:lstStyle/>
          <a:p>
            <a:r>
              <a:rPr lang="en-US" sz="2880" b="1" dirty="0" smtClean="0">
                <a:latin typeface="NikoshBAN" panose="02000000000000000000" pitchFamily="2" charset="0"/>
                <a:cs typeface="NikoshBAN" panose="02000000000000000000" pitchFamily="2" charset="0"/>
              </a:rPr>
              <a:t>2/     </a:t>
            </a:r>
            <a:r>
              <a:rPr lang="as-IN" sz="2880" b="1" dirty="0" smtClean="0">
                <a:latin typeface="NikoshBAN" panose="02000000000000000000" pitchFamily="2" charset="0"/>
                <a:cs typeface="NikoshBAN" panose="02000000000000000000" pitchFamily="2" charset="0"/>
              </a:rPr>
              <a:t>কুলূখ ব্যবহার</a:t>
            </a:r>
            <a:r>
              <a:rPr lang="en-US" sz="2880" b="1" dirty="0" smtClean="0">
                <a:latin typeface="NikoshBAN" panose="02000000000000000000" pitchFamily="2" charset="0"/>
                <a:cs typeface="NikoshBAN" panose="02000000000000000000" pitchFamily="2" charset="0"/>
              </a:rPr>
              <a:t> </a:t>
            </a:r>
            <a:r>
              <a:rPr lang="en-US" sz="2880" b="1" dirty="0" err="1" smtClean="0">
                <a:latin typeface="NikoshBAN" panose="02000000000000000000" pitchFamily="2" charset="0"/>
                <a:cs typeface="NikoshBAN" panose="02000000000000000000" pitchFamily="2" charset="0"/>
              </a:rPr>
              <a:t>বলতে</a:t>
            </a:r>
            <a:r>
              <a:rPr lang="en-US" sz="2880" b="1" dirty="0" smtClean="0">
                <a:latin typeface="NikoshBAN" panose="02000000000000000000" pitchFamily="2" charset="0"/>
                <a:cs typeface="NikoshBAN" panose="02000000000000000000" pitchFamily="2" charset="0"/>
              </a:rPr>
              <a:t> </a:t>
            </a:r>
            <a:r>
              <a:rPr lang="en-US" sz="2880" b="1" dirty="0" err="1" smtClean="0">
                <a:latin typeface="NikoshBAN" panose="02000000000000000000" pitchFamily="2" charset="0"/>
                <a:cs typeface="NikoshBAN" panose="02000000000000000000" pitchFamily="2" charset="0"/>
              </a:rPr>
              <a:t>কী</a:t>
            </a:r>
            <a:r>
              <a:rPr lang="en-US" sz="2880" b="1" dirty="0" smtClean="0">
                <a:latin typeface="NikoshBAN" panose="02000000000000000000" pitchFamily="2" charset="0"/>
                <a:cs typeface="NikoshBAN" panose="02000000000000000000" pitchFamily="2" charset="0"/>
              </a:rPr>
              <a:t> </a:t>
            </a:r>
            <a:r>
              <a:rPr lang="en-US" sz="2880" b="1" dirty="0" err="1" smtClean="0">
                <a:latin typeface="NikoshBAN" panose="02000000000000000000" pitchFamily="2" charset="0"/>
                <a:cs typeface="NikoshBAN" panose="02000000000000000000" pitchFamily="2" charset="0"/>
              </a:rPr>
              <a:t>বুঝ</a:t>
            </a:r>
            <a:r>
              <a:rPr lang="en-US" sz="2880" b="1" dirty="0" smtClean="0">
                <a:latin typeface="NikoshBAN" panose="02000000000000000000" pitchFamily="2" charset="0"/>
                <a:cs typeface="NikoshBAN" panose="02000000000000000000" pitchFamily="2" charset="0"/>
              </a:rPr>
              <a:t>? </a:t>
            </a:r>
            <a:endParaRPr lang="en-US" sz="2880" b="1" dirty="0">
              <a:latin typeface="NikoshBAN" panose="02000000000000000000" pitchFamily="2" charset="0"/>
              <a:cs typeface="NikoshBAN" panose="02000000000000000000" pitchFamily="2" charset="0"/>
            </a:endParaRPr>
          </a:p>
        </p:txBody>
      </p:sp>
      <p:sp>
        <p:nvSpPr>
          <p:cNvPr id="7" name="TextBox 6"/>
          <p:cNvSpPr txBox="1"/>
          <p:nvPr/>
        </p:nvSpPr>
        <p:spPr>
          <a:xfrm>
            <a:off x="2632363" y="3734822"/>
            <a:ext cx="6206837" cy="1027974"/>
          </a:xfrm>
          <a:prstGeom prst="rect">
            <a:avLst/>
          </a:prstGeom>
          <a:noFill/>
        </p:spPr>
        <p:txBody>
          <a:bodyPr wrap="square" rtlCol="0">
            <a:spAutoFit/>
          </a:bodyPr>
          <a:lstStyle/>
          <a:p>
            <a:r>
              <a:rPr lang="en-US" sz="2880" b="1" dirty="0">
                <a:latin typeface="NikoshBAN" panose="02000000000000000000" pitchFamily="2" charset="0"/>
                <a:cs typeface="NikoshBAN" panose="02000000000000000000" pitchFamily="2" charset="0"/>
              </a:rPr>
              <a:t>৩। </a:t>
            </a:r>
            <a:r>
              <a:rPr lang="en-US" sz="2880" b="1"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ত্বাহারাত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পবিত্রতা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p>
            <a:endParaRPr lang="en-US" sz="288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979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3840" y="3246120"/>
            <a:ext cx="8656320" cy="1524000"/>
          </a:xfrm>
          <a:prstGeom prst="plaqu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57" indent="-548657">
              <a:buFont typeface="Wingdings" panose="05000000000000000000" pitchFamily="2" charset="2"/>
              <a:buChar char="q"/>
            </a:pPr>
            <a:r>
              <a:rPr lang="en-GB" sz="3200" b="1" dirty="0" err="1" smtClean="0">
                <a:solidFill>
                  <a:schemeClr val="tx1"/>
                </a:solidFill>
                <a:latin typeface="NikoshBAN" pitchFamily="2" charset="0"/>
                <a:cs typeface="NikoshBAN" pitchFamily="2" charset="0"/>
              </a:rPr>
              <a:t>ইসলামী</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শরীয়ত</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মোতাবেক</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শৌচকার্য</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বিষয়ে</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বিস্তারিত</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লিখ্র</a:t>
            </a:r>
            <a:r>
              <a:rPr lang="en-GB" sz="3200" b="1" dirty="0" smtClean="0">
                <a:solidFill>
                  <a:schemeClr val="tx1"/>
                </a:solidFill>
                <a:latin typeface="NikoshBAN" pitchFamily="2" charset="0"/>
                <a:cs typeface="NikoshBAN" pitchFamily="2" charset="0"/>
              </a:rPr>
              <a:t> </a:t>
            </a:r>
            <a:r>
              <a:rPr lang="en-GB" sz="3200" b="1" dirty="0" err="1" smtClean="0">
                <a:solidFill>
                  <a:schemeClr val="tx1"/>
                </a:solidFill>
                <a:latin typeface="NikoshBAN" pitchFamily="2" charset="0"/>
                <a:cs typeface="NikoshBAN" pitchFamily="2" charset="0"/>
              </a:rPr>
              <a:t>আনবে</a:t>
            </a:r>
            <a:r>
              <a:rPr lang="en-GB" sz="3200" b="1" dirty="0" smtClean="0">
                <a:solidFill>
                  <a:schemeClr val="tx1"/>
                </a:solidFill>
                <a:latin typeface="NikoshBAN" pitchFamily="2" charset="0"/>
                <a:cs typeface="NikoshBAN" pitchFamily="2" charset="0"/>
              </a:rPr>
              <a:t>।</a:t>
            </a:r>
            <a:endParaRPr lang="en-GB" sz="3200" b="1"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46" y="1116871"/>
            <a:ext cx="1746050" cy="1259078"/>
          </a:xfrm>
          <a:prstGeom prst="ellipse">
            <a:avLst/>
          </a:prstGeom>
          <a:ln>
            <a:noFill/>
          </a:ln>
          <a:effectLst>
            <a:outerShdw blurRad="292100" dist="139700" dir="2700000" algn="tl" rotWithShape="0">
              <a:srgbClr val="333333">
                <a:alpha val="65000"/>
              </a:srgbClr>
            </a:outerShdw>
          </a:effectLst>
        </p:spPr>
      </p:pic>
      <p:sp>
        <p:nvSpPr>
          <p:cNvPr id="10" name="TextBox 9"/>
          <p:cNvSpPr txBox="1"/>
          <p:nvPr/>
        </p:nvSpPr>
        <p:spPr>
          <a:xfrm>
            <a:off x="2621280" y="1295400"/>
            <a:ext cx="5120640" cy="827304"/>
          </a:xfrm>
          <a:prstGeom prst="rect">
            <a:avLst/>
          </a:prstGeom>
          <a:noFill/>
        </p:spPr>
        <p:txBody>
          <a:bodyPr wrap="square" rtlCol="0">
            <a:prstTxWarp prst="textDoubleWave1">
              <a:avLst>
                <a:gd name="adj1" fmla="val 6250"/>
                <a:gd name="adj2" fmla="val -345"/>
              </a:avLst>
            </a:prstTxWarp>
            <a:spAutoFit/>
          </a:bodyPr>
          <a:lstStyle/>
          <a:p>
            <a:r>
              <a:rPr lang="bn-IN" sz="492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492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6361514" cy="631299"/>
          </a:xfrm>
          <a:prstGeom prst="rect">
            <a:avLst/>
          </a:prstGeom>
          <a:noFill/>
        </p:spPr>
        <p:txBody>
          <a:bodyPr wrap="square" rtlCol="0">
            <a:prstTxWarp prst="textDoubleWave1">
              <a:avLst>
                <a:gd name="adj1" fmla="val 6250"/>
                <a:gd name="adj2" fmla="val 174"/>
              </a:avLst>
            </a:prstTxWarp>
            <a:spAutoFit/>
          </a:bodyPr>
          <a:lstStyle/>
          <a:p>
            <a:r>
              <a:rPr lang="bn-IN" sz="2987" b="1" dirty="0">
                <a:latin typeface="NikoshBAN" panose="02000000000000000000" pitchFamily="2" charset="0"/>
                <a:cs typeface="NikoshBAN" panose="02000000000000000000" pitchFamily="2" charset="0"/>
              </a:rPr>
              <a:t>তোমাদের সবাইকে ধন্যবাদ</a:t>
            </a:r>
            <a:endParaRPr lang="en-US" sz="2987"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38" y="4562024"/>
            <a:ext cx="7315200" cy="17401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629400" cy="2819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1200" y="2133600"/>
            <a:ext cx="2971800" cy="4212820"/>
          </a:xfrm>
          <a:prstGeom prst="rect">
            <a:avLst/>
          </a:prstGeom>
        </p:spPr>
        <p:style>
          <a:lnRef idx="1">
            <a:schemeClr val="accent3"/>
          </a:lnRef>
          <a:fillRef idx="2">
            <a:schemeClr val="accent3"/>
          </a:fillRef>
          <a:effectRef idx="1">
            <a:schemeClr val="accent3"/>
          </a:effectRef>
          <a:fontRef idx="minor">
            <a:schemeClr val="dk1"/>
          </a:fontRef>
        </p:style>
      </p:pic>
      <p:pic>
        <p:nvPicPr>
          <p:cNvPr id="3" name="Picture 2"/>
          <p:cNvPicPr>
            <a:picLocks noChangeAspect="1"/>
          </p:cNvPicPr>
          <p:nvPr/>
        </p:nvPicPr>
        <p:blipFill>
          <a:blip r:embed="rId3"/>
          <a:stretch>
            <a:fillRect/>
          </a:stretch>
        </p:blipFill>
        <p:spPr>
          <a:xfrm>
            <a:off x="457200" y="2133600"/>
            <a:ext cx="4968671" cy="4212820"/>
          </a:xfrm>
          <a:prstGeom prst="rect">
            <a:avLst/>
          </a:prstGeom>
        </p:spPr>
        <p:style>
          <a:lnRef idx="2">
            <a:schemeClr val="accent2"/>
          </a:lnRef>
          <a:fillRef idx="1">
            <a:schemeClr val="lt1"/>
          </a:fillRef>
          <a:effectRef idx="0">
            <a:schemeClr val="accent2"/>
          </a:effectRef>
          <a:fontRef idx="minor">
            <a:schemeClr val="dk1"/>
          </a:fontRef>
        </p:style>
      </p:pic>
      <p:sp>
        <p:nvSpPr>
          <p:cNvPr id="4" name="TextBox 3"/>
          <p:cNvSpPr txBox="1"/>
          <p:nvPr/>
        </p:nvSpPr>
        <p:spPr>
          <a:xfrm>
            <a:off x="2667000" y="609600"/>
            <a:ext cx="3657600"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800" dirty="0" err="1" smtClean="0">
                <a:solidFill>
                  <a:srgbClr val="7030A0"/>
                </a:solidFill>
                <a:latin typeface="NikoshBAN" panose="02000000000000000000" pitchFamily="2" charset="0"/>
                <a:cs typeface="NikoshBAN" panose="02000000000000000000" pitchFamily="2" charset="0"/>
              </a:rPr>
              <a:t>শিক্ষক</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পরিচিতি</a:t>
            </a:r>
            <a:r>
              <a:rPr lang="en-US" sz="4800" dirty="0" smtClean="0">
                <a:solidFill>
                  <a:srgbClr val="7030A0"/>
                </a:solidFill>
                <a:latin typeface="NikoshBAN" panose="02000000000000000000" pitchFamily="2" charset="0"/>
                <a:cs typeface="NikoshBAN" panose="02000000000000000000" pitchFamily="2" charset="0"/>
              </a:rPr>
              <a:t> </a:t>
            </a:r>
            <a:endParaRPr lang="en-US" sz="4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286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599" y="807464"/>
            <a:ext cx="2457724"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as-IN" sz="2400" b="1" dirty="0">
                <a:latin typeface="NikoshBAN" panose="02000000000000000000" pitchFamily="2" charset="0"/>
                <a:cs typeface="NikoshBAN" panose="02000000000000000000" pitchFamily="2" charset="0"/>
              </a:rPr>
              <a:t>ফ্লাশ শৌচাগারের কমোড</a:t>
            </a:r>
            <a:endParaRPr lang="en-US" sz="2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5943599" y="1441993"/>
            <a:ext cx="2800260" cy="3335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3018295" y="1465440"/>
            <a:ext cx="2586404" cy="3411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024157" y="823574"/>
            <a:ext cx="2362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smtClean="0">
                <a:latin typeface="NikoshBAN" panose="02000000000000000000" pitchFamily="2" charset="0"/>
                <a:cs typeface="NikoshBAN" panose="02000000000000000000" pitchFamily="2" charset="0"/>
              </a:rPr>
              <a:t>বহন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যোগ্য</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শৌচাগার</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stretch>
            <a:fillRect/>
          </a:stretch>
        </p:blipFill>
        <p:spPr>
          <a:xfrm>
            <a:off x="357188" y="1453716"/>
            <a:ext cx="2286000" cy="3423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33400" y="807464"/>
            <a:ext cx="18668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err="1" smtClean="0">
                <a:latin typeface="NikoshBAN" panose="02000000000000000000" pitchFamily="2" charset="0"/>
                <a:cs typeface="NikoshBAN" panose="02000000000000000000" pitchFamily="2" charset="0"/>
              </a:rPr>
              <a:t>বালতি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শৌচাগার</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8" name="TextBox 7"/>
          <p:cNvSpPr txBox="1"/>
          <p:nvPr/>
        </p:nvSpPr>
        <p:spPr>
          <a:xfrm>
            <a:off x="1523999" y="5334000"/>
            <a:ext cx="6781801"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dirty="0" err="1" smtClean="0">
                <a:solidFill>
                  <a:srgbClr val="7030A0"/>
                </a:solidFill>
                <a:latin typeface="NikoshBAN" panose="02000000000000000000" pitchFamily="2" charset="0"/>
                <a:cs typeface="NikoshBAN" panose="02000000000000000000" pitchFamily="2" charset="0"/>
              </a:rPr>
              <a:t>ছবিতে</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কী</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দেখতে</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পেয়েছো</a:t>
            </a:r>
            <a:r>
              <a:rPr lang="en-US" sz="5400" dirty="0" smtClean="0">
                <a:solidFill>
                  <a:srgbClr val="7030A0"/>
                </a:solidFill>
                <a:latin typeface="NikoshBAN" panose="02000000000000000000" pitchFamily="2" charset="0"/>
                <a:cs typeface="NikoshBAN" panose="02000000000000000000" pitchFamily="2" charset="0"/>
              </a:rPr>
              <a:t> ?</a:t>
            </a:r>
            <a:endParaRPr lang="en-US" sz="54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987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854" r="11810"/>
          <a:stretch/>
        </p:blipFill>
        <p:spPr>
          <a:xfrm>
            <a:off x="609600" y="933266"/>
            <a:ext cx="2043480" cy="35436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3"/>
          <a:srcRect r="37310" b="8432"/>
          <a:stretch/>
        </p:blipFill>
        <p:spPr>
          <a:xfrm>
            <a:off x="3200400" y="990600"/>
            <a:ext cx="24384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stretch>
            <a:fillRect/>
          </a:stretch>
        </p:blipFill>
        <p:spPr>
          <a:xfrm>
            <a:off x="6096000" y="990600"/>
            <a:ext cx="2729279" cy="3543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990600" y="5029200"/>
            <a:ext cx="7543800" cy="1107996"/>
          </a:xfrm>
          <a:prstGeom prst="rect">
            <a:avLst/>
          </a:prstGeom>
          <a:effectLst>
            <a:glow rad="228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600" dirty="0" err="1" smtClean="0">
                <a:latin typeface="NikoshBAN" panose="02000000000000000000" pitchFamily="2" charset="0"/>
                <a:cs typeface="NikoshBAN" panose="02000000000000000000" pitchFamily="2" charset="0"/>
              </a:rPr>
              <a:t>এই</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গুলো</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স্বাস্থ্য</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সম্মত</a:t>
            </a:r>
            <a:r>
              <a:rPr lang="en-US" sz="6600" dirty="0" smtClean="0">
                <a:latin typeface="NikoshBAN" panose="02000000000000000000" pitchFamily="2" charset="0"/>
                <a:cs typeface="NikoshBAN" panose="02000000000000000000" pitchFamily="2" charset="0"/>
              </a:rPr>
              <a:t> ?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8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457200"/>
            <a:ext cx="2971800" cy="830997"/>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b="1" dirty="0" err="1" smtClean="0">
                <a:latin typeface="NikoshBAN" panose="02000000000000000000" pitchFamily="2" charset="0"/>
                <a:cs typeface="NikoshBAN" panose="02000000000000000000" pitchFamily="2" charset="0"/>
              </a:rPr>
              <a:t>পাঠ</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পরিচিতি</a:t>
            </a:r>
            <a:r>
              <a:rPr lang="en-US"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4" name="TextBox 3"/>
          <p:cNvSpPr txBox="1"/>
          <p:nvPr/>
        </p:nvSpPr>
        <p:spPr>
          <a:xfrm>
            <a:off x="838200" y="2444352"/>
            <a:ext cx="4876800" cy="2554545"/>
          </a:xfrm>
          <a:prstGeom prst="rec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বিষয়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মিশকাতুল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মাসাবিহ</a:t>
            </a:r>
            <a:r>
              <a:rPr lang="en-US" sz="4000" dirty="0" smtClean="0">
                <a:latin typeface="NikoshBAN" panose="02000000000000000000" pitchFamily="2" charset="0"/>
                <a:cs typeface="NikoshBAN" panose="02000000000000000000" pitchFamily="2" charset="0"/>
              </a:rPr>
              <a:t> </a:t>
            </a:r>
          </a:p>
          <a:p>
            <a:r>
              <a:rPr lang="en-US" sz="4000" dirty="0" err="1" smtClean="0">
                <a:latin typeface="NikoshBAN" panose="02000000000000000000" pitchFamily="2" charset="0"/>
                <a:cs typeface="NikoshBAN" panose="02000000000000000000" pitchFamily="2" charset="0"/>
              </a:rPr>
              <a:t>অধ্যায়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মলমূত্র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ত্যাগের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শিষ্টাচার</a:t>
            </a:r>
            <a:r>
              <a:rPr lang="en-US" sz="4000" dirty="0" smtClean="0">
                <a:latin typeface="NikoshBAN" panose="02000000000000000000" pitchFamily="2" charset="0"/>
                <a:cs typeface="NikoshBAN" panose="02000000000000000000" pitchFamily="2" charset="0"/>
              </a:rPr>
              <a:t> </a:t>
            </a:r>
          </a:p>
          <a:p>
            <a:r>
              <a:rPr lang="en-US" sz="4000" dirty="0" err="1" smtClean="0">
                <a:latin typeface="NikoshBAN" panose="02000000000000000000" pitchFamily="2" charset="0"/>
                <a:cs typeface="NikoshBAN" panose="02000000000000000000" pitchFamily="2" charset="0"/>
              </a:rPr>
              <a:t>আলিম</a:t>
            </a:r>
            <a:r>
              <a:rPr lang="en-US" sz="4000" dirty="0" smtClean="0">
                <a:latin typeface="NikoshBAN" panose="02000000000000000000" pitchFamily="2" charset="0"/>
                <a:cs typeface="NikoshBAN" panose="02000000000000000000" pitchFamily="2" charset="0"/>
              </a:rPr>
              <a:t> ১ম- ২য় </a:t>
            </a:r>
            <a:r>
              <a:rPr lang="en-US" sz="4000" dirty="0" err="1" smtClean="0">
                <a:latin typeface="NikoshBAN" panose="02000000000000000000" pitchFamily="2" charset="0"/>
                <a:cs typeface="NikoshBAN" panose="02000000000000000000" pitchFamily="2" charset="0"/>
              </a:rPr>
              <a:t>বর্ষ</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6248400" y="2286000"/>
            <a:ext cx="2324100" cy="31700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9688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590800"/>
            <a:ext cx="5257800" cy="2585323"/>
          </a:xfrm>
          <a:prstGeom prst="rect">
            <a:avLst/>
          </a:prstGeom>
        </p:spPr>
        <p:txBody>
          <a:bodyPr wrap="square">
            <a:spAutoFit/>
          </a:bodyPr>
          <a:lstStyle/>
          <a:p>
            <a:r>
              <a:rPr lang="en-US" dirty="0" smtClean="0"/>
              <a:t> </a:t>
            </a:r>
            <a:r>
              <a:rPr lang="en-US" sz="5400" dirty="0" err="1" smtClean="0">
                <a:solidFill>
                  <a:srgbClr val="7030A0"/>
                </a:solidFill>
                <a:latin typeface="NikoshBAN" panose="02000000000000000000" pitchFamily="2" charset="0"/>
                <a:cs typeface="NikoshBAN" panose="02000000000000000000" pitchFamily="2" charset="0"/>
              </a:rPr>
              <a:t>কিতাবুত</a:t>
            </a:r>
            <a:r>
              <a:rPr lang="en-US" sz="5400" dirty="0" smtClean="0">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তাহারাত</a:t>
            </a:r>
            <a:r>
              <a:rPr lang="en-US" sz="5400" dirty="0" smtClean="0">
                <a:latin typeface="NikoshBAN" panose="02000000000000000000" pitchFamily="2" charset="0"/>
                <a:cs typeface="NikoshBAN" panose="02000000000000000000" pitchFamily="2" charset="0"/>
              </a:rPr>
              <a:t> </a:t>
            </a:r>
          </a:p>
          <a:p>
            <a:r>
              <a:rPr lang="ar-AE" sz="5400" b="1" dirty="0" smtClean="0"/>
              <a:t>باب </a:t>
            </a:r>
            <a:r>
              <a:rPr lang="ar-AE" sz="5400" b="1" dirty="0"/>
              <a:t>اداب </a:t>
            </a:r>
            <a:r>
              <a:rPr lang="ar-AE" sz="5400" b="1" dirty="0" smtClean="0"/>
              <a:t>الخلاء</a:t>
            </a:r>
            <a:endParaRPr lang="en-US" sz="5400" b="1" dirty="0" smtClean="0"/>
          </a:p>
          <a:p>
            <a:r>
              <a:rPr lang="en-US" sz="5400" b="1" dirty="0" smtClean="0">
                <a:latin typeface="NikoshBAN" panose="02000000000000000000" pitchFamily="2" charset="0"/>
                <a:cs typeface="NikoshBAN" panose="02000000000000000000" pitchFamily="2" charset="0"/>
              </a:rPr>
              <a:t>হাদিস </a:t>
            </a:r>
            <a:r>
              <a:rPr lang="en-US" sz="5400" b="1" dirty="0" err="1" smtClean="0">
                <a:latin typeface="NikoshBAN" panose="02000000000000000000" pitchFamily="2" charset="0"/>
                <a:cs typeface="NikoshBAN" panose="02000000000000000000" pitchFamily="2" charset="0"/>
              </a:rPr>
              <a:t>নং</a:t>
            </a:r>
            <a:r>
              <a:rPr lang="en-US" sz="5400" b="1" dirty="0" smtClean="0">
                <a:latin typeface="NikoshBAN" panose="02000000000000000000" pitchFamily="2" charset="0"/>
                <a:cs typeface="NikoshBAN" panose="02000000000000000000" pitchFamily="2" charset="0"/>
              </a:rPr>
              <a:t> ৩০৭-৩১১</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2438400" y="1066800"/>
            <a:ext cx="3962400" cy="1015663"/>
          </a:xfrm>
          <a:prstGeom prst="rect">
            <a:avLst/>
          </a:prstGeom>
          <a:noFill/>
        </p:spPr>
        <p:txBody>
          <a:bodyPr wrap="square" rtlCol="0">
            <a:spAutoFit/>
          </a:bodyPr>
          <a:lstStyle/>
          <a:p>
            <a:r>
              <a:rPr lang="en-US" sz="6000" b="1" dirty="0" smtClean="0">
                <a:solidFill>
                  <a:srgbClr val="00B0F0"/>
                </a:solidFill>
                <a:latin typeface="NikoshBAN" panose="02000000000000000000" pitchFamily="2" charset="0"/>
                <a:cs typeface="NikoshBAN" panose="02000000000000000000" pitchFamily="2" charset="0"/>
              </a:rPr>
              <a:t>আজকের </a:t>
            </a:r>
            <a:r>
              <a:rPr lang="en-US" sz="6000" b="1" dirty="0" err="1" smtClean="0">
                <a:solidFill>
                  <a:srgbClr val="00B0F0"/>
                </a:solidFill>
                <a:latin typeface="NikoshBAN" panose="02000000000000000000" pitchFamily="2" charset="0"/>
                <a:cs typeface="NikoshBAN" panose="02000000000000000000" pitchFamily="2" charset="0"/>
              </a:rPr>
              <a:t>পাঠ</a:t>
            </a:r>
            <a:r>
              <a:rPr lang="en-US" sz="6000" b="1" dirty="0" smtClean="0">
                <a:solidFill>
                  <a:srgbClr val="00B0F0"/>
                </a:solidFill>
                <a:latin typeface="NikoshBAN" panose="02000000000000000000" pitchFamily="2" charset="0"/>
                <a:cs typeface="NikoshBAN" panose="02000000000000000000" pitchFamily="2" charset="0"/>
              </a:rPr>
              <a:t> </a:t>
            </a:r>
            <a:endParaRPr lang="en-US" sz="60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2312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85800"/>
            <a:ext cx="4800600" cy="769441"/>
          </a:xfrm>
          <a:prstGeom prst="rect">
            <a:avLst/>
          </a:prstGeom>
          <a:solidFill>
            <a:schemeClr val="bg2"/>
          </a:solidFill>
        </p:spPr>
        <p:txBody>
          <a:bodyPr wrap="square" rtlCol="0">
            <a:spAutoFit/>
          </a:bodyPr>
          <a:lstStyle/>
          <a:p>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পাঠ</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শেষে</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জানবে</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609600" y="2286000"/>
            <a:ext cx="76962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মুলমূত্র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ত্যাগের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পায়খানায়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প্রবেশ</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কুলূখ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ইন্তেঞ্জা</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শৌচকার্য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বিষয়ে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৪/  </a:t>
            </a:r>
            <a:r>
              <a:rPr lang="en-US" sz="3200" dirty="0" err="1" smtClean="0">
                <a:latin typeface="NikoshBAN" panose="02000000000000000000" pitchFamily="2" charset="0"/>
                <a:cs typeface="NikoshBAN" panose="02000000000000000000" pitchFamily="2" charset="0"/>
              </a:rPr>
              <a:t>তাহক্বিক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709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600200"/>
            <a:ext cx="8286750" cy="44012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AE" sz="4000" b="1" dirty="0">
                <a:solidFill>
                  <a:srgbClr val="7030A0"/>
                </a:solidFill>
              </a:rPr>
              <a:t>عَنْ أَبِي أَيُّوبَ الأَنْصَارِيِّ، أَنَّ النَّبِيَّ ﷺ قَالَ: إِذَا أَتَيْتُمُ الغَائِطَ فَلاَ تَسْتَقْبِلُوا القِبْلَةَ، وَلاَ تَسْتَدْبِرُوهَا وَلَكِنْ شَرِّقُوا أَوْ </a:t>
            </a:r>
            <a:r>
              <a:rPr lang="ar-AE" sz="4000" b="1" dirty="0" smtClean="0">
                <a:solidFill>
                  <a:srgbClr val="7030A0"/>
                </a:solidFill>
              </a:rPr>
              <a:t>غَرِّبُوا</a:t>
            </a:r>
            <a:r>
              <a:rPr lang="en-US" sz="4000" b="1" dirty="0" smtClean="0">
                <a:solidFill>
                  <a:srgbClr val="7030A0"/>
                </a:solidFill>
              </a:rPr>
              <a:t>  </a:t>
            </a:r>
          </a:p>
          <a:p>
            <a:endParaRPr lang="en-US" sz="4000" b="1" dirty="0" smtClean="0">
              <a:solidFill>
                <a:srgbClr val="7030A0"/>
              </a:solidFill>
            </a:endParaRPr>
          </a:p>
          <a:p>
            <a:r>
              <a:rPr lang="ar-AE" sz="4000" b="1" dirty="0" smtClean="0">
                <a:solidFill>
                  <a:srgbClr val="7030A0"/>
                </a:solidFill>
              </a:rPr>
              <a:t>عَنْ </a:t>
            </a:r>
            <a:r>
              <a:rPr lang="ar-AE" sz="4000" b="1" dirty="0">
                <a:solidFill>
                  <a:srgbClr val="7030A0"/>
                </a:solidFill>
              </a:rPr>
              <a:t>أَبِي هُرَيْرَةَ، أَنَّ رَسُولَ اللهِ ﷺ قَالَ: اتَّقُوا اللَّعَّانَيْنِ قَالُوا: وَمَا اللَّعَّانَانِ يَا رَسُولَ اللهِ؟ قَالَ: الَّذِي يَتَخَلَّى فِي طَرِيقِ النَّاسِ، أَوْ فِي </a:t>
            </a:r>
            <a:r>
              <a:rPr lang="ar-AE" sz="4000" b="1" dirty="0" smtClean="0">
                <a:solidFill>
                  <a:srgbClr val="7030A0"/>
                </a:solidFill>
              </a:rPr>
              <a:t>ظِلِّهِمْ</a:t>
            </a:r>
            <a:endParaRPr lang="ar-AE" sz="4000" b="1" dirty="0">
              <a:solidFill>
                <a:srgbClr val="7030A0"/>
              </a:solidFill>
            </a:endParaRPr>
          </a:p>
        </p:txBody>
      </p:sp>
      <p:sp>
        <p:nvSpPr>
          <p:cNvPr id="9" name="Rectangle 8"/>
          <p:cNvSpPr/>
          <p:nvPr/>
        </p:nvSpPr>
        <p:spPr>
          <a:xfrm>
            <a:off x="3248025" y="457200"/>
            <a:ext cx="3048000" cy="609600"/>
          </a:xfrm>
          <a:prstGeom prst="rect">
            <a:avLst/>
          </a:prstGeom>
          <a:solidFill>
            <a:schemeClr val="bg2"/>
          </a:solidFill>
          <a:effectLst>
            <a:glow rad="228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smtClean="0">
                <a:latin typeface="NikoshBAN" panose="02000000000000000000" pitchFamily="2" charset="0"/>
                <a:cs typeface="NikoshBAN" panose="02000000000000000000" pitchFamily="2" charset="0"/>
              </a:rPr>
              <a:t>আজকের </a:t>
            </a:r>
            <a:r>
              <a:rPr lang="en-US" sz="4800" dirty="0" err="1" smtClean="0">
                <a:latin typeface="NikoshBAN" panose="02000000000000000000" pitchFamily="2" charset="0"/>
                <a:cs typeface="NikoshBAN" panose="02000000000000000000" pitchFamily="2" charset="0"/>
              </a:rPr>
              <a:t>পাঠ</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1145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28800"/>
            <a:ext cx="8153400" cy="4247317"/>
          </a:xfrm>
          <a:prstGeom prst="rect">
            <a:avLst/>
          </a:prstGeom>
          <a:effectLst/>
        </p:spPr>
        <p:style>
          <a:lnRef idx="2">
            <a:schemeClr val="accent3"/>
          </a:lnRef>
          <a:fillRef idx="1">
            <a:schemeClr val="lt1"/>
          </a:fillRef>
          <a:effectRef idx="0">
            <a:schemeClr val="accent3"/>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আবূ আইয়ূব আনসারী (রাঃ) থেকে বর্ণিত যে, নাবী (</a:t>
            </a:r>
            <a:r>
              <a:rPr lang="ar-AE" sz="2800" dirty="0">
                <a:latin typeface="NikoshBAN" panose="02000000000000000000" pitchFamily="2" charset="0"/>
              </a:rPr>
              <a:t>ﷺ) </a:t>
            </a:r>
            <a:r>
              <a:rPr lang="as-IN" sz="2800" dirty="0">
                <a:latin typeface="NikoshBAN" panose="02000000000000000000" pitchFamily="2" charset="0"/>
                <a:cs typeface="NikoshBAN" panose="02000000000000000000" pitchFamily="2" charset="0"/>
              </a:rPr>
              <a:t>বলেছেন: যখন তোমরা পায়খানা করতে যাও, তখন কিবলার দিকে মুখ করবে না কিংবা পিঠও দিবে না, বরং তোমরা পূর্ব দিকে অথবা পশ্চিম দিকে ফিরে </a:t>
            </a:r>
            <a:r>
              <a:rPr lang="as-IN" sz="2800" dirty="0" smtClean="0">
                <a:latin typeface="NikoshBAN" panose="02000000000000000000" pitchFamily="2" charset="0"/>
                <a:cs typeface="NikoshBAN" panose="02000000000000000000" pitchFamily="2" charset="0"/>
              </a:rPr>
              <a:t>বসবে</a:t>
            </a:r>
            <a:endParaRPr lang="en-US" sz="2800" dirty="0" smtClean="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আবূ হুরাইরা (রাঃ) রাসূল (</a:t>
            </a:r>
            <a:r>
              <a:rPr lang="ar-AE" sz="2800" dirty="0">
                <a:latin typeface="NikoshBAN" panose="02000000000000000000" pitchFamily="2" charset="0"/>
                <a:cs typeface="NikoshBAN" panose="02000000000000000000" pitchFamily="2" charset="0"/>
              </a:rPr>
              <a:t>ﷺ) </a:t>
            </a:r>
            <a:r>
              <a:rPr lang="as-IN" sz="2800" dirty="0">
                <a:latin typeface="NikoshBAN" panose="02000000000000000000" pitchFamily="2" charset="0"/>
                <a:cs typeface="NikoshBAN" panose="02000000000000000000" pitchFamily="2" charset="0"/>
              </a:rPr>
              <a:t>হতে বর্ণনা করেছেন, তিনি বলেছেন: তোমরা এমন দু’টি কাজ হতে বিরত থাক যা অভিশপ্ত। সাহাবীগণ জিজ্ঞেস করলেন: ইয়া রাসুলুল্লাহ! সেই অভিশপ্ত কাজ দু’টি কি? জবাবে রাসুলুল্লাহ (</a:t>
            </a:r>
            <a:r>
              <a:rPr lang="ar-AE" sz="2800" dirty="0">
                <a:latin typeface="NikoshBAN" panose="02000000000000000000" pitchFamily="2" charset="0"/>
                <a:cs typeface="NikoshBAN" panose="02000000000000000000" pitchFamily="2" charset="0"/>
              </a:rPr>
              <a:t>ﷺ) </a:t>
            </a:r>
            <a:r>
              <a:rPr lang="as-IN" sz="2800" dirty="0">
                <a:latin typeface="NikoshBAN" panose="02000000000000000000" pitchFamily="2" charset="0"/>
                <a:cs typeface="NikoshBAN" panose="02000000000000000000" pitchFamily="2" charset="0"/>
              </a:rPr>
              <a:t>বলেন: যে ব্যক্তি মানুষের যাতায়াতের পথে কিংবা ছায়াযুক্ত স্থানে (বৃক্ষর ছায়ায় যেখানে মানুষ বিশ্রাম গ্রহণ করে) পেশাব পায়খানা করে</a:t>
            </a:r>
          </a:p>
          <a:p>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2743200" y="609600"/>
            <a:ext cx="2667000" cy="707886"/>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বাংলায়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অনুবাদ</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4377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992</Words>
  <Application>Microsoft Office PowerPoint</Application>
  <PresentationFormat>On-screen Show (4:3)</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মলমূত্র ত্যাগের বসার নিয়ম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Principal KMA Hannan</cp:lastModifiedBy>
  <cp:revision>229</cp:revision>
  <dcterms:created xsi:type="dcterms:W3CDTF">2006-08-16T00:00:00Z</dcterms:created>
  <dcterms:modified xsi:type="dcterms:W3CDTF">2020-05-15T15:34:40Z</dcterms:modified>
</cp:coreProperties>
</file>