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71" r:id="rId7"/>
    <p:sldId id="262" r:id="rId8"/>
    <p:sldId id="295" r:id="rId9"/>
    <p:sldId id="293" r:id="rId10"/>
    <p:sldId id="296" r:id="rId11"/>
    <p:sldId id="294" r:id="rId12"/>
    <p:sldId id="273" r:id="rId13"/>
    <p:sldId id="280" r:id="rId14"/>
    <p:sldId id="279" r:id="rId15"/>
    <p:sldId id="297" r:id="rId16"/>
    <p:sldId id="291" r:id="rId17"/>
    <p:sldId id="281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7197D-E765-4B64-AD05-D4DEB8D0F5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DB51B-8355-4C66-A725-9D1167A7DB2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>
              <a:solidFill>
                <a:srgbClr val="00B050"/>
              </a:solidFill>
            </a:rPr>
            <a:t>Telling the time</a:t>
          </a:r>
          <a:endParaRPr lang="en-US" dirty="0">
            <a:solidFill>
              <a:srgbClr val="00B050"/>
            </a:solidFill>
          </a:endParaRPr>
        </a:p>
      </dgm:t>
    </dgm:pt>
    <dgm:pt modelId="{90E0C50C-4430-451D-9435-FE7FD5D3EF00}" type="parTrans" cxnId="{015013CB-DCE3-48DF-96BD-87BA74ED03F4}">
      <dgm:prSet/>
      <dgm:spPr/>
      <dgm:t>
        <a:bodyPr/>
        <a:lstStyle/>
        <a:p>
          <a:endParaRPr lang="en-US"/>
        </a:p>
      </dgm:t>
    </dgm:pt>
    <dgm:pt modelId="{C796D001-E60C-46AC-B2DB-C4DC5E089ABA}" type="sibTrans" cxnId="{015013CB-DCE3-48DF-96BD-87BA74ED03F4}">
      <dgm:prSet/>
      <dgm:spPr/>
      <dgm:t>
        <a:bodyPr/>
        <a:lstStyle/>
        <a:p>
          <a:endParaRPr lang="en-US"/>
        </a:p>
      </dgm:t>
    </dgm:pt>
    <dgm:pt modelId="{836BE254-BC36-4C18-AF25-2FC597355986}" type="pres">
      <dgm:prSet presAssocID="{D097197D-E765-4B64-AD05-D4DEB8D0F5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21F788-A51C-45C2-9955-C1A107FD5AF8}" type="pres">
      <dgm:prSet presAssocID="{F4FDB51B-8355-4C66-A725-9D1167A7DB29}" presName="linNode" presStyleCnt="0"/>
      <dgm:spPr/>
    </dgm:pt>
    <dgm:pt modelId="{3389C974-A782-4DB1-84BB-9E021DD33312}" type="pres">
      <dgm:prSet presAssocID="{F4FDB51B-8355-4C66-A725-9D1167A7DB29}" presName="parentText" presStyleLbl="node1" presStyleIdx="0" presStyleCnt="1" custScaleX="2698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4BF3A0-7631-4D13-9E00-DAC50CD9B5BE}" type="presOf" srcId="{F4FDB51B-8355-4C66-A725-9D1167A7DB29}" destId="{3389C974-A782-4DB1-84BB-9E021DD33312}" srcOrd="0" destOrd="0" presId="urn:microsoft.com/office/officeart/2005/8/layout/vList5"/>
    <dgm:cxn modelId="{FC61787F-C05F-4010-BCEE-F08D0DA7D1A6}" type="presOf" srcId="{D097197D-E765-4B64-AD05-D4DEB8D0F507}" destId="{836BE254-BC36-4C18-AF25-2FC597355986}" srcOrd="0" destOrd="0" presId="urn:microsoft.com/office/officeart/2005/8/layout/vList5"/>
    <dgm:cxn modelId="{015013CB-DCE3-48DF-96BD-87BA74ED03F4}" srcId="{D097197D-E765-4B64-AD05-D4DEB8D0F507}" destId="{F4FDB51B-8355-4C66-A725-9D1167A7DB29}" srcOrd="0" destOrd="0" parTransId="{90E0C50C-4430-451D-9435-FE7FD5D3EF00}" sibTransId="{C796D001-E60C-46AC-B2DB-C4DC5E089ABA}"/>
    <dgm:cxn modelId="{DC56672E-69E6-432E-A0AC-DD89EACD4D13}" type="presParOf" srcId="{836BE254-BC36-4C18-AF25-2FC597355986}" destId="{1B21F788-A51C-45C2-9955-C1A107FD5AF8}" srcOrd="0" destOrd="0" presId="urn:microsoft.com/office/officeart/2005/8/layout/vList5"/>
    <dgm:cxn modelId="{A76A41C4-F7C2-4380-A7E0-ADF49BB2BDD6}" type="presParOf" srcId="{1B21F788-A51C-45C2-9955-C1A107FD5AF8}" destId="{3389C974-A782-4DB1-84BB-9E021DD3331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9C974-A782-4DB1-84BB-9E021DD33312}">
      <dsp:nvSpPr>
        <dsp:cNvPr id="0" name=""/>
        <dsp:cNvSpPr/>
      </dsp:nvSpPr>
      <dsp:spPr>
        <a:xfrm>
          <a:off x="76202" y="0"/>
          <a:ext cx="5181594" cy="1015663"/>
        </a:xfrm>
        <a:prstGeom prst="roundRect">
          <a:avLst/>
        </a:prstGeom>
        <a:gradFill rotWithShape="1">
          <a:gsLst>
            <a:gs pos="0">
              <a:schemeClr val="accent1">
                <a:tint val="1000"/>
              </a:schemeClr>
            </a:gs>
            <a:gs pos="68000">
              <a:schemeClr val="accent1">
                <a:tint val="77000"/>
              </a:schemeClr>
            </a:gs>
            <a:gs pos="81000">
              <a:schemeClr val="accent1">
                <a:tint val="79000"/>
              </a:schemeClr>
            </a:gs>
            <a:gs pos="86000">
              <a:schemeClr val="accent1">
                <a:tint val="73000"/>
              </a:schemeClr>
            </a:gs>
            <a:gs pos="100000">
              <a:schemeClr val="accent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shade val="60000"/>
              <a:satMod val="300000"/>
            </a:schemeClr>
          </a:solidFill>
          <a:prstDash val="solid"/>
        </a:ln>
        <a:effectLst>
          <a:glow rad="63500">
            <a:schemeClr val="accent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rgbClr val="00B050"/>
              </a:solidFill>
            </a:rPr>
            <a:t>Telling the time</a:t>
          </a:r>
          <a:endParaRPr lang="en-US" sz="5400" kern="1200" dirty="0">
            <a:solidFill>
              <a:srgbClr val="00B050"/>
            </a:solidFill>
          </a:endParaRPr>
        </a:p>
      </dsp:txBody>
      <dsp:txXfrm>
        <a:off x="125783" y="49581"/>
        <a:ext cx="5082432" cy="916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23025-C36A-4973-87F5-92A3483C8C3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CE5F6-8501-4460-8C63-F18A24A05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1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CE5F6-8501-4460-8C63-F18A24A051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0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CE5F6-8501-4460-8C63-F18A24A051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0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FD67F8-AE28-428C-B19D-26487F1B4CFD}"/>
              </a:ext>
            </a:extLst>
          </p:cNvPr>
          <p:cNvSpPr/>
          <p:nvPr/>
        </p:nvSpPr>
        <p:spPr>
          <a:xfrm>
            <a:off x="2895600" y="3962400"/>
            <a:ext cx="3503080" cy="25236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2023408"/>
            <a:ext cx="6249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</a:rPr>
              <a:t>Wellcome</a:t>
            </a:r>
            <a:r>
              <a:rPr lang="en-US" sz="6000" dirty="0" smtClean="0">
                <a:solidFill>
                  <a:srgbClr val="002060"/>
                </a:solidFill>
              </a:rPr>
              <a:t> to my multimedia class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 flipH="1" flipV="1">
            <a:off x="-34636" y="0"/>
            <a:ext cx="9178636" cy="6858000"/>
          </a:xfrm>
          <a:prstGeom prst="frame">
            <a:avLst>
              <a:gd name="adj1" fmla="val 450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8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0309" y="4516582"/>
            <a:ext cx="4391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</a:rPr>
              <a:t>Tick-tock!Tick-tock!</a:t>
            </a:r>
          </a:p>
          <a:p>
            <a:r>
              <a:rPr lang="bn-BD" sz="2400" dirty="0" smtClean="0">
                <a:solidFill>
                  <a:srgbClr val="002060"/>
                </a:solidFill>
              </a:rPr>
              <a:t>It’s 4 o’clock.4o’clock!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N</a:t>
            </a:r>
            <a:r>
              <a:rPr lang="bn-BD" sz="2400" dirty="0" smtClean="0">
                <a:solidFill>
                  <a:srgbClr val="002060"/>
                </a:solidFill>
              </a:rPr>
              <a:t>ow it’s time to go back home.</a:t>
            </a:r>
          </a:p>
          <a:p>
            <a:r>
              <a:rPr lang="bn-BD" sz="2400" dirty="0" smtClean="0">
                <a:solidFill>
                  <a:srgbClr val="002060"/>
                </a:solidFill>
              </a:rPr>
              <a:t>Tick-tock!Tick-tock!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Look at the clock.</a:t>
            </a:r>
            <a:endParaRPr lang="bn-BD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7764"/>
            <a:ext cx="8950036" cy="65878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8600"/>
            <a:ext cx="7467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84914"/>
            <a:ext cx="2868386" cy="1606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04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Students open your book page no-50 .read silently the poem  by seeing the clock.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3962400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2000250" cy="22860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 flipH="1" flipV="1">
            <a:off x="0" y="0"/>
            <a:ext cx="9144000" cy="6858000"/>
          </a:xfrm>
          <a:prstGeom prst="frame">
            <a:avLst>
              <a:gd name="adj1" fmla="val 340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373582" y="3194125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2800" y="437054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7030A0"/>
                </a:solidFill>
              </a:rPr>
              <a:t> 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0945" y="435351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7030A0"/>
                </a:solidFill>
              </a:rPr>
              <a:t>your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48862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yourself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95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wash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76600" y="4530436"/>
            <a:ext cx="496131" cy="303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07477" y="2922656"/>
            <a:ext cx="1600200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7030A0"/>
                </a:solidFill>
              </a:rPr>
              <a:t>wa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2082" y="299258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7030A0"/>
                </a:solidFill>
              </a:rPr>
              <a:t>sh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486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tourist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437054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7030A0"/>
                </a:solidFill>
              </a:rPr>
              <a:t>self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2100" y="685800"/>
            <a:ext cx="537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002060"/>
                </a:solidFill>
              </a:rPr>
              <a:t>Pronunciation</a:t>
            </a:r>
            <a:endParaRPr lang="en-US" sz="5400" b="1" u="sng" dirty="0">
              <a:solidFill>
                <a:srgbClr val="002060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7709" y="0"/>
            <a:ext cx="9067800" cy="6858000"/>
          </a:xfrm>
          <a:prstGeom prst="frame">
            <a:avLst>
              <a:gd name="adj1" fmla="val 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85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 animBg="1"/>
      <p:bldP spid="11" grpId="0"/>
      <p:bldP spid="12" grpId="0"/>
      <p:bldP spid="1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95945" y="228600"/>
            <a:ext cx="4509655" cy="7620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Group work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1" y="1975308"/>
            <a:ext cx="70103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</a:rPr>
              <a:t>Write the next line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Tick –tock !tick-tock!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----------------------------------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 W</a:t>
            </a:r>
            <a:r>
              <a:rPr lang="bn-BD" sz="4000" dirty="0">
                <a:solidFill>
                  <a:srgbClr val="002060"/>
                </a:solidFill>
              </a:rPr>
              <a:t>ash yourself and pray</a:t>
            </a:r>
            <a:r>
              <a:rPr lang="bn-BD" sz="4000" dirty="0" smtClean="0">
                <a:solidFill>
                  <a:srgbClr val="002060"/>
                </a:solidFill>
              </a:rPr>
              <a:t>.</a:t>
            </a:r>
            <a:endParaRPr lang="en-US" sz="40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---------------------------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-----------------------.</a:t>
            </a:r>
            <a:endParaRPr lang="bn-BD" sz="4000" dirty="0">
              <a:solidFill>
                <a:srgbClr val="002060"/>
              </a:solidFill>
            </a:endParaRPr>
          </a:p>
          <a:p>
            <a:endParaRPr lang="en-US" sz="4000" dirty="0" smtClean="0">
              <a:solidFill>
                <a:srgbClr val="002060"/>
              </a:solidFill>
            </a:endParaRPr>
          </a:p>
          <a:p>
            <a:endParaRPr lang="en-US" sz="4000" dirty="0" smtClean="0">
              <a:solidFill>
                <a:srgbClr val="002060"/>
              </a:solidFill>
            </a:endParaRPr>
          </a:p>
          <a:p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014" y="2895600"/>
            <a:ext cx="5725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</a:rPr>
              <a:t>It’s 5 o’clock.5 </a:t>
            </a:r>
            <a:r>
              <a:rPr lang="bn-BD" sz="4000" dirty="0" smtClean="0">
                <a:solidFill>
                  <a:srgbClr val="7030A0"/>
                </a:solidFill>
              </a:rPr>
              <a:t>o’clo</a:t>
            </a:r>
            <a:r>
              <a:rPr lang="en-US" sz="4000" dirty="0" smtClean="0">
                <a:solidFill>
                  <a:srgbClr val="7030A0"/>
                </a:solidFill>
              </a:rPr>
              <a:t>c</a:t>
            </a:r>
            <a:r>
              <a:rPr lang="bn-BD" sz="4000" dirty="0" smtClean="0">
                <a:solidFill>
                  <a:srgbClr val="7030A0"/>
                </a:solidFill>
              </a:rPr>
              <a:t>k</a:t>
            </a:r>
            <a:r>
              <a:rPr lang="bn-BD" sz="4000" dirty="0">
                <a:solidFill>
                  <a:srgbClr val="7030A0"/>
                </a:solidFill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1" y="4191000"/>
            <a:ext cx="5181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>
                <a:solidFill>
                  <a:srgbClr val="7030A0"/>
                </a:solidFill>
              </a:rPr>
              <a:t>Tick-tock!Tick –</a:t>
            </a:r>
            <a:r>
              <a:rPr lang="bn-BD" sz="4000" dirty="0" smtClean="0">
                <a:solidFill>
                  <a:srgbClr val="7030A0"/>
                </a:solidFill>
              </a:rPr>
              <a:t>tock!</a:t>
            </a:r>
            <a:endParaRPr lang="bn-BD" sz="4000" dirty="0">
              <a:solidFill>
                <a:srgbClr val="7030A0"/>
              </a:solidFill>
            </a:endParaRPr>
          </a:p>
          <a:p>
            <a:r>
              <a:rPr lang="en-US" sz="4000" dirty="0">
                <a:solidFill>
                  <a:srgbClr val="7030A0"/>
                </a:solidFill>
              </a:rPr>
              <a:t>L</a:t>
            </a:r>
            <a:r>
              <a:rPr lang="bn-BD" sz="4000" dirty="0">
                <a:solidFill>
                  <a:srgbClr val="7030A0"/>
                </a:solidFill>
              </a:rPr>
              <a:t>ook at the </a:t>
            </a:r>
            <a:r>
              <a:rPr lang="bn-BD" sz="4000" dirty="0" smtClean="0">
                <a:solidFill>
                  <a:srgbClr val="7030A0"/>
                </a:solidFill>
              </a:rPr>
              <a:t>clock</a:t>
            </a:r>
            <a:endParaRPr lang="en-US" sz="4000" dirty="0" smtClean="0">
              <a:solidFill>
                <a:srgbClr val="7030A0"/>
              </a:solidFill>
            </a:endParaRPr>
          </a:p>
          <a:p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2090" y="1328977"/>
            <a:ext cx="420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7030A0"/>
                </a:solidFill>
              </a:rPr>
              <a:t>Group- morning</a:t>
            </a:r>
            <a:endParaRPr lang="en-US" sz="3600" b="1" u="sng" dirty="0">
              <a:solidFill>
                <a:srgbClr val="7030A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372600" cy="6858000"/>
          </a:xfrm>
          <a:prstGeom prst="frame">
            <a:avLst>
              <a:gd name="adj1" fmla="val 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02873" y="381000"/>
            <a:ext cx="4800600" cy="990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Group-afternoon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4100" y="303186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─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4114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─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04109" y="5165466"/>
            <a:ext cx="65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─</a:t>
            </a:r>
            <a:endParaRPr lang="en-US" sz="36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79882"/>
            <a:ext cx="2590799" cy="26391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8091" y="1616287"/>
            <a:ext cx="7890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See the clock .write first  two lines of the poem:</a:t>
            </a:r>
            <a:endParaRPr lang="en-US" sz="2400" b="1" u="sng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26670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                        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----------------------------------------------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     ----------------------------------------------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067800" cy="6781800"/>
          </a:xfrm>
          <a:prstGeom prst="frame">
            <a:avLst>
              <a:gd name="adj1" fmla="val 3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7755" y="2893366"/>
            <a:ext cx="368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Tick-tock! Tick – tock!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2668" y="3735891"/>
            <a:ext cx="333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 4 o’clock. 4 o’clock!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3285700"/>
            <a:ext cx="2868386" cy="1606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17354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</a:rPr>
              <a:t>Students look at those clocks. and say the time.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02" y="2743200"/>
            <a:ext cx="2475635" cy="233191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 flipH="1" flipV="1">
            <a:off x="0" y="0"/>
            <a:ext cx="9144000" cy="6858000"/>
          </a:xfrm>
          <a:prstGeom prst="frame">
            <a:avLst>
              <a:gd name="adj1" fmla="val 340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309" y="5410200"/>
            <a:ext cx="263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 o’clock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7073" y="541019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 o’clock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5058" y="294052"/>
            <a:ext cx="32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</a:rPr>
              <a:t>evaluation</a:t>
            </a:r>
            <a:endParaRPr lang="en-US" sz="48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09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418" y="3839011"/>
            <a:ext cx="8513617" cy="707886"/>
          </a:xfrm>
          <a:prstGeom prst="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Write first  five  lines of  the poem.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691" y="1143000"/>
            <a:ext cx="3532910" cy="707886"/>
          </a:xfrm>
          <a:prstGeom prst="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Home work.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50910" y="2057400"/>
            <a:ext cx="484632" cy="978408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13993" y="20782"/>
            <a:ext cx="9144000" cy="6781800"/>
          </a:xfrm>
          <a:prstGeom prst="frame">
            <a:avLst>
              <a:gd name="adj1" fmla="val 2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74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335471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time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4408" y="3388043"/>
            <a:ext cx="4507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Now its time to sleep.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86000" y="34548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1220458"/>
            <a:ext cx="514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</a:rPr>
              <a:t>One day one ward 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9" grpId="1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afiq\Downloads\bxfg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66800"/>
            <a:ext cx="4495800" cy="4542243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137648" y="908338"/>
            <a:ext cx="2438400" cy="838199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 IDENTITY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81000" y="3581400"/>
            <a:ext cx="3048000" cy="31242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ahid akhtar parvin.assistant 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jagodishpur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Govt.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Primary  school</a:t>
            </a:r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ID:</a:t>
            </a:r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nahidprimary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nahid pi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356" y="591254"/>
            <a:ext cx="2664844" cy="301027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08903" y="3657600"/>
            <a:ext cx="3352800" cy="304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:  Five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 : English</a:t>
            </a:r>
          </a:p>
          <a:p>
            <a:pPr algn="ctr"/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.</a:t>
            </a:r>
          </a:p>
          <a:p>
            <a:pPr algn="ctr"/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unite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13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A)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Page No.: 50</a:t>
            </a:r>
            <a:endParaRPr lang="en-US" dirty="0" smtClean="0">
              <a:solidFill>
                <a:srgbClr val="002060"/>
              </a:solidFill>
              <a:cs typeface="ModhumatiMJ" panose="00000400000000000000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Time :</a:t>
            </a:r>
            <a:r>
              <a:rPr lang="en-US" dirty="0" smtClean="0">
                <a:solidFill>
                  <a:srgbClr val="002060"/>
                </a:solidFill>
                <a:cs typeface="NikoshBAN" panose="02000000000000000000" pitchFamily="2" charset="0"/>
              </a:rPr>
              <a:t> 40 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minutes.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Date 12/05/2020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English-For-Today-Class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290" y="591254"/>
            <a:ext cx="2587951" cy="305941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1"/>
            <a:ext cx="9144000" cy="6857999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6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399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3717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37174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Students will be  able to-</a:t>
            </a:r>
          </a:p>
          <a:p>
            <a:pPr lvl="0"/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</a:p>
          <a:p>
            <a:pPr lvl="0"/>
            <a:r>
              <a:rPr lang="en-US" sz="2000" dirty="0">
                <a:solidFill>
                  <a:srgbClr val="786C7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1.2.1 recognize which words in a sentence are stressed.</a:t>
            </a:r>
          </a:p>
          <a:p>
            <a:pPr lvl="0"/>
            <a:r>
              <a:rPr lang="en-US" sz="2000" dirty="0">
                <a:solidFill>
                  <a:srgbClr val="786C7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1.4.2 recognize use intonation </a:t>
            </a:r>
            <a:r>
              <a:rPr lang="en-US" sz="2000" dirty="0" err="1">
                <a:solidFill>
                  <a:srgbClr val="786C7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petternsfor</a:t>
            </a:r>
            <a:r>
              <a:rPr lang="en-US" sz="2000" dirty="0">
                <a:solidFill>
                  <a:srgbClr val="786C7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greetings  and statements. </a:t>
            </a:r>
          </a:p>
          <a:p>
            <a:pPr lvl="0"/>
            <a:r>
              <a:rPr lang="en-US" sz="2000" dirty="0">
                <a:solidFill>
                  <a:srgbClr val="786C7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3.4.1 understand statements made by the teacher and students.</a:t>
            </a:r>
          </a:p>
          <a:p>
            <a:pPr lvl="0"/>
            <a:r>
              <a:rPr lang="en-US" sz="2000" dirty="0">
                <a:solidFill>
                  <a:srgbClr val="786C7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4.3.1 understand and </a:t>
            </a:r>
            <a:r>
              <a:rPr lang="en-US" sz="2000" dirty="0" err="1">
                <a:solidFill>
                  <a:srgbClr val="786C7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injoy</a:t>
            </a:r>
            <a:r>
              <a:rPr lang="en-US" sz="2000" dirty="0">
                <a:solidFill>
                  <a:srgbClr val="786C7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simple poems.</a:t>
            </a:r>
          </a:p>
          <a:p>
            <a:pPr lvl="0"/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Speaking: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 to say words phrases and sentences with proper sounds and stressed.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1.1.2 say sentences with proper intonation.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5.1.1 tell the time(hours and minutes) and mention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p.m,half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past ,quarter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past,quarter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etc.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4.1.1 recite poems.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8.1.1 take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oart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conversations on appropriate topics.</a:t>
            </a:r>
          </a:p>
          <a:p>
            <a:pPr lvl="0"/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Reading: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1.5.1 to read words phrases and sentences in the text with proper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pronounciation,stress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intontion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3.2.1 read the clock (ours and minutes) and mention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p.m,half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past ,quarter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past,quarter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Writing:</a:t>
            </a:r>
            <a:endParaRPr lang="en-US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2.1.3 to make sentences using words and phrases, following instructions.</a:t>
            </a:r>
          </a:p>
          <a:p>
            <a:pPr lvl="0"/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563"/>
            <a:ext cx="9144000" cy="681643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0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28060" y="4525563"/>
            <a:ext cx="2327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2" y="2194849"/>
            <a:ext cx="8958258" cy="4539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5151" y="41701"/>
            <a:ext cx="3681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Students what are they </a:t>
            </a:r>
            <a:r>
              <a:rPr lang="en-US" sz="2400" dirty="0" err="1">
                <a:solidFill>
                  <a:srgbClr val="C00000"/>
                </a:solidFill>
              </a:rPr>
              <a:t>doinging</a:t>
            </a:r>
            <a:r>
              <a:rPr lang="en-US" sz="2400" dirty="0">
                <a:solidFill>
                  <a:srgbClr val="C00000"/>
                </a:solidFill>
              </a:rPr>
              <a:t> in this picture?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3" y="41701"/>
            <a:ext cx="2552806" cy="22198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6600" y="1063295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Usually at what time they are praying?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7916924">
            <a:off x="5932616" y="903692"/>
            <a:ext cx="1833557" cy="1981201"/>
          </a:xfrm>
          <a:prstGeom prst="bentArrow">
            <a:avLst>
              <a:gd name="adj1" fmla="val 9897"/>
              <a:gd name="adj2" fmla="val 25000"/>
              <a:gd name="adj3" fmla="val 25000"/>
              <a:gd name="adj4" fmla="val 4375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2216743" y="1236477"/>
            <a:ext cx="978408" cy="484632"/>
          </a:xfrm>
          <a:prstGeom prst="rightArrow">
            <a:avLst>
              <a:gd name="adj1" fmla="val 32848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117" y="1"/>
            <a:ext cx="8791140" cy="673433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684290"/>
              </p:ext>
            </p:extLst>
          </p:nvPr>
        </p:nvGraphicFramePr>
        <p:xfrm>
          <a:off x="2209800" y="3505200"/>
          <a:ext cx="5334000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5200" y="1219200"/>
            <a:ext cx="266700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Todays lesson is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12512"/>
            <a:ext cx="8839200" cy="64930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10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430837" y="33008"/>
            <a:ext cx="513310" cy="273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2514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popular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" y="385272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tourist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" y="5410200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waterfall</a:t>
            </a:r>
            <a:endParaRPr lang="en-US" sz="2800" dirty="0"/>
          </a:p>
        </p:txBody>
      </p:sp>
      <p:sp>
        <p:nvSpPr>
          <p:cNvPr id="20" name="Right Arrow 19"/>
          <p:cNvSpPr/>
          <p:nvPr/>
        </p:nvSpPr>
        <p:spPr>
          <a:xfrm>
            <a:off x="3034489" y="4692183"/>
            <a:ext cx="1080309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34490" y="3294036"/>
            <a:ext cx="1080309" cy="266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951710" y="2362200"/>
            <a:ext cx="116308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5334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tx2">
                    <a:lumMod val="10000"/>
                  </a:schemeClr>
                </a:solidFill>
              </a:rPr>
              <a:t>new words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800" y="206902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wash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2909316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pray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4307463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C</a:t>
            </a:r>
            <a:r>
              <a:rPr lang="en-US" sz="4400" b="1" dirty="0" smtClean="0">
                <a:solidFill>
                  <a:srgbClr val="00B050"/>
                </a:solidFill>
              </a:rPr>
              <a:t>lock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7418" y="2069022"/>
            <a:ext cx="266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ধৌত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</a:rPr>
              <a:t>। 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3400" y="309937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</a:rPr>
              <a:t>প্রার্থনা করা</a:t>
            </a:r>
            <a:r>
              <a:rPr lang="en-US" sz="4000" dirty="0" smtClean="0">
                <a:solidFill>
                  <a:srgbClr val="002060"/>
                </a:solidFill>
              </a:rPr>
              <a:t>। </a:t>
            </a:r>
            <a:r>
              <a:rPr lang="bn-BD" sz="4000" dirty="0" smtClean="0">
                <a:solidFill>
                  <a:srgbClr val="002060"/>
                </a:solidFill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447097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</a:rPr>
              <a:t>ঘড়ি</a:t>
            </a:r>
            <a:r>
              <a:rPr lang="en-US" sz="4000" dirty="0" smtClean="0">
                <a:solidFill>
                  <a:srgbClr val="002060"/>
                </a:solidFill>
              </a:rPr>
              <a:t>। </a:t>
            </a:r>
            <a:r>
              <a:rPr lang="bn-BD" sz="4000" dirty="0" smtClean="0">
                <a:solidFill>
                  <a:srgbClr val="002060"/>
                </a:solidFill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3008"/>
            <a:ext cx="8991600" cy="66725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" grpId="0"/>
      <p:bldP spid="25" grpId="0"/>
      <p:bldP spid="26" grpId="0"/>
      <p:bldP spid="27" grpId="0"/>
      <p:bldP spid="28" grpId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743200"/>
            <a:ext cx="60960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Teachers model reading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84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073" y="4800600"/>
            <a:ext cx="823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 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680006"/>
            <a:ext cx="8388927" cy="3891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484676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3818" y="45720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Tick-tock! Tick –tock!</a:t>
            </a:r>
          </a:p>
          <a:p>
            <a:r>
              <a:rPr lang="bn-BD" sz="2400" b="1" dirty="0" smtClean="0">
                <a:solidFill>
                  <a:srgbClr val="002060"/>
                </a:solidFill>
              </a:rPr>
              <a:t>It’s 5 o’clock.5 o’clock!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W</a:t>
            </a:r>
            <a:r>
              <a:rPr lang="bn-BD" sz="2400" b="1" dirty="0" smtClean="0">
                <a:solidFill>
                  <a:srgbClr val="002060"/>
                </a:solidFill>
              </a:rPr>
              <a:t>ash yourself and pray.</a:t>
            </a:r>
          </a:p>
          <a:p>
            <a:r>
              <a:rPr lang="bn-BD" sz="2400" b="1" dirty="0" smtClean="0">
                <a:solidFill>
                  <a:srgbClr val="002060"/>
                </a:solidFill>
              </a:rPr>
              <a:t>Tick-tock!Tick –tock!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L</a:t>
            </a:r>
            <a:r>
              <a:rPr lang="bn-BD" sz="2400" b="1" dirty="0" smtClean="0">
                <a:solidFill>
                  <a:srgbClr val="002060"/>
                </a:solidFill>
              </a:rPr>
              <a:t>ook at the clock.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"/>
            <a:ext cx="8610600" cy="67056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</a:rPr>
              <a:t>Students look at the clock and read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6123" y="4201886"/>
            <a:ext cx="4559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</a:rPr>
              <a:t>Tick-tock!Tick-tock!</a:t>
            </a:r>
          </a:p>
          <a:p>
            <a:r>
              <a:rPr lang="bn-BD" sz="2400" dirty="0" smtClean="0">
                <a:solidFill>
                  <a:srgbClr val="002060"/>
                </a:solidFill>
              </a:rPr>
              <a:t>It’s 9 o’clock.9 o’clock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</a:t>
            </a:r>
            <a:r>
              <a:rPr lang="bn-BD" sz="2400" dirty="0" smtClean="0">
                <a:solidFill>
                  <a:srgbClr val="002060"/>
                </a:solidFill>
              </a:rPr>
              <a:t>ake your bag and go to school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bn-BD" sz="2400" dirty="0" smtClean="0">
              <a:solidFill>
                <a:srgbClr val="002060"/>
              </a:solidFill>
            </a:endParaRPr>
          </a:p>
          <a:p>
            <a:r>
              <a:rPr lang="bn-BD" sz="2400" dirty="0" smtClean="0">
                <a:solidFill>
                  <a:srgbClr val="002060"/>
                </a:solidFill>
              </a:rPr>
              <a:t>Tick-tock!Tick-tock.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bn-BD" sz="2400" dirty="0" smtClean="0">
                <a:solidFill>
                  <a:srgbClr val="002060"/>
                </a:solidFill>
              </a:rPr>
              <a:t>ook at the clock.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048250" cy="42018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2.6|1.6"/>
</p:tagLst>
</file>

<file path=ppt/theme/theme1.xml><?xml version="1.0" encoding="utf-8"?>
<a:theme xmlns:a="http://schemas.openxmlformats.org/drawingml/2006/main" name="Technic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2660</TotalTime>
  <Words>460</Words>
  <Application>Microsoft Office PowerPoint</Application>
  <PresentationFormat>On-screen Show (4:3)</PresentationFormat>
  <Paragraphs>110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WELLCOME</dc:title>
  <dc:creator>Khurshied</dc:creator>
  <cp:lastModifiedBy>ismail - [2010]</cp:lastModifiedBy>
  <cp:revision>331</cp:revision>
  <dcterms:created xsi:type="dcterms:W3CDTF">2006-08-16T00:00:00Z</dcterms:created>
  <dcterms:modified xsi:type="dcterms:W3CDTF">2020-05-14T18:35:23Z</dcterms:modified>
</cp:coreProperties>
</file>