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314" r:id="rId2"/>
    <p:sldId id="300" r:id="rId3"/>
    <p:sldId id="299" r:id="rId4"/>
    <p:sldId id="278" r:id="rId5"/>
    <p:sldId id="264" r:id="rId6"/>
    <p:sldId id="310" r:id="rId7"/>
    <p:sldId id="311" r:id="rId8"/>
    <p:sldId id="315" r:id="rId9"/>
    <p:sldId id="305" r:id="rId10"/>
    <p:sldId id="303" r:id="rId11"/>
    <p:sldId id="307" r:id="rId12"/>
    <p:sldId id="284" r:id="rId13"/>
    <p:sldId id="302" r:id="rId14"/>
    <p:sldId id="304" r:id="rId15"/>
    <p:sldId id="306" r:id="rId16"/>
    <p:sldId id="312" r:id="rId17"/>
    <p:sldId id="309" r:id="rId18"/>
    <p:sldId id="268" r:id="rId19"/>
    <p:sldId id="288" r:id="rId20"/>
    <p:sldId id="266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5166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1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55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ক্ষারকে জানার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 পরীক্ষাটি দেওয়া হয়েছে।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পরীক্ষাটি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প্রাসঙ্গিক প্র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শ্ন ক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অম্ল সম্পর্কে জানতে শিক্ষার্থীকে সহায়তা করা যায়।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লাল লিটমাস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লেবুর রসে ডুবালে রং কিরুপ হয়?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নীল লিটমাসলেবুর রসে ডুবালে রং কিরুপ হয়?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খাতা দেখার পর উত্তর মিলিয়ে নিতে বলা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31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79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শিক্ষার্থী</a:t>
            </a:r>
            <a:r>
              <a:rPr lang="bn-BD" baseline="0" dirty="0" smtClean="0"/>
              <a:t> শব্দগুলো খাতায় লিখে নিতে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7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9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23431-008F-4482-9940-A6045B4F62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7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63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IN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6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লাল লিটমাস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কাগজ সম্পর্কে প্রাসঙ্গিক প্র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শ্ন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-উত্তরের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মাধ্যমে বিষয়টি বুঝিয়ে দেওয়া যেতে পারে।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লাল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লিটমাস কাগজ কিভাবে তৈরি করা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যায়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2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0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trus-Fru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" y="76200"/>
            <a:ext cx="9144000" cy="662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5879" y="762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81000" y="2743200"/>
            <a:ext cx="1752600" cy="3505200"/>
            <a:chOff x="381000" y="2743200"/>
            <a:chExt cx="1752600" cy="3505200"/>
          </a:xfrm>
        </p:grpSpPr>
        <p:pic>
          <p:nvPicPr>
            <p:cNvPr id="3" name="Picture 2" descr="seven-seas-tomoe-river-paper-pad-3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1000" y="2743200"/>
              <a:ext cx="1752600" cy="28041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381000" y="5781040"/>
              <a:ext cx="1752600" cy="46736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86000" y="2743200"/>
            <a:ext cx="1981200" cy="3505200"/>
            <a:chOff x="2362200" y="762000"/>
            <a:chExt cx="2133600" cy="2286000"/>
          </a:xfrm>
        </p:grpSpPr>
        <p:pic>
          <p:nvPicPr>
            <p:cNvPr id="7" name="Picture 6" descr="PotassiumChlorideVsChlorate.jpg"/>
            <p:cNvPicPr>
              <a:picLocks noChangeAspect="1"/>
            </p:cNvPicPr>
            <p:nvPr/>
          </p:nvPicPr>
          <p:blipFill>
            <a:blip r:embed="rId5"/>
            <a:srcRect r="61621"/>
            <a:stretch>
              <a:fillRect/>
            </a:stretch>
          </p:blipFill>
          <p:spPr>
            <a:xfrm>
              <a:off x="2438400" y="762000"/>
              <a:ext cx="1981200" cy="186491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362200" y="2743200"/>
              <a:ext cx="21336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পটাসিয়াম কার্বনেট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86600" y="2667000"/>
            <a:ext cx="1828800" cy="3505200"/>
            <a:chOff x="6934200" y="838200"/>
            <a:chExt cx="1981200" cy="2209800"/>
          </a:xfrm>
        </p:grpSpPr>
        <p:pic>
          <p:nvPicPr>
            <p:cNvPr id="8" name="Picture 7" descr="1-Blue_and_red_litmus_paper.jpg"/>
            <p:cNvPicPr>
              <a:picLocks noChangeAspect="1"/>
            </p:cNvPicPr>
            <p:nvPr/>
          </p:nvPicPr>
          <p:blipFill>
            <a:blip r:embed="rId6"/>
            <a:srcRect l="48125" t="17500" r="26563" b="25000"/>
            <a:stretch>
              <a:fillRect/>
            </a:stretch>
          </p:blipFill>
          <p:spPr>
            <a:xfrm>
              <a:off x="6934200" y="838200"/>
              <a:ext cx="1981200" cy="16764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010400" y="2743200"/>
              <a:ext cx="19050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bn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14600" y="381000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524000"/>
            <a:ext cx="8534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কাগজকে পটাসিয়াম কার্বনেট ও অ্যামোনিয়া দিয়ে গাঁজন করলে 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 হয়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495800" y="2743200"/>
            <a:ext cx="1676400" cy="3505200"/>
            <a:chOff x="4800600" y="762000"/>
            <a:chExt cx="1905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4800600" y="2743200"/>
              <a:ext cx="19050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অ্যামোনিয়া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800600" y="762000"/>
              <a:ext cx="1905000" cy="1828800"/>
              <a:chOff x="4800600" y="762000"/>
              <a:chExt cx="1905000" cy="1828800"/>
            </a:xfrm>
          </p:grpSpPr>
          <p:pic>
            <p:nvPicPr>
              <p:cNvPr id="5" name="Picture 4" descr="DSC_02490001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800600" y="762000"/>
                <a:ext cx="1905000" cy="1828800"/>
              </a:xfrm>
              <a:prstGeom prst="rect">
                <a:avLst/>
              </a:prstGeom>
            </p:spPr>
          </p:pic>
          <p:graphicFrame>
            <p:nvGraphicFramePr>
              <p:cNvPr id="21" name="Object 20"/>
              <p:cNvGraphicFramePr>
                <a:graphicFrameLocks noChangeAspect="1"/>
              </p:cNvGraphicFramePr>
              <p:nvPr/>
            </p:nvGraphicFramePr>
            <p:xfrm>
              <a:off x="5410200" y="1010478"/>
              <a:ext cx="685800" cy="5466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1" name="Equation" r:id="rId8" imgW="203040" imgH="228600" progId="Equation.3">
                      <p:embed/>
                    </p:oleObj>
                  </mc:Choice>
                  <mc:Fallback>
                    <p:oleObj name="Equation" r:id="rId8" imgW="203040" imgH="228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0200" y="1010478"/>
                            <a:ext cx="685800" cy="5466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" name="Right Arrow 24"/>
          <p:cNvSpPr/>
          <p:nvPr/>
        </p:nvSpPr>
        <p:spPr>
          <a:xfrm>
            <a:off x="6248400" y="4038600"/>
            <a:ext cx="838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2971800"/>
            <a:ext cx="1828800" cy="3276600"/>
            <a:chOff x="381000" y="3657600"/>
            <a:chExt cx="1828800" cy="1981200"/>
          </a:xfrm>
        </p:grpSpPr>
        <p:pic>
          <p:nvPicPr>
            <p:cNvPr id="2" name="Picture 1" descr="1-Blue_and_red_litmus_paper.jpg"/>
            <p:cNvPicPr>
              <a:picLocks noChangeAspect="1"/>
            </p:cNvPicPr>
            <p:nvPr/>
          </p:nvPicPr>
          <p:blipFill>
            <a:blip r:embed="rId4"/>
            <a:srcRect l="48125" t="17500" r="26563" b="25000"/>
            <a:stretch>
              <a:fillRect/>
            </a:stretch>
          </p:blipFill>
          <p:spPr>
            <a:xfrm>
              <a:off x="381000" y="3657600"/>
              <a:ext cx="1828800" cy="1524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1000" y="5257800"/>
              <a:ext cx="1752600" cy="3810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19400" y="2971800"/>
            <a:ext cx="2209800" cy="3276600"/>
            <a:chOff x="3124200" y="3657600"/>
            <a:chExt cx="2286000" cy="2057400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3657600"/>
              <a:ext cx="2286000" cy="1676400"/>
              <a:chOff x="3124200" y="3962401"/>
              <a:chExt cx="2286000" cy="1676400"/>
            </a:xfrm>
          </p:grpSpPr>
          <p:pic>
            <p:nvPicPr>
              <p:cNvPr id="5" name="Picture 4" descr="sulfuric_acid.jpg"/>
              <p:cNvPicPr>
                <a:picLocks noChangeAspect="1"/>
              </p:cNvPicPr>
              <p:nvPr/>
            </p:nvPicPr>
            <p:blipFill>
              <a:blip r:embed="rId5" cstate="print"/>
              <a:srcRect l="30337" r="27528"/>
              <a:stretch>
                <a:fillRect/>
              </a:stretch>
            </p:blipFill>
            <p:spPr>
              <a:xfrm>
                <a:off x="3124200" y="3962401"/>
                <a:ext cx="2286000" cy="1676400"/>
              </a:xfrm>
              <a:prstGeom prst="rect">
                <a:avLst/>
              </a:prstGeom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/>
            </p:nvGraphicFramePr>
            <p:xfrm>
              <a:off x="3597166" y="4800600"/>
              <a:ext cx="1261241" cy="533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6" name="Equation" r:id="rId6" imgW="380880" imgH="228600" progId="Equation.3">
                      <p:embed/>
                    </p:oleObj>
                  </mc:Choice>
                  <mc:Fallback>
                    <p:oleObj name="Equation" r:id="rId6" imgW="380880" imgH="228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7166" y="4800600"/>
                            <a:ext cx="1261241" cy="533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Rectangle 7"/>
            <p:cNvSpPr/>
            <p:nvPr/>
          </p:nvSpPr>
          <p:spPr>
            <a:xfrm>
              <a:off x="3200400" y="5410200"/>
              <a:ext cx="220980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সালফিউরিক এসিড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0800" y="2971800"/>
            <a:ext cx="2286000" cy="3276600"/>
            <a:chOff x="6400800" y="3657600"/>
            <a:chExt cx="2286000" cy="1981200"/>
          </a:xfrm>
        </p:grpSpPr>
        <p:pic>
          <p:nvPicPr>
            <p:cNvPr id="3" name="Picture 2" descr="1-Blue_and_red_litmus_paper.jpg"/>
            <p:cNvPicPr>
              <a:picLocks noChangeAspect="1"/>
            </p:cNvPicPr>
            <p:nvPr/>
          </p:nvPicPr>
          <p:blipFill>
            <a:blip r:embed="rId8"/>
            <a:srcRect l="11563" t="21250" r="52812" b="18750"/>
            <a:stretch>
              <a:fillRect/>
            </a:stretch>
          </p:blipFill>
          <p:spPr>
            <a:xfrm>
              <a:off x="6400800" y="3657600"/>
              <a:ext cx="2286000" cy="16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05600" y="5334000"/>
              <a:ext cx="1752600" cy="304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লাল লিটমাস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1524000"/>
            <a:ext cx="83820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লিটমাসে সালফিউরিক এসিড যোগ করলে লাল লিটমাস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457200"/>
            <a:ext cx="4419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লাল লিটমাস কাগজ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181600" y="4191000"/>
            <a:ext cx="9906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685800"/>
            <a:ext cx="28956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" y="1143000"/>
            <a:ext cx="2895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149.jpg"/>
          <p:cNvPicPr>
            <a:picLocks noChangeAspect="1"/>
          </p:cNvPicPr>
          <p:nvPr/>
        </p:nvPicPr>
        <p:blipFill>
          <a:blip r:embed="rId3"/>
          <a:srcRect l="13840" r="16030" b="21333"/>
          <a:stretch>
            <a:fillRect/>
          </a:stretch>
        </p:blipFill>
        <p:spPr>
          <a:xfrm>
            <a:off x="457200" y="1828800"/>
            <a:ext cx="2667000" cy="2209800"/>
          </a:xfrm>
          <a:prstGeom prst="rect">
            <a:avLst/>
          </a:prstGeom>
        </p:spPr>
      </p:pic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4"/>
          <a:srcRect l="30312" t="17500" r="35938" b="39663"/>
          <a:stretch>
            <a:fillRect/>
          </a:stretch>
        </p:blipFill>
        <p:spPr>
          <a:xfrm>
            <a:off x="6477000" y="1828800"/>
            <a:ext cx="2209800" cy="22098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04800" y="4876800"/>
            <a:ext cx="85344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কর্মপদ্ধতি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একটি কাঁচের গ্লাসে লেবুর পরিষ্কার রস নাও এবং লিটমাস কাগজ দিয়ে  পরীক্ষা করে ফলাফল পর্যবেক্ষণ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1828801"/>
            <a:ext cx="2438400" cy="22097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33400" y="4114800"/>
            <a:ext cx="2438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4191000"/>
            <a:ext cx="20574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কাঁচের 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9400" y="4191000"/>
            <a:ext cx="19812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4200" y="685800"/>
            <a:ext cx="1828800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5791200"/>
            <a:ext cx="85344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অনুরুপভাবে আঙ্গুর, তেতুল, টমেটো, আমলকি নিয়ে পরীক্ষা করে ফলাফল খাতায়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  <p:bldP spid="4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52400"/>
            <a:ext cx="632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3810000"/>
          <a:ext cx="69342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3917155"/>
                <a:gridCol w="195024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4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549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324600" y="4572000"/>
            <a:ext cx="17526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অম্ল বা এসিড আছে।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257800"/>
            <a:ext cx="3886200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লিটমাসের রং পরিবর্তন হয়ে লাল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343400"/>
            <a:ext cx="3810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লিটমাসের রং পরিবর্তন হলো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28800" y="2971800"/>
            <a:ext cx="518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43000" y="762000"/>
            <a:ext cx="2057400" cy="1941362"/>
            <a:chOff x="3505200" y="1480613"/>
            <a:chExt cx="2896162" cy="2588483"/>
          </a:xfrm>
        </p:grpSpPr>
        <p:sp>
          <p:nvSpPr>
            <p:cNvPr id="29" name="Can 28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724401" y="333480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91200" y="685800"/>
            <a:ext cx="2057400" cy="2005074"/>
            <a:chOff x="4876800" y="1936603"/>
            <a:chExt cx="2057400" cy="2005074"/>
          </a:xfrm>
        </p:grpSpPr>
        <p:sp>
          <p:nvSpPr>
            <p:cNvPr id="35" name="Can 34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742906" y="3442447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971800" y="2133600"/>
            <a:ext cx="2743200" cy="457200"/>
            <a:chOff x="3048000" y="2133600"/>
            <a:chExt cx="2743200" cy="457200"/>
          </a:xfrm>
        </p:grpSpPr>
        <p:sp>
          <p:nvSpPr>
            <p:cNvPr id="41" name="Rectangle 40"/>
            <p:cNvSpPr/>
            <p:nvPr/>
          </p:nvSpPr>
          <p:spPr>
            <a:xfrm>
              <a:off x="3810000" y="2133600"/>
              <a:ext cx="12192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লেবুর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রস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3" name="Straight Arrow Connector 42"/>
            <p:cNvCxnSpPr>
              <a:stCxn id="41" idx="1"/>
            </p:cNvCxnSpPr>
            <p:nvPr/>
          </p:nvCxnSpPr>
          <p:spPr>
            <a:xfrm rot="10800000">
              <a:off x="3048000" y="2362200"/>
              <a:ext cx="762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3"/>
              <a:endCxn id="36" idx="2"/>
            </p:cNvCxnSpPr>
            <p:nvPr/>
          </p:nvCxnSpPr>
          <p:spPr>
            <a:xfrm flipV="1">
              <a:off x="50292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971800" y="838200"/>
            <a:ext cx="4267200" cy="457200"/>
            <a:chOff x="3048002" y="2133600"/>
            <a:chExt cx="2819398" cy="457200"/>
          </a:xfrm>
        </p:grpSpPr>
        <p:sp>
          <p:nvSpPr>
            <p:cNvPr id="44" name="Rectangle 43"/>
            <p:cNvSpPr/>
            <p:nvPr/>
          </p:nvSpPr>
          <p:spPr>
            <a:xfrm>
              <a:off x="3733800" y="2133600"/>
              <a:ext cx="1371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47" name="Straight Arrow Connector 46"/>
            <p:cNvCxnSpPr>
              <a:stCxn id="44" idx="1"/>
            </p:cNvCxnSpPr>
            <p:nvPr/>
          </p:nvCxnSpPr>
          <p:spPr>
            <a:xfrm rot="10800000">
              <a:off x="3048002" y="2362200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3"/>
            </p:cNvCxnSpPr>
            <p:nvPr/>
          </p:nvCxnSpPr>
          <p:spPr>
            <a:xfrm flipV="1">
              <a:off x="51054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85800" y="609600"/>
            <a:ext cx="2895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 সম্পর্কে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285067" y="152400"/>
            <a:ext cx="2980267" cy="381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" y="1143000"/>
            <a:ext cx="4267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1-Blue_and_red_litmus_paper.jpg"/>
          <p:cNvPicPr>
            <a:picLocks noChangeAspect="1"/>
          </p:cNvPicPr>
          <p:nvPr/>
        </p:nvPicPr>
        <p:blipFill>
          <a:blip r:embed="rId3"/>
          <a:srcRect l="30312" t="17500" r="35938" b="39663"/>
          <a:stretch>
            <a:fillRect/>
          </a:stretch>
        </p:blipFill>
        <p:spPr>
          <a:xfrm>
            <a:off x="7086600" y="1828800"/>
            <a:ext cx="1752600" cy="19050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09600" y="4724400"/>
            <a:ext cx="8153400" cy="1447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কর্মপদ্ধতি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সামান্য চুন নিয়ে আস্তে আস্তে পানি যোগ করে নাড়া দাও। কিছুক্ষণ অপেক্ষা করে মিশ্রণের উপরিভাগ থেকে পরিষ্কার চুনের পানি আলাদা করে নিয়ে লিটমাস কাগজ দিয়ে পরীক্ষা করে ফলাফল খাতায় লিখ।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teaspoon.jpg"/>
          <p:cNvPicPr>
            <a:picLocks noChangeAspect="1"/>
          </p:cNvPicPr>
          <p:nvPr/>
        </p:nvPicPr>
        <p:blipFill>
          <a:blip r:embed="rId4" cstate="print"/>
          <a:srcRect l="17105" t="27561" r="6140" b="13305"/>
          <a:stretch>
            <a:fillRect/>
          </a:stretch>
        </p:blipFill>
        <p:spPr>
          <a:xfrm rot="16200000">
            <a:off x="2857500" y="2095500"/>
            <a:ext cx="1905000" cy="137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609600" y="3886200"/>
            <a:ext cx="19812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চুনাপাথর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86600" y="3886200"/>
            <a:ext cx="17526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1600" y="3886200"/>
            <a:ext cx="16764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াঁচের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3886200"/>
            <a:ext cx="1447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চামচ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12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828800"/>
            <a:ext cx="1828801" cy="1981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8" name="Group 6"/>
          <p:cNvGrpSpPr/>
          <p:nvPr/>
        </p:nvGrpSpPr>
        <p:grpSpPr>
          <a:xfrm>
            <a:off x="381000" y="1905000"/>
            <a:ext cx="2286000" cy="1905000"/>
            <a:chOff x="3124200" y="2667000"/>
            <a:chExt cx="2971800" cy="1543050"/>
          </a:xfrm>
        </p:grpSpPr>
        <p:pic>
          <p:nvPicPr>
            <p:cNvPr id="34" name="Picture 33" descr="images4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4200" y="2667000"/>
              <a:ext cx="2971800" cy="15430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5" name="Picture 34" descr="061.jpg"/>
            <p:cNvPicPr>
              <a:picLocks noChangeAspect="1"/>
            </p:cNvPicPr>
            <p:nvPr/>
          </p:nvPicPr>
          <p:blipFill>
            <a:blip r:embed="rId7"/>
            <a:srcRect l="30509" t="22727" r="25424" b="20454"/>
            <a:stretch>
              <a:fillRect/>
            </a:stretch>
          </p:blipFill>
          <p:spPr>
            <a:xfrm>
              <a:off x="3805238" y="3160776"/>
              <a:ext cx="1609725" cy="740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6" name="Rectangle 35"/>
          <p:cNvSpPr/>
          <p:nvPr/>
        </p:nvSpPr>
        <p:spPr>
          <a:xfrm>
            <a:off x="6934200" y="685800"/>
            <a:ext cx="1828800" cy="38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১২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 animBg="1"/>
      <p:bldP spid="41" grpId="0" animBg="1"/>
      <p:bldP spid="45" grpId="0" animBg="1"/>
      <p:bldP spid="17" grpId="0" animBg="1"/>
      <p:bldP spid="20" grpId="0" animBg="1"/>
      <p:bldP spid="21" grpId="0" animBg="1"/>
      <p:bldP spid="22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143000" y="762000"/>
            <a:ext cx="2057400" cy="1941362"/>
            <a:chOff x="3505200" y="1480613"/>
            <a:chExt cx="2896162" cy="2588483"/>
          </a:xfrm>
        </p:grpSpPr>
        <p:sp>
          <p:nvSpPr>
            <p:cNvPr id="2" name="Can 1"/>
            <p:cNvSpPr/>
            <p:nvPr/>
          </p:nvSpPr>
          <p:spPr>
            <a:xfrm>
              <a:off x="3505200" y="2438400"/>
              <a:ext cx="2514600" cy="1600200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an 2"/>
            <p:cNvSpPr/>
            <p:nvPr/>
          </p:nvSpPr>
          <p:spPr>
            <a:xfrm>
              <a:off x="3505200" y="3095744"/>
              <a:ext cx="2514600" cy="942856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7821983">
              <a:off x="4058087" y="2548329"/>
              <a:ext cx="2588483" cy="45305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24401" y="3316873"/>
              <a:ext cx="609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 25"/>
            <p:cNvSpPr/>
            <p:nvPr/>
          </p:nvSpPr>
          <p:spPr>
            <a:xfrm rot="10518297">
              <a:off x="4877362" y="2720279"/>
              <a:ext cx="1524000" cy="76200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91200" y="685800"/>
            <a:ext cx="2057400" cy="2005074"/>
            <a:chOff x="4876800" y="1936603"/>
            <a:chExt cx="2057400" cy="2005074"/>
          </a:xfrm>
        </p:grpSpPr>
        <p:sp>
          <p:nvSpPr>
            <p:cNvPr id="29" name="Can 28"/>
            <p:cNvSpPr/>
            <p:nvPr/>
          </p:nvSpPr>
          <p:spPr>
            <a:xfrm>
              <a:off x="4876800" y="2745423"/>
              <a:ext cx="1786343" cy="116378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an 29"/>
            <p:cNvSpPr/>
            <p:nvPr/>
          </p:nvSpPr>
          <p:spPr>
            <a:xfrm>
              <a:off x="4876800" y="3276600"/>
              <a:ext cx="1786343" cy="632605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17821983">
              <a:off x="5225330" y="2770256"/>
              <a:ext cx="2005074" cy="3377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0518297">
              <a:off x="5851568" y="2950425"/>
              <a:ext cx="1082632" cy="55418"/>
            </a:xfrm>
            <a:prstGeom prst="arc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548600">
              <a:off x="5779965" y="3157301"/>
              <a:ext cx="317284" cy="72115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742906" y="3429000"/>
              <a:ext cx="433053" cy="11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1295400" y="152400"/>
            <a:ext cx="6324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চিত্র দু’টি দেখ এবং 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পরিক্ষণের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28800" y="3048000"/>
            <a:ext cx="5181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ছক মিলিয়ে নাও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838200" y="3810002"/>
          <a:ext cx="7619999" cy="205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4495800"/>
                <a:gridCol w="2057399"/>
              </a:tblGrid>
              <a:tr h="506695"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পরীক্ষা নং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পর্যবেক্ষণ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সিদ্ধান্ত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5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75352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1981200" y="4343400"/>
            <a:ext cx="3810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লিটমাসের রং পরিবর্তন হলো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81200" y="5181600"/>
            <a:ext cx="44196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লিটমাসের রং পরিবর্তন হয়ে নীল হলো।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781800" y="4572000"/>
            <a:ext cx="1524000" cy="1066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ক্ষারক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1802" y="2133600"/>
            <a:ext cx="2819398" cy="457200"/>
            <a:chOff x="3048002" y="2133600"/>
            <a:chExt cx="2819398" cy="457200"/>
          </a:xfrm>
        </p:grpSpPr>
        <p:sp>
          <p:nvSpPr>
            <p:cNvPr id="22" name="Rectangle 21"/>
            <p:cNvSpPr/>
            <p:nvPr/>
          </p:nvSpPr>
          <p:spPr>
            <a:xfrm>
              <a:off x="3733800" y="2133600"/>
              <a:ext cx="1371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চুনের পানি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rot="10800000">
              <a:off x="3048002" y="2362200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3"/>
            </p:cNvCxnSpPr>
            <p:nvPr/>
          </p:nvCxnSpPr>
          <p:spPr>
            <a:xfrm flipV="1">
              <a:off x="51054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971800" y="838200"/>
            <a:ext cx="4267200" cy="457200"/>
            <a:chOff x="3048002" y="2133600"/>
            <a:chExt cx="2819398" cy="457200"/>
          </a:xfrm>
        </p:grpSpPr>
        <p:sp>
          <p:nvSpPr>
            <p:cNvPr id="43" name="Rectangle 42"/>
            <p:cNvSpPr/>
            <p:nvPr/>
          </p:nvSpPr>
          <p:spPr>
            <a:xfrm>
              <a:off x="3733800" y="2133600"/>
              <a:ext cx="1371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লিটমাস কাগজ</a:t>
              </a:r>
            </a:p>
          </p:txBody>
        </p:sp>
        <p:cxnSp>
          <p:nvCxnSpPr>
            <p:cNvPr id="44" name="Straight Arrow Connector 43"/>
            <p:cNvCxnSpPr>
              <a:stCxn id="43" idx="1"/>
            </p:cNvCxnSpPr>
            <p:nvPr/>
          </p:nvCxnSpPr>
          <p:spPr>
            <a:xfrm rot="10800000">
              <a:off x="3048002" y="2362200"/>
              <a:ext cx="685799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3" idx="3"/>
            </p:cNvCxnSpPr>
            <p:nvPr/>
          </p:nvCxnSpPr>
          <p:spPr>
            <a:xfrm flipV="1">
              <a:off x="5105400" y="2342100"/>
              <a:ext cx="762000" cy="201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457200"/>
            <a:ext cx="70104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 এবং তোমার পরীক্ষণের তুলনা 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419600"/>
            <a:ext cx="8001000" cy="1828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কাগজের মতো নানা ধরনের নির্দেশক আছে যা রাসায়নিক বিক্রিয়ায় রং পরিবর্তনের মাধ্যমে এসিড না ক্ষার বুঝতে সাহায্য করে।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হলুদ, ফুলের নির্যাস, সবজির নির্যাস ইত্যাদি।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85768"/>
              </p:ext>
            </p:extLst>
          </p:nvPr>
        </p:nvGraphicFramePr>
        <p:xfrm>
          <a:off x="3581400" y="1905000"/>
          <a:ext cx="2438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5000"/>
                        <a:ext cx="2438400" cy="13811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34200" y="1864659"/>
            <a:ext cx="19219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অক্সালিক এসিড</a:t>
            </a:r>
          </a:p>
        </p:txBody>
      </p:sp>
      <p:sp>
        <p:nvSpPr>
          <p:cNvPr id="65" name="Oval 64"/>
          <p:cNvSpPr/>
          <p:nvPr/>
        </p:nvSpPr>
        <p:spPr>
          <a:xfrm>
            <a:off x="38862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8862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4999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 রসে কোন এসিড থাকে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0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715000" y="18288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0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534400" y="18288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00800" y="25908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482235" y="2478942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681133" y="25146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1" y="1864659"/>
            <a:ext cx="18288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এসিটিক এসিড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191000" y="2514600"/>
            <a:ext cx="18288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ম্যালিক এসিড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917267" y="2555689"/>
            <a:ext cx="19219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সাইট্রিক এসিড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400799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0" y="3505200"/>
            <a:ext cx="6781803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NaOH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রাসায়নিক পদার্থটি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ক্ষারীয় প্রকৃতির।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লিটমাসকে লাল করে।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সাবানের মূল উপাদান। 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3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0" y="5105400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0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34984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4582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6705600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8534400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0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5665208" y="5782437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3" grpId="0" animBg="1"/>
      <p:bldP spid="65" grpId="0" animBg="1"/>
      <p:bldP spid="67" grpId="0" animBg="1"/>
      <p:bldP spid="67" grpId="1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6" grpId="0" animBg="1"/>
      <p:bldP spid="39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1752600"/>
            <a:ext cx="53086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বা এসিড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895600"/>
            <a:ext cx="54102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ক্ষারক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8800" y="4114800"/>
            <a:ext cx="5486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 কীভাবে তৈরি করা হয়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28800" y="5257800"/>
            <a:ext cx="55626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লিটমাস কীভাবে তৈরি করা হয়?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2506133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981200"/>
            <a:ext cx="2751666" cy="762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অম্ল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3429000"/>
            <a:ext cx="2743200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10200" y="3429000"/>
            <a:ext cx="2760133" cy="762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নির্দেশক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410200" y="1981200"/>
            <a:ext cx="2709333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600200" y="4953000"/>
            <a:ext cx="27432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লিটমাস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410200" y="4953000"/>
            <a:ext cx="27432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লাল লিটমাস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2400" y="3200400"/>
            <a:ext cx="5181600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সাইফুল ইসলাম            </a:t>
            </a:r>
            <a:endPara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শিক্ষক(গনিত)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গিধাউষা হাসন আলী উচ্চ বিদ্যালয়য়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 ময়মনসিংহ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মোবাইলঃ০১৭১৮১৯৩৮৬৫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ইমেইলঃsflislm69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417301" y="3200400"/>
            <a:ext cx="3726699" cy="34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১-2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তাং ১২/২/২০২০ইং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1219200"/>
            <a:ext cx="2667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eflateTop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6248400" y="304800"/>
            <a:ext cx="2286000" cy="2438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9560"/>
            <a:ext cx="25146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04800" y="685800"/>
            <a:ext cx="8382000" cy="5257800"/>
            <a:chOff x="914400" y="609600"/>
            <a:chExt cx="6781800" cy="5257800"/>
          </a:xfrm>
        </p:grpSpPr>
        <p:grpSp>
          <p:nvGrpSpPr>
            <p:cNvPr id="47" name="Group 46"/>
            <p:cNvGrpSpPr/>
            <p:nvPr/>
          </p:nvGrpSpPr>
          <p:grpSpPr>
            <a:xfrm>
              <a:off x="914400" y="609600"/>
              <a:ext cx="6781800" cy="5257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176427" y="1198217"/>
                <a:ext cx="3630202" cy="719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33800" y="2971800"/>
              <a:ext cx="1219200" cy="1981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295400" y="2209800"/>
            <a:ext cx="670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আমলকি ও তেতুলের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g_rose_1280x800.jpg"/>
          <p:cNvPicPr>
            <a:picLocks noChangeAspect="1"/>
          </p:cNvPicPr>
          <p:nvPr/>
        </p:nvPicPr>
        <p:blipFill>
          <a:blip r:embed="rId2"/>
          <a:srcRect l="15833"/>
          <a:stretch>
            <a:fillRect/>
          </a:stretch>
        </p:blipFill>
        <p:spPr>
          <a:xfrm>
            <a:off x="152400" y="152400"/>
            <a:ext cx="8839200" cy="670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6400" y="762000"/>
            <a:ext cx="617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 ?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5486400"/>
            <a:ext cx="3962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1-Blue_and_red_litmus_paper.jpg"/>
          <p:cNvPicPr>
            <a:picLocks noChangeAspect="1"/>
          </p:cNvPicPr>
          <p:nvPr/>
        </p:nvPicPr>
        <p:blipFill>
          <a:blip r:embed="rId3"/>
          <a:srcRect l="5937" t="15000" r="7813" b="11250"/>
          <a:stretch>
            <a:fillRect/>
          </a:stretch>
        </p:blipFill>
        <p:spPr>
          <a:xfrm>
            <a:off x="457200" y="4038600"/>
            <a:ext cx="41148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 descr="kalapara-chun.jpg"/>
          <p:cNvPicPr>
            <a:picLocks noChangeAspect="1"/>
          </p:cNvPicPr>
          <p:nvPr/>
        </p:nvPicPr>
        <p:blipFill>
          <a:blip r:embed="rId4"/>
          <a:srcRect l="54429" t="18391" r="4714" b="50730"/>
          <a:stretch>
            <a:fillRect/>
          </a:stretch>
        </p:blipFill>
        <p:spPr>
          <a:xfrm>
            <a:off x="5029200" y="2133600"/>
            <a:ext cx="3962400" cy="22860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Left Arrow 18"/>
          <p:cNvSpPr/>
          <p:nvPr/>
        </p:nvSpPr>
        <p:spPr>
          <a:xfrm>
            <a:off x="4876800" y="838200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লেবুর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209800" y="2895600"/>
            <a:ext cx="25908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চুনের পানি 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4800600" y="4876800"/>
            <a:ext cx="2895600" cy="990600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পেপার হলো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09600"/>
            <a:ext cx="4038600" cy="2057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-Blue_and_red_litmus_paper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37" t="15000" r="7813" b="11250"/>
          <a:stretch>
            <a:fillRect/>
          </a:stretch>
        </p:blipFill>
        <p:spPr>
          <a:xfrm>
            <a:off x="685800" y="914400"/>
            <a:ext cx="8077200" cy="4572000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/>
        </p:nvSpPr>
        <p:spPr>
          <a:xfrm>
            <a:off x="1540933" y="2286000"/>
            <a:ext cx="6231467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5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অম্ল, ক্ষারক ও নির্দেশক</a:t>
            </a:r>
          </a:p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62000" y="2743200"/>
            <a:ext cx="6934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অম্ল ও 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বর্ণনা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62000" y="5638800"/>
            <a:ext cx="6883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নির্দেশক দ্বারা অম্ল ও ক্ষারক সনাক্ত 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2000" y="4191000"/>
            <a:ext cx="6858000" cy="76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নির্দেশক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45" y="1447800"/>
            <a:ext cx="37338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2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338598"/>
            <a:ext cx="2209800" cy="5321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3733800" cy="2032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 descr="Indian-gooseberry.jpg"/>
          <p:cNvPicPr>
            <a:picLocks noChangeAspect="1"/>
          </p:cNvPicPr>
          <p:nvPr/>
        </p:nvPicPr>
        <p:blipFill>
          <a:blip r:embed="rId4"/>
          <a:srcRect l="34524" t="25000" r="36905" b="32143"/>
          <a:stretch>
            <a:fillRect/>
          </a:stretch>
        </p:blipFill>
        <p:spPr>
          <a:xfrm>
            <a:off x="4876800" y="1055254"/>
            <a:ext cx="3505200" cy="20689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image_922_1180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81400"/>
            <a:ext cx="36576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guav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646714"/>
            <a:ext cx="3600450" cy="2220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1981200" y="6019800"/>
            <a:ext cx="4800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টকস্বাদযুক্ত পদার্থই . . .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304800"/>
            <a:ext cx="66294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অভিজ্ঞতা থেকে বল ফলগুলির স্বাদ কিরুপ এবং কেন?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14400" y="5791200"/>
            <a:ext cx="70866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ক্ষার ও ক্ষারকসমুহের স্বাদ কষা বা তিক্ত ।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স্বাদ পরীক্ষা না করাই ভাল।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pic-026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914400"/>
            <a:ext cx="3437467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029200" y="838200"/>
            <a:ext cx="3200400" cy="2286000"/>
            <a:chOff x="3124200" y="2667000"/>
            <a:chExt cx="2971800" cy="1466850"/>
          </a:xfrm>
        </p:grpSpPr>
        <p:pic>
          <p:nvPicPr>
            <p:cNvPr id="8" name="Picture 7" descr="images4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200" y="2667000"/>
              <a:ext cx="2971800" cy="146685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 descr="061.jpg"/>
            <p:cNvPicPr>
              <a:picLocks noChangeAspect="1"/>
            </p:cNvPicPr>
            <p:nvPr/>
          </p:nvPicPr>
          <p:blipFill>
            <a:blip r:embed="rId5"/>
            <a:srcRect l="30509" t="22727" r="25424" b="20454"/>
            <a:stretch>
              <a:fillRect/>
            </a:stretch>
          </p:blipFill>
          <p:spPr>
            <a:xfrm>
              <a:off x="3805238" y="2904392"/>
              <a:ext cx="1609725" cy="98913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6" name="Picture 5" descr="LIQUID-VS-POWDER-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29000"/>
            <a:ext cx="3429000" cy="21986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7"/>
          <a:srcRect t="17037"/>
          <a:stretch>
            <a:fillRect/>
          </a:stretch>
        </p:blipFill>
        <p:spPr>
          <a:xfrm>
            <a:off x="5029200" y="3352800"/>
            <a:ext cx="3200400" cy="2154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762000" y="152400"/>
            <a:ext cx="7467599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চুন, সাবান ইত্য</a:t>
            </a:r>
            <a:r>
              <a:rPr lang="bn-IN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াদি</a:t>
            </a:r>
            <a:r>
              <a:rPr lang="bn-BD" sz="24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র্থের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মধ্যে ক্ষার বা ক্ষারক থাকে।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124200"/>
            <a:ext cx="48006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অম্ল বা এসিড কাকে বলে?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495800"/>
            <a:ext cx="4800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ক্ষারক কাকে বলে?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838200"/>
            <a:ext cx="41910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304800"/>
            <a:ext cx="41148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লিটমাস কাগজ বা নির্দেশক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24200" y="2514600"/>
            <a:ext cx="2133600" cy="3581400"/>
            <a:chOff x="3124200" y="1371600"/>
            <a:chExt cx="2438400" cy="3581400"/>
          </a:xfrm>
        </p:grpSpPr>
        <p:pic>
          <p:nvPicPr>
            <p:cNvPr id="4" name="Picture 3" descr="IMG_0522 baton rouge liche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1371600"/>
              <a:ext cx="2438400" cy="2743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8" name="Rectangle 7"/>
            <p:cNvSpPr/>
            <p:nvPr/>
          </p:nvSpPr>
          <p:spPr>
            <a:xfrm>
              <a:off x="3124200" y="4495800"/>
              <a:ext cx="2438400" cy="457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লিচেন গাছ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50873" y="2514600"/>
            <a:ext cx="2159727" cy="3581400"/>
            <a:chOff x="6450873" y="2514600"/>
            <a:chExt cx="2159727" cy="3581400"/>
          </a:xfrm>
        </p:grpSpPr>
        <p:pic>
          <p:nvPicPr>
            <p:cNvPr id="5" name="Picture 4" descr="seven-seas-tomoe-river-paper-pad-3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50873" y="2514600"/>
              <a:ext cx="2159726" cy="2743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77001" y="5638800"/>
              <a:ext cx="2133599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লিটমাস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" y="1371600"/>
            <a:ext cx="8153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কাগজে লিচেন গাছ থেকে প্রাপ্ত রং মিশিয়ে তৈরি হয় লিটমাস কাগজ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800" y="2495144"/>
            <a:ext cx="2286000" cy="3600856"/>
            <a:chOff x="304800" y="1371600"/>
            <a:chExt cx="2514600" cy="3453882"/>
          </a:xfrm>
        </p:grpSpPr>
        <p:sp>
          <p:nvSpPr>
            <p:cNvPr id="7" name="Rectangle 6"/>
            <p:cNvSpPr/>
            <p:nvPr/>
          </p:nvSpPr>
          <p:spPr>
            <a:xfrm>
              <a:off x="533400" y="4368282"/>
              <a:ext cx="21336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সাধারন কাগজ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 descr="seven-seas-tomoe-river-paper-pad-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1371600"/>
              <a:ext cx="2514600" cy="2667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0" name="Right Arrow 19"/>
          <p:cNvSpPr/>
          <p:nvPr/>
        </p:nvSpPr>
        <p:spPr>
          <a:xfrm>
            <a:off x="5410200" y="3733800"/>
            <a:ext cx="9906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4727</TotalTime>
  <Words>752</Words>
  <Application>Microsoft Office PowerPoint</Application>
  <PresentationFormat>On-screen Show (4:3)</PresentationFormat>
  <Paragraphs>160</Paragraphs>
  <Slides>21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Saiful Islam</cp:lastModifiedBy>
  <cp:revision>607</cp:revision>
  <dcterms:created xsi:type="dcterms:W3CDTF">2006-08-16T00:00:00Z</dcterms:created>
  <dcterms:modified xsi:type="dcterms:W3CDTF">2020-05-16T12:18:06Z</dcterms:modified>
</cp:coreProperties>
</file>