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1B92F-2FFF-4422-89D9-9375C02804B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D79429-CF13-4434-83A3-78F9E70B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1B92F-2FFF-4422-89D9-9375C02804B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D79429-CF13-4434-83A3-78F9E70B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5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1B92F-2FFF-4422-89D9-9375C02804B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D79429-CF13-4434-83A3-78F9E70B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1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1B92F-2FFF-4422-89D9-9375C02804B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D79429-CF13-4434-83A3-78F9E70B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1B92F-2FFF-4422-89D9-9375C02804B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D79429-CF13-4434-83A3-78F9E70B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0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1B92F-2FFF-4422-89D9-9375C02804B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D79429-CF13-4434-83A3-78F9E70B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1B92F-2FFF-4422-89D9-9375C02804B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D79429-CF13-4434-83A3-78F9E70B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4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1B92F-2FFF-4422-89D9-9375C02804B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D79429-CF13-4434-83A3-78F9E70B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1B92F-2FFF-4422-89D9-9375C02804B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D79429-CF13-4434-83A3-78F9E70B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2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1B92F-2FFF-4422-89D9-9375C02804B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D79429-CF13-4434-83A3-78F9E70B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6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1B92F-2FFF-4422-89D9-9375C02804B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D79429-CF13-4434-83A3-78F9E70B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2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65100"/>
            <a:ext cx="622300" cy="61504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5100" y="6311900"/>
            <a:ext cx="118491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মন্ডল,সহকারী</a:t>
            </a:r>
            <a:r>
              <a:rPr lang="bn-IN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বাংলা) ,বঙ্গবাসী মাধ্যমিক বিদ্যালয়,খালিশপুর,খুলনা। ফোন-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01766-994241 .Email-avijit09011988@gmail.com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6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8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jfif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9903" y="160078"/>
            <a:ext cx="11921070" cy="6172484"/>
            <a:chOff x="-852736" y="119134"/>
            <a:chExt cx="9884405" cy="61724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2736" y="119134"/>
              <a:ext cx="7226239" cy="61724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853" y="119134"/>
              <a:ext cx="3261816" cy="617248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29903" y="1220774"/>
            <a:ext cx="1170977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 সবাইকে </a:t>
            </a:r>
            <a:endParaRPr lang="en-US" sz="11500" b="1" dirty="0" smtClean="0">
              <a:ln w="22225">
                <a:solidFill>
                  <a:schemeClr val="accent2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115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073" y="682388"/>
            <a:ext cx="74380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 সূর্য! তুমি তো জানো,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গরম কাপড়ের কত অভাব!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সারারাত খড়কুটো জ্বালিয়ে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একটুকরো কাপড়ে কান ঢেকে,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কষ্টে আমরা শীত আটকাই !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01" y="4276128"/>
            <a:ext cx="2581275" cy="1771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88" y="4276128"/>
            <a:ext cx="2867025" cy="1771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0" y="4276128"/>
            <a:ext cx="2762250" cy="1771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836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073" y="682388"/>
            <a:ext cx="7438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 একটুকরা  রোদ্দুর-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একটুকরা সোনার চেয়ে ও মনে হয় দামি।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 ছেড়ে আমরা এদিক ওদিকে যাই-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একটুকরো রোদ্দুরের তৃষ্ণায়।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0" y="3480186"/>
            <a:ext cx="3557386" cy="2514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49" y="3480186"/>
            <a:ext cx="3257976" cy="2514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t="31644" r="27342"/>
          <a:stretch/>
        </p:blipFill>
        <p:spPr>
          <a:xfrm>
            <a:off x="7742118" y="3480186"/>
            <a:ext cx="3001976" cy="2514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80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073" y="682388"/>
            <a:ext cx="7438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 সূর্য !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আমাদের স্যাঁতসেঁতে ভিজে ঘরে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উত্তাপ আর আলো দিও,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উত্তাপ দিও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রাস্তার ধারের ঐ উলঙ্গ ছেলেটাকে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54"/>
          <a:stretch/>
        </p:blipFill>
        <p:spPr>
          <a:xfrm>
            <a:off x="6859560" y="4007321"/>
            <a:ext cx="2843998" cy="1902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7" y="4007323"/>
            <a:ext cx="2857500" cy="1902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51" y="4007320"/>
            <a:ext cx="2752725" cy="1902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79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8221" y="682388"/>
            <a:ext cx="5227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সেই উত্তাপে যখন পুড়বে আমাদের জড়তা,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 হয়তো গরম কাপড়ে ঢেকে দিতে পারব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রাস্তার ধারের ঐ উলঙ্গ ছেলেটাকে ।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কিন্তু আমরা তোমার অকৃপণ উত্তাপের প্রার্থী।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 r="5451"/>
          <a:stretch/>
        </p:blipFill>
        <p:spPr>
          <a:xfrm>
            <a:off x="998712" y="682388"/>
            <a:ext cx="4516723" cy="327878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16285" y="4312341"/>
            <a:ext cx="4667535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প্রার্থী                     সুকান্ত ভট্টাচার্য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810" y="309380"/>
            <a:ext cx="653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জেনে নেই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054" y="1404872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প্রার্থী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7212" y="2664283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তুষারের মত ঠান্ডা।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054" y="3821372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অগ্নিপিন্ড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7212" y="3935637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আগুনের গোলা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7212" y="5337840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কৃপণ নয় এমন।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7212" y="1392929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প্রার্থনা কারী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6054" y="2601927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হিমশীতল 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9701" y="534214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অকৃপণ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114" y="1404871"/>
            <a:ext cx="2628900" cy="7694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114" y="2561917"/>
            <a:ext cx="2628901" cy="8094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114" y="3935637"/>
            <a:ext cx="2628900" cy="7078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114" y="5337840"/>
            <a:ext cx="2628900" cy="7737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98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7956" y="539191"/>
            <a:ext cx="9889685" cy="5437589"/>
            <a:chOff x="802320" y="497627"/>
            <a:chExt cx="9889685" cy="54375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102" y="1612155"/>
              <a:ext cx="5067940" cy="3082674"/>
            </a:xfrm>
            <a:prstGeom prst="rect">
              <a:avLst/>
            </a:prstGeom>
            <a:ln w="38100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2602103" y="497627"/>
              <a:ext cx="5067940" cy="76944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02320" y="5274379"/>
              <a:ext cx="9889685" cy="660837"/>
            </a:xfrm>
            <a:prstGeom prst="rect">
              <a:avLst/>
            </a:prstGeom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itchFamily="2" charset="2"/>
                <a:buChar char="v"/>
              </a:pPr>
              <a:r>
                <a:rPr lang="bn-IN" sz="40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প্রার্থী</a:t>
              </a:r>
              <a:r>
                <a:rPr lang="bn-IN" sz="40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হিমশীতল,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অগ্নিপিন্ড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523" y="549634"/>
            <a:ext cx="6774287" cy="51859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 সূর্য !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আমাদের উত্তাপ দিও-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শুনেছি, তুমি এক জ্বলন্ত অগ্নিপিন্ড,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কাছে উত্তাপ পেয়ে পেয়ে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 হয়তো আমরা প্রত্যেকেই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একটা জ্বলন্ত অগ্নিপিন্ড পরিনত হবে।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সেই উত্তাপে যখন পুড়বে আমাদের জড়তা,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 হয়তো ফরম কাপড়ে ঢেকে দিতে পারব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রাস্তার ধারের ঐ উলঙ্গ ছেলেটাকে।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কিন্তু আমরা তোমার অকৃপণ উত্তাপের প্রার্থী।।                       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73038" y="549634"/>
            <a:ext cx="4475578" cy="5703486"/>
            <a:chOff x="239192" y="549634"/>
            <a:chExt cx="4475578" cy="57034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57" y="549634"/>
              <a:ext cx="2017950" cy="190215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836" y="549634"/>
              <a:ext cx="2205903" cy="190215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54"/>
            <a:stretch/>
          </p:blipFill>
          <p:spPr>
            <a:xfrm>
              <a:off x="2495235" y="4526410"/>
              <a:ext cx="2219535" cy="172671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768" y="2670850"/>
              <a:ext cx="2205903" cy="173497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22" y="2670851"/>
              <a:ext cx="2017950" cy="173497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92" y="4526410"/>
              <a:ext cx="2033815" cy="172671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456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716" y="682388"/>
            <a:ext cx="11668836" cy="5252828"/>
            <a:chOff x="204716" y="682388"/>
            <a:chExt cx="11668836" cy="5252828"/>
          </a:xfrm>
        </p:grpSpPr>
        <p:sp>
          <p:nvSpPr>
            <p:cNvPr id="3" name="TextBox 2"/>
            <p:cNvSpPr txBox="1"/>
            <p:nvPr/>
          </p:nvSpPr>
          <p:spPr>
            <a:xfrm>
              <a:off x="2756847" y="682388"/>
              <a:ext cx="5336275" cy="8309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ln w="0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8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847" y="1983716"/>
              <a:ext cx="5336275" cy="2629262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204716" y="5274379"/>
              <a:ext cx="11668836" cy="660837"/>
            </a:xfrm>
            <a:prstGeom prst="rect">
              <a:avLst/>
            </a:prstGeom>
            <a:ln w="15875" cmpd="thickThin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itchFamily="2" charset="2"/>
                <a:buChar char="v"/>
              </a:pP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>
                  <a:ln w="0">
                    <a:solidFill>
                      <a:schemeClr val="tx2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প্রার্থী’ কবিতায় শীতার্ত মানুষের প্রতি কবির অনুভব মূল্যায়ন </a:t>
              </a:r>
              <a:r>
                <a:rPr lang="bn-IN" sz="3200" dirty="0" smtClean="0">
                  <a:ln w="0">
                    <a:solidFill>
                      <a:schemeClr val="tx2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করো </a:t>
              </a:r>
              <a:r>
                <a:rPr lang="bn-IN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9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5337" y="280484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1612" y="1411759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সুকান্ত ভট্টাচার্য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1612" y="2283689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উলঙ্গ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1612" y="3131852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61612" y="4056032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ধানকাটার দিনগুলির জন্য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61612" y="4830926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সকালে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3948" y="1365427"/>
            <a:ext cx="7389866" cy="631107"/>
            <a:chOff x="443948" y="1365427"/>
            <a:chExt cx="7389866" cy="631107"/>
          </a:xfrm>
        </p:grpSpPr>
        <p:sp>
          <p:nvSpPr>
            <p:cNvPr id="19" name="TextBox 18"/>
            <p:cNvSpPr txBox="1"/>
            <p:nvPr/>
          </p:nvSpPr>
          <p:spPr>
            <a:xfrm>
              <a:off x="1449338" y="1411759"/>
              <a:ext cx="6384476" cy="58477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‘ছাড়পত্র’ কাব্যগ্রন্থের কবি কে? </a:t>
              </a:r>
              <a:endPara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48" y="1365427"/>
              <a:ext cx="755183" cy="63110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4" name="Group 3"/>
          <p:cNvGrpSpPr/>
          <p:nvPr/>
        </p:nvGrpSpPr>
        <p:grpSpPr>
          <a:xfrm>
            <a:off x="443948" y="2129371"/>
            <a:ext cx="7389866" cy="739093"/>
            <a:chOff x="443948" y="2129371"/>
            <a:chExt cx="7389866" cy="739093"/>
          </a:xfrm>
        </p:grpSpPr>
        <p:sp>
          <p:nvSpPr>
            <p:cNvPr id="20" name="TextBox 19"/>
            <p:cNvSpPr txBox="1"/>
            <p:nvPr/>
          </p:nvSpPr>
          <p:spPr>
            <a:xfrm>
              <a:off x="1449338" y="2283689"/>
              <a:ext cx="6384476" cy="58477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কবির দেখা রাস্তার ধারের ছেলেটি কিরূপ?  </a:t>
              </a:r>
              <a:endPara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48" y="2129371"/>
              <a:ext cx="755183" cy="63110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5" name="Group 4"/>
          <p:cNvGrpSpPr/>
          <p:nvPr/>
        </p:nvGrpSpPr>
        <p:grpSpPr>
          <a:xfrm>
            <a:off x="443948" y="3142776"/>
            <a:ext cx="7389866" cy="631107"/>
            <a:chOff x="443948" y="3142776"/>
            <a:chExt cx="7389866" cy="631107"/>
          </a:xfrm>
        </p:grpSpPr>
        <p:sp>
          <p:nvSpPr>
            <p:cNvPr id="21" name="TextBox 20"/>
            <p:cNvSpPr txBox="1"/>
            <p:nvPr/>
          </p:nvSpPr>
          <p:spPr>
            <a:xfrm>
              <a:off x="1449338" y="3142776"/>
              <a:ext cx="6384476" cy="58477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কবি সুকান্ত কোন রোগে মারা যান? </a:t>
              </a:r>
              <a:endPara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48" y="3142776"/>
              <a:ext cx="755183" cy="63110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6" name="Group 5"/>
          <p:cNvGrpSpPr/>
          <p:nvPr/>
        </p:nvGrpSpPr>
        <p:grpSpPr>
          <a:xfrm>
            <a:off x="443947" y="4032865"/>
            <a:ext cx="7389867" cy="631107"/>
            <a:chOff x="443947" y="4032865"/>
            <a:chExt cx="7389867" cy="631107"/>
          </a:xfrm>
        </p:grpSpPr>
        <p:sp>
          <p:nvSpPr>
            <p:cNvPr id="22" name="TextBox 21"/>
            <p:cNvSpPr txBox="1"/>
            <p:nvPr/>
          </p:nvSpPr>
          <p:spPr>
            <a:xfrm>
              <a:off x="1449338" y="4060878"/>
              <a:ext cx="6384476" cy="58477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কৃষকের চঞ্চল চোখ কিসের জন্য প্রতীক্ষা করে? </a:t>
              </a:r>
              <a:endPara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47" y="4032865"/>
              <a:ext cx="755183" cy="63110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7" name="Group 6"/>
          <p:cNvGrpSpPr/>
          <p:nvPr/>
        </p:nvGrpSpPr>
        <p:grpSpPr>
          <a:xfrm>
            <a:off x="443946" y="4796809"/>
            <a:ext cx="7389868" cy="631107"/>
            <a:chOff x="443946" y="4796809"/>
            <a:chExt cx="7389868" cy="631107"/>
          </a:xfrm>
        </p:grpSpPr>
        <p:sp>
          <p:nvSpPr>
            <p:cNvPr id="23" name="TextBox 22"/>
            <p:cNvSpPr txBox="1"/>
            <p:nvPr/>
          </p:nvSpPr>
          <p:spPr>
            <a:xfrm>
              <a:off x="1449337" y="4830926"/>
              <a:ext cx="6384477" cy="58477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এক টুকরো রোদ্দুর সোনার চেয়ে দামী কখন? </a:t>
              </a:r>
              <a:endPara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46" y="4796809"/>
              <a:ext cx="755183" cy="63110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6947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688" y="381000"/>
            <a:ext cx="8077200" cy="10156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615" y="1551709"/>
            <a:ext cx="8077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‘প্রার্থী’ কবিতায় ধান কাটার দিনগুলো কৃষকের কাছে কেমন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7615" y="2514600"/>
            <a:ext cx="4038600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প্রতিক্ষার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8615" y="25146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উৎসবের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7615" y="31242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রোমাঞ্চের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8615" y="31242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আনন্দের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1860" y="3886200"/>
            <a:ext cx="8077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পৃথিবীর শক্তির মূল উৎস কী?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0688" y="48768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চন্দ্র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1688" y="48768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688" y="54864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তারা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1688" y="54864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017456" y="259307"/>
            <a:ext cx="1760562" cy="113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97056" y="31242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69006" y="5486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2262" y="1574752"/>
            <a:ext cx="1992576" cy="2369932"/>
            <a:chOff x="1120738" y="1156592"/>
            <a:chExt cx="3246546" cy="28238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38" y="1156592"/>
              <a:ext cx="3246546" cy="282381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087" y="1560406"/>
              <a:ext cx="1618513" cy="2016182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74" y="4163942"/>
            <a:ext cx="2310339" cy="200369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532260" y="246723"/>
            <a:ext cx="1127305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5369" y="1574752"/>
            <a:ext cx="8889943" cy="23316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(বাংলা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),এম এ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,বি 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এড(১ম শ্রেণি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lang="bn-BD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1" y="4055274"/>
            <a:ext cx="1992576" cy="211236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915370" y="4055274"/>
            <a:ext cx="8889943" cy="2112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    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  প্রার্থী </a:t>
            </a:r>
            <a:endParaRPr lang="bn-BD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endParaRPr lang="bn-BD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-   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8169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330" y="381000"/>
            <a:ext cx="861401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3810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72299" y="232012"/>
            <a:ext cx="1596787" cy="6356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1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</a:t>
            </a:r>
            <a:endParaRPr lang="bn-IN" sz="10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ক্লিক</a:t>
            </a:r>
            <a:endParaRPr lang="en-US" sz="1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4314" y="1444040"/>
            <a:ext cx="8616027" cy="609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প্রার্থী কবিতানুযায়ী হিমশীতল রাতে আমরা শীত আটকাই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315" y="2160004"/>
            <a:ext cx="4033224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খড় কুটা জ্বালিয়ে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6330" y="2641113"/>
            <a:ext cx="4038600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কাপড়ে কান ঢেকে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939" y="3149594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গরম কাপড় পরিধান করে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8938" y="3694646"/>
            <a:ext cx="8621403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8938" y="4332053"/>
            <a:ext cx="187036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6559" y="4314334"/>
            <a:ext cx="20054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4606" y="4341190"/>
            <a:ext cx="19292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8307" y="4314334"/>
            <a:ext cx="209203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4246" y="4383334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6330" y="4863380"/>
            <a:ext cx="8629055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সুকান্ত কোন পত্রিকার সাথে জড়িত ছিলেন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8939" y="5515483"/>
            <a:ext cx="4038600" cy="3535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7361" y="5470907"/>
            <a:ext cx="384298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8939" y="6032114"/>
            <a:ext cx="4038600" cy="2197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কল্লোল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22317" y="6023306"/>
            <a:ext cx="385802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মাহে নও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11822" y="5508842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6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0251" y="322357"/>
            <a:ext cx="9436985" cy="5585035"/>
            <a:chOff x="204716" y="363301"/>
            <a:chExt cx="9436985" cy="55850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7FEEAD5-D925-4360-B66F-036D44CF07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2" r="14217"/>
            <a:stretch/>
          </p:blipFill>
          <p:spPr bwMode="auto">
            <a:xfrm>
              <a:off x="204716" y="2025295"/>
              <a:ext cx="4899547" cy="392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398291" y="363301"/>
              <a:ext cx="5336275" cy="8309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ln w="0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 কাজ</a:t>
              </a:r>
              <a:endParaRPr lang="en-US" sz="48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196" y="1746912"/>
              <a:ext cx="3401505" cy="2476789"/>
            </a:xfrm>
            <a:prstGeom prst="rect">
              <a:avLst/>
            </a:prstGeom>
            <a:ln w="57150">
              <a:solidFill>
                <a:srgbClr val="F30708"/>
              </a:solidFill>
            </a:ln>
          </p:spPr>
        </p:pic>
      </p:grpSp>
      <p:sp>
        <p:nvSpPr>
          <p:cNvPr id="6" name="Rectangle 5"/>
          <p:cNvSpPr/>
          <p:nvPr/>
        </p:nvSpPr>
        <p:spPr>
          <a:xfrm>
            <a:off x="4745325" y="4421473"/>
            <a:ext cx="7046341" cy="1692723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-623888">
              <a:defRPr/>
            </a:pP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‘প্রার্থী’ কবিতায় </a:t>
            </a:r>
            <a:r>
              <a:rPr lang="bn-IN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অবহেলিত </a:t>
            </a:r>
            <a:r>
              <a:rPr lang="bn-I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,বঞ্চিত,অন্নহীন,বস্ত্রহীন, আশ্রয়হীন মানুষের প্রতি </a:t>
            </a:r>
            <a:r>
              <a:rPr lang="bn-IN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কবির যে গভীর মমত্ববোধ ফুঠে উঠেছে তা ব্যাখ্যা করো। 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8" y="195521"/>
            <a:ext cx="1498287" cy="2096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97" y="2323954"/>
            <a:ext cx="1498287" cy="1961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97" y="195521"/>
            <a:ext cx="1498287" cy="1961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98" y="4312694"/>
            <a:ext cx="1498287" cy="18533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7" y="2429054"/>
            <a:ext cx="1498287" cy="1883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1757885" y="195521"/>
            <a:ext cx="8665147" cy="60824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3" y="4449913"/>
            <a:ext cx="1498287" cy="1828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B72CC49-3094-40BA-8011-1874263E348F}"/>
              </a:ext>
            </a:extLst>
          </p:cNvPr>
          <p:cNvSpPr txBox="1"/>
          <p:nvPr/>
        </p:nvSpPr>
        <p:spPr>
          <a:xfrm>
            <a:off x="1805650" y="195521"/>
            <a:ext cx="8617382" cy="608244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66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1660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বাইকে ধন্যবাদ </a:t>
            </a:r>
            <a:endParaRPr lang="en-US" sz="16600" dirty="0">
              <a:ln w="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4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9816" y="233552"/>
            <a:ext cx="6480411" cy="7982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9815" y="194525"/>
            <a:ext cx="6480411" cy="7982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কী দেখতে পাচ্ছ?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4175" y="1163256"/>
            <a:ext cx="10931580" cy="4593114"/>
            <a:chOff x="314175" y="1163256"/>
            <a:chExt cx="10931580" cy="45931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1679" y="1163256"/>
              <a:ext cx="3794076" cy="214312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175" y="1163256"/>
              <a:ext cx="3957574" cy="214312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175" y="3875964"/>
              <a:ext cx="3957574" cy="188040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3" t="16196"/>
            <a:stretch/>
          </p:blipFill>
          <p:spPr>
            <a:xfrm>
              <a:off x="7451679" y="3875964"/>
              <a:ext cx="3794076" cy="1880406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4674358" y="2304909"/>
            <a:ext cx="2374711" cy="2362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প্রার্থনা </a:t>
            </a:r>
          </a:p>
          <a:p>
            <a:pPr algn="ctr">
              <a:lnSpc>
                <a:spcPts val="5906"/>
              </a:lnSpc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 বা </a:t>
            </a:r>
          </a:p>
          <a:p>
            <a:pPr algn="ctr">
              <a:lnSpc>
                <a:spcPts val="5906"/>
              </a:lnSpc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প্রতীক্ষা করছে।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41" y="1031618"/>
            <a:ext cx="4873886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.......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2513" y="1946018"/>
            <a:ext cx="6496335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প্রার্থী </a:t>
            </a:r>
          </a:p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সুকান্ত ভট্টাচার্য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6" y="2101755"/>
            <a:ext cx="2893325" cy="368176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295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1357585" y="466124"/>
            <a:ext cx="9824363" cy="1200329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9081" y="1794548"/>
            <a:ext cx="48543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3897" y="2695571"/>
            <a:ext cx="10123723" cy="739049"/>
            <a:chOff x="1073897" y="2695571"/>
            <a:chExt cx="10123723" cy="739049"/>
          </a:xfrm>
        </p:grpSpPr>
        <p:sp>
          <p:nvSpPr>
            <p:cNvPr id="6" name="Freeform 5"/>
            <p:cNvSpPr/>
            <p:nvPr/>
          </p:nvSpPr>
          <p:spPr>
            <a:xfrm>
              <a:off x="2098611" y="2695571"/>
              <a:ext cx="9099009" cy="739049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kern="12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</a:t>
              </a:r>
              <a:r>
                <a:rPr lang="en-US" sz="3200" kern="1200" dirty="0" err="1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3200" kern="12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kern="12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 </a:t>
              </a:r>
              <a:r>
                <a:rPr lang="en-US" sz="3200" kern="1200" dirty="0" err="1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28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kern="1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897" y="2749541"/>
              <a:ext cx="755183" cy="63110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9" name="Group 8"/>
          <p:cNvGrpSpPr/>
          <p:nvPr/>
        </p:nvGrpSpPr>
        <p:grpSpPr>
          <a:xfrm>
            <a:off x="1073895" y="3603293"/>
            <a:ext cx="10139979" cy="702324"/>
            <a:chOff x="1073895" y="3603293"/>
            <a:chExt cx="10139979" cy="702324"/>
          </a:xfrm>
        </p:grpSpPr>
        <p:sp>
          <p:nvSpPr>
            <p:cNvPr id="8" name="Freeform 7"/>
            <p:cNvSpPr/>
            <p:nvPr/>
          </p:nvSpPr>
          <p:spPr>
            <a:xfrm>
              <a:off x="2077361" y="3603293"/>
              <a:ext cx="9136513" cy="702324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কবিতাটি শুদ্ধ উচ্চারণে </a:t>
              </a:r>
              <a:r>
                <a:rPr lang="en-US" sz="3200" kern="12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পড়তে</a:t>
              </a:r>
              <a:r>
                <a:rPr lang="en-US" sz="32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2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kern="12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895" y="3673446"/>
              <a:ext cx="755183" cy="63110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11" name="Group 10"/>
          <p:cNvGrpSpPr/>
          <p:nvPr/>
        </p:nvGrpSpPr>
        <p:grpSpPr>
          <a:xfrm>
            <a:off x="1073895" y="4463738"/>
            <a:ext cx="10094701" cy="702324"/>
            <a:chOff x="1073895" y="4463738"/>
            <a:chExt cx="10094701" cy="702324"/>
          </a:xfrm>
        </p:grpSpPr>
        <p:sp>
          <p:nvSpPr>
            <p:cNvPr id="10" name="Freeform 9"/>
            <p:cNvSpPr/>
            <p:nvPr/>
          </p:nvSpPr>
          <p:spPr>
            <a:xfrm>
              <a:off x="2064008" y="4463738"/>
              <a:ext cx="9104588" cy="702324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kern="1200" dirty="0" smtClean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নতুন শব্দগুলোর অর্থসহ বাক্য গঠন </a:t>
              </a:r>
              <a:r>
                <a:rPr lang="en-US" sz="3200" kern="1200" dirty="0" err="1" smtClean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kern="1200" dirty="0" smtClean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200" kern="1200" dirty="0" smtClean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kern="1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895" y="4534955"/>
              <a:ext cx="755183" cy="63110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16" name="Group 15"/>
          <p:cNvGrpSpPr/>
          <p:nvPr/>
        </p:nvGrpSpPr>
        <p:grpSpPr>
          <a:xfrm>
            <a:off x="1073896" y="5360699"/>
            <a:ext cx="10108053" cy="944693"/>
            <a:chOff x="1073896" y="5360699"/>
            <a:chExt cx="10108053" cy="944693"/>
          </a:xfrm>
        </p:grpSpPr>
        <p:sp>
          <p:nvSpPr>
            <p:cNvPr id="3" name="Freeform 2"/>
            <p:cNvSpPr/>
            <p:nvPr/>
          </p:nvSpPr>
          <p:spPr>
            <a:xfrm>
              <a:off x="2077361" y="5360699"/>
              <a:ext cx="9104588" cy="944693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5400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623888" indent="-623888">
                <a:defRPr/>
              </a:pPr>
              <a:r>
                <a:rPr lang="bn-IN" sz="3200" dirty="0" smtClean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অবহেলিত </a:t>
              </a:r>
              <a:r>
                <a:rPr lang="bn-IN" sz="3200" dirty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,বঞ্চিত,অন্নহীন,বস্ত্রহীন, </a:t>
              </a:r>
              <a:r>
                <a:rPr lang="bn-IN" sz="3200" dirty="0" smtClean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আশ্রয়হীন মানুষের প্রতি মমত্ববোধের সরূপ বিশ্লেষণ করতে পারবে</a:t>
              </a:r>
              <a:r>
                <a:rPr lang="en-US" sz="3200" dirty="0" smtClean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896" y="5396464"/>
              <a:ext cx="755183" cy="63110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5849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394" y="4268092"/>
            <a:ext cx="1953513" cy="3993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সুকান্ত ভট্টাচার্য  </a:t>
            </a:r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897074" y="305692"/>
            <a:ext cx="2272156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72584" y="518699"/>
            <a:ext cx="3235553" cy="1677124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algn="ctr"/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১৯২৬ সালের আগস্ট মাসে কলকাতায় মাতুলালয়ে জন্মগ্রহন করেন। কোটালিপাড়ায়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পৈতৃক নিবাস।</a:t>
            </a:r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72584" y="4320541"/>
            <a:ext cx="3236694" cy="2005054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 : </a:t>
            </a:r>
            <a:endParaRPr lang="bn-IN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 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 “স্বাধীনতা’র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সভা অংশের প্রতিষ্ঠাতা  সম্পাদক 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ছিলেন।  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18457" y="562714"/>
            <a:ext cx="3078051" cy="163310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 সালের ১৩ই মে মাত্র একুশ বছর বয়সে কলকাতায় মৃত্যুবরণ করেন।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18457" y="4638428"/>
            <a:ext cx="3078051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 রচনা : 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 : হরতাল , 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ছাড়পত্র ,ঘুম 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নেই,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পূর্বাভাস, 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অভিযান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গীতিগুচ্ছ।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72586" y="2407384"/>
            <a:ext cx="3235553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পিতা- নিবারণ ভট্টাচার্য </a:t>
            </a:r>
          </a:p>
          <a:p>
            <a:pPr algn="ctr"/>
            <a:r>
              <a:rPr lang="bn-IN" sz="2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মাতা - সুনীতি দেবী 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313325" y="2407384"/>
            <a:ext cx="3078051" cy="205785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অল্প </a:t>
            </a:r>
            <a:r>
              <a:rPr lang="bn-IN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বয়সেই </a:t>
            </a:r>
            <a:r>
              <a:rPr lang="bn-IN" sz="20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শোষিত -নিপীড়িত </a:t>
            </a:r>
            <a:r>
              <a:rPr lang="bn-IN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মুক্তির আন্দোলনে নিজেকে সম্পৃক্ত করে </a:t>
            </a:r>
            <a:r>
              <a:rPr lang="bn-IN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তোলেন</a:t>
            </a:r>
            <a:endParaRPr lang="bn-IN" sz="2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IN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বামপন্থি-বিপ্লবী কবি হিসাবে খ্যাতি অর্জন করেন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4984429" y="4826597"/>
            <a:ext cx="2097442" cy="1446549"/>
          </a:xfrm>
          <a:prstGeom prst="upArrowCallout">
            <a:avLst>
              <a:gd name="adj1" fmla="val 25000"/>
              <a:gd name="adj2" fmla="val 14367"/>
              <a:gd name="adj3" fmla="val 25000"/>
              <a:gd name="adj4" fmla="val 64977"/>
            </a:avLst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উপাধীঃ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কবি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07" y="2286892"/>
            <a:ext cx="1741700" cy="182208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795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5186" y="615050"/>
            <a:ext cx="8073213" cy="5002527"/>
            <a:chOff x="1985186" y="615050"/>
            <a:chExt cx="8073213" cy="50025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3316405" y="615050"/>
              <a:ext cx="4776717" cy="769441"/>
            </a:xfrm>
            <a:prstGeom prst="rect">
              <a:avLst/>
            </a:prstGeom>
            <a:ln w="190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5186" y="4977497"/>
              <a:ext cx="8073213" cy="640080"/>
            </a:xfrm>
            <a:prstGeom prst="rect">
              <a:avLst/>
            </a:prstGeom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সুকান্ত ভট্টাচার্য কত বছর বয়সে মারা যান?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406" y="1686732"/>
              <a:ext cx="4776717" cy="28265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7245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3378" y="576775"/>
            <a:ext cx="9917094" cy="4377363"/>
            <a:chOff x="1533378" y="576775"/>
            <a:chExt cx="9917094" cy="43773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6" t="27301"/>
            <a:stretch/>
          </p:blipFill>
          <p:spPr>
            <a:xfrm>
              <a:off x="1637732" y="1759601"/>
              <a:ext cx="5705603" cy="3194537"/>
            </a:xfrm>
            <a:prstGeom prst="rect">
              <a:avLst/>
            </a:prstGeom>
            <a:ln w="88900" cap="sq" cmpd="thickThin">
              <a:solidFill>
                <a:srgbClr val="DC1E9D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6782937" y="2470243"/>
              <a:ext cx="4667535" cy="15696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bn-IN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প্রার্থী                       সুকান্ত ভট্টাচার্য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33378" y="576775"/>
              <a:ext cx="5809957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আদর্শ পাঠ</a:t>
              </a:r>
              <a:endPara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7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2073" y="682388"/>
            <a:ext cx="7438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 সূর্য! শীতের সূর্য!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হিমশীতল সুদীর্ঘ রাত তোমার প্রতীক্ষায়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থাকি 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প্রতীক্ষা করে থাকে কৃষকের চঞ্চল চোখ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ধানকাটার রোমাঞ্চকর দিনগুলির জন্যে।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1" y="4448175"/>
            <a:ext cx="2828925" cy="1619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665" y="4448175"/>
            <a:ext cx="2970272" cy="1600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26" y="4448175"/>
            <a:ext cx="2971800" cy="15430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26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699</Words>
  <Application>Microsoft Office PowerPoint</Application>
  <PresentationFormat>Widescreen</PresentationFormat>
  <Paragraphs>137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79</cp:revision>
  <dcterms:created xsi:type="dcterms:W3CDTF">2020-05-11T15:24:51Z</dcterms:created>
  <dcterms:modified xsi:type="dcterms:W3CDTF">2020-05-16T03:20:33Z</dcterms:modified>
</cp:coreProperties>
</file>