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66" y="2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1957231-66F3-4DC5-B09B-8B57BA17D365}" type="datetimeFigureOut">
              <a:rPr lang="en-US" smtClean="0"/>
              <a:t>5/16/2020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0360E3-C6F4-4E33-BAB8-2D0F52F871F0}" type="slidenum">
              <a:rPr lang="en-US" smtClean="0"/>
              <a:t>‹#›</a:t>
            </a:fld>
            <a:endParaRPr lang="en-US"/>
          </a:p>
        </p:txBody>
      </p:sp>
    </p:spTree>
    <p:extLst>
      <p:ext uri="{BB962C8B-B14F-4D97-AF65-F5344CB8AC3E}">
        <p14:creationId xmlns:p14="http://schemas.microsoft.com/office/powerpoint/2010/main" val="31037051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957231-66F3-4DC5-B09B-8B57BA17D365}" type="datetimeFigureOut">
              <a:rPr lang="en-US" smtClean="0"/>
              <a:t>5/16/2020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0360E3-C6F4-4E33-BAB8-2D0F52F871F0}" type="slidenum">
              <a:rPr lang="en-US" smtClean="0"/>
              <a:t>‹#›</a:t>
            </a:fld>
            <a:endParaRPr lang="en-US"/>
          </a:p>
        </p:txBody>
      </p:sp>
    </p:spTree>
    <p:extLst>
      <p:ext uri="{BB962C8B-B14F-4D97-AF65-F5344CB8AC3E}">
        <p14:creationId xmlns:p14="http://schemas.microsoft.com/office/powerpoint/2010/main" val="32416231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957231-66F3-4DC5-B09B-8B57BA17D365}" type="datetimeFigureOut">
              <a:rPr lang="en-US" smtClean="0"/>
              <a:t>5/16/2020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0360E3-C6F4-4E33-BAB8-2D0F52F871F0}" type="slidenum">
              <a:rPr lang="en-US" smtClean="0"/>
              <a:t>‹#›</a:t>
            </a:fld>
            <a:endParaRPr lang="en-US"/>
          </a:p>
        </p:txBody>
      </p:sp>
    </p:spTree>
    <p:extLst>
      <p:ext uri="{BB962C8B-B14F-4D97-AF65-F5344CB8AC3E}">
        <p14:creationId xmlns:p14="http://schemas.microsoft.com/office/powerpoint/2010/main" val="3798727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957231-66F3-4DC5-B09B-8B57BA17D365}" type="datetimeFigureOut">
              <a:rPr lang="en-US" smtClean="0"/>
              <a:t>5/16/2020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0360E3-C6F4-4E33-BAB8-2D0F52F871F0}" type="slidenum">
              <a:rPr lang="en-US" smtClean="0"/>
              <a:t>‹#›</a:t>
            </a:fld>
            <a:endParaRPr lang="en-US"/>
          </a:p>
        </p:txBody>
      </p:sp>
    </p:spTree>
    <p:extLst>
      <p:ext uri="{BB962C8B-B14F-4D97-AF65-F5344CB8AC3E}">
        <p14:creationId xmlns:p14="http://schemas.microsoft.com/office/powerpoint/2010/main" val="7502888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957231-66F3-4DC5-B09B-8B57BA17D365}" type="datetimeFigureOut">
              <a:rPr lang="en-US" smtClean="0"/>
              <a:t>5/16/2020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0360E3-C6F4-4E33-BAB8-2D0F52F871F0}" type="slidenum">
              <a:rPr lang="en-US" smtClean="0"/>
              <a:t>‹#›</a:t>
            </a:fld>
            <a:endParaRPr lang="en-US"/>
          </a:p>
        </p:txBody>
      </p:sp>
    </p:spTree>
    <p:extLst>
      <p:ext uri="{BB962C8B-B14F-4D97-AF65-F5344CB8AC3E}">
        <p14:creationId xmlns:p14="http://schemas.microsoft.com/office/powerpoint/2010/main" val="3838705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1957231-66F3-4DC5-B09B-8B57BA17D365}" type="datetimeFigureOut">
              <a:rPr lang="en-US" smtClean="0"/>
              <a:t>5/16/2020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0360E3-C6F4-4E33-BAB8-2D0F52F871F0}" type="slidenum">
              <a:rPr lang="en-US" smtClean="0"/>
              <a:t>‹#›</a:t>
            </a:fld>
            <a:endParaRPr lang="en-US"/>
          </a:p>
        </p:txBody>
      </p:sp>
    </p:spTree>
    <p:extLst>
      <p:ext uri="{BB962C8B-B14F-4D97-AF65-F5344CB8AC3E}">
        <p14:creationId xmlns:p14="http://schemas.microsoft.com/office/powerpoint/2010/main" val="3107039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1957231-66F3-4DC5-B09B-8B57BA17D365}" type="datetimeFigureOut">
              <a:rPr lang="en-US" smtClean="0"/>
              <a:t>5/16/2020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0360E3-C6F4-4E33-BAB8-2D0F52F871F0}" type="slidenum">
              <a:rPr lang="en-US" smtClean="0"/>
              <a:t>‹#›</a:t>
            </a:fld>
            <a:endParaRPr lang="en-US"/>
          </a:p>
        </p:txBody>
      </p:sp>
    </p:spTree>
    <p:extLst>
      <p:ext uri="{BB962C8B-B14F-4D97-AF65-F5344CB8AC3E}">
        <p14:creationId xmlns:p14="http://schemas.microsoft.com/office/powerpoint/2010/main" val="36860545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1957231-66F3-4DC5-B09B-8B57BA17D365}" type="datetimeFigureOut">
              <a:rPr lang="en-US" smtClean="0"/>
              <a:t>5/16/2020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0360E3-C6F4-4E33-BAB8-2D0F52F871F0}" type="slidenum">
              <a:rPr lang="en-US" smtClean="0"/>
              <a:t>‹#›</a:t>
            </a:fld>
            <a:endParaRPr lang="en-US"/>
          </a:p>
        </p:txBody>
      </p:sp>
    </p:spTree>
    <p:extLst>
      <p:ext uri="{BB962C8B-B14F-4D97-AF65-F5344CB8AC3E}">
        <p14:creationId xmlns:p14="http://schemas.microsoft.com/office/powerpoint/2010/main" val="11041556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957231-66F3-4DC5-B09B-8B57BA17D365}" type="datetimeFigureOut">
              <a:rPr lang="en-US" smtClean="0"/>
              <a:t>5/16/2020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0360E3-C6F4-4E33-BAB8-2D0F52F871F0}" type="slidenum">
              <a:rPr lang="en-US" smtClean="0"/>
              <a:t>‹#›</a:t>
            </a:fld>
            <a:endParaRPr lang="en-US"/>
          </a:p>
        </p:txBody>
      </p:sp>
    </p:spTree>
    <p:extLst>
      <p:ext uri="{BB962C8B-B14F-4D97-AF65-F5344CB8AC3E}">
        <p14:creationId xmlns:p14="http://schemas.microsoft.com/office/powerpoint/2010/main" val="2681069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957231-66F3-4DC5-B09B-8B57BA17D365}" type="datetimeFigureOut">
              <a:rPr lang="en-US" smtClean="0"/>
              <a:t>5/16/2020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0360E3-C6F4-4E33-BAB8-2D0F52F871F0}" type="slidenum">
              <a:rPr lang="en-US" smtClean="0"/>
              <a:t>‹#›</a:t>
            </a:fld>
            <a:endParaRPr lang="en-US"/>
          </a:p>
        </p:txBody>
      </p:sp>
    </p:spTree>
    <p:extLst>
      <p:ext uri="{BB962C8B-B14F-4D97-AF65-F5344CB8AC3E}">
        <p14:creationId xmlns:p14="http://schemas.microsoft.com/office/powerpoint/2010/main" val="3440923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957231-66F3-4DC5-B09B-8B57BA17D365}" type="datetimeFigureOut">
              <a:rPr lang="en-US" smtClean="0"/>
              <a:t>5/16/2020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0360E3-C6F4-4E33-BAB8-2D0F52F871F0}" type="slidenum">
              <a:rPr lang="en-US" smtClean="0"/>
              <a:t>‹#›</a:t>
            </a:fld>
            <a:endParaRPr lang="en-US"/>
          </a:p>
        </p:txBody>
      </p:sp>
    </p:spTree>
    <p:extLst>
      <p:ext uri="{BB962C8B-B14F-4D97-AF65-F5344CB8AC3E}">
        <p14:creationId xmlns:p14="http://schemas.microsoft.com/office/powerpoint/2010/main" val="34093049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957231-66F3-4DC5-B09B-8B57BA17D365}" type="datetimeFigureOut">
              <a:rPr lang="en-US" smtClean="0"/>
              <a:t>5/16/2020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0360E3-C6F4-4E33-BAB8-2D0F52F871F0}" type="slidenum">
              <a:rPr lang="en-US" smtClean="0"/>
              <a:t>‹#›</a:t>
            </a:fld>
            <a:endParaRPr lang="en-US"/>
          </a:p>
        </p:txBody>
      </p:sp>
    </p:spTree>
    <p:extLst>
      <p:ext uri="{BB962C8B-B14F-4D97-AF65-F5344CB8AC3E}">
        <p14:creationId xmlns:p14="http://schemas.microsoft.com/office/powerpoint/2010/main" val="5554899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4" name="Rectangle 3"/>
          <p:cNvSpPr/>
          <p:nvPr/>
        </p:nvSpPr>
        <p:spPr>
          <a:xfrm>
            <a:off x="0" y="0"/>
            <a:ext cx="12192000" cy="461665"/>
          </a:xfrm>
          <a:prstGeom prst="rect">
            <a:avLst/>
          </a:prstGeom>
        </p:spPr>
        <p:txBody>
          <a:bodyPr wrap="square">
            <a:spAutoFit/>
          </a:bodyPr>
          <a:lstStyle/>
          <a:p>
            <a:pPr algn="ctr"/>
            <a:r>
              <a:rPr lang="as-IN" sz="2400" b="1" i="0" dirty="0" smtClean="0">
                <a:solidFill>
                  <a:srgbClr val="00B050"/>
                </a:solidFill>
                <a:effectLst/>
                <a:latin typeface="Kiron"/>
              </a:rPr>
              <a:t>করোনায় হিমশিম বাজেট ও সেবায় নড়বড়ে স্বাস্থ্যখাত</a:t>
            </a:r>
            <a:endParaRPr lang="as-IN" sz="2400" b="1" i="0" dirty="0">
              <a:solidFill>
                <a:srgbClr val="00B050"/>
              </a:solidFill>
              <a:effectLst/>
              <a:latin typeface="Kiron"/>
            </a:endParaRPr>
          </a:p>
        </p:txBody>
      </p:sp>
      <p:sp>
        <p:nvSpPr>
          <p:cNvPr id="5" name="Rectangle 4"/>
          <p:cNvSpPr/>
          <p:nvPr/>
        </p:nvSpPr>
        <p:spPr>
          <a:xfrm>
            <a:off x="0" y="689544"/>
            <a:ext cx="12192000" cy="5940088"/>
          </a:xfrm>
          <a:prstGeom prst="rect">
            <a:avLst/>
          </a:prstGeom>
        </p:spPr>
        <p:txBody>
          <a:bodyPr wrap="square">
            <a:spAutoFit/>
          </a:bodyPr>
          <a:lstStyle/>
          <a:p>
            <a:pPr algn="ctr"/>
            <a:r>
              <a:rPr lang="as-IN" sz="2000" b="0" i="0" dirty="0" smtClean="0">
                <a:solidFill>
                  <a:srgbClr val="000000"/>
                </a:solidFill>
                <a:effectLst/>
                <a:latin typeface="Kiron"/>
              </a:rPr>
              <a:t>বিশ্বে স্বাস্থ্য খাতে সবচেয়ে কম বিনিয়োগের দেশের একটি বাংলাদেশ। এখানে মানুষ নিজের পকেট থেকেই চিকিৎসায় সবচেয়ে বেশি অর্থ ব্যয় করে। নেই প্রয়োজনীয় চিকিৎসার সুবিধা, আমদানি করা যন্ত্রপাতি নষ্ট হয়ে পড়ে থাকে, কেনাকাটায় চলে বড় দুর্নীতি। </a:t>
            </a:r>
          </a:p>
          <a:p>
            <a:pPr algn="ctr"/>
            <a:r>
              <a:rPr lang="as-IN" sz="2000" b="0" i="0" dirty="0" smtClean="0">
                <a:solidFill>
                  <a:srgbClr val="000000"/>
                </a:solidFill>
                <a:effectLst/>
                <a:latin typeface="Kiron"/>
              </a:rPr>
              <a:t>খাতটির স্বল্প বাজেট, সেবা-সুবিধার ঘাটতি, অদক্ষতা আর জনবলসংকটের কারণেই নতুন করোনাভাইরাস মোকাবিলায় হিমশিম খাচ্ছে দেশ। রাজধানীর একটি সরকারি হাসপাতালে কোভিড-১৯-এর চিকিৎসা নেওয়ার সময় এই প্রতিবেদক এর কিছু দিক কাছ থেকে দেখেছেন।</a:t>
            </a:r>
            <a:r>
              <a:rPr lang="as-IN" sz="2000" dirty="0"/>
              <a:t>বাংলাদেশে সংক্রমণ প্রথম শনাক্ত হয় গত ৮ মার্চ। সরকার তখন বলেছিল, পর্যাপ্ত প্রস্তুতি আছে। কিন্তু গোড়াতেই সমন্বয়হীনতা, শনাক্তকরণ পরীক্ষার সরঞ্জামের অপর্যাপ্ততা, চিকিৎসকসহ স্বাস্থ্যকর্মীদের জন্য সুরক্ষা পোশাকের (পিপিই) সংকট প্রকট হয়ে দেখা দেয়। এখন কোভিড-১৯ রোগীর সংখ্যা প্রতিদিনই বাড়ছে। সরকারি হাসপাতালগুলো বিনা মূল্যে চিকিৎসা দিচ্ছে, তবে উপকরণ ও সুবিধা এখনো অপর্যাপ্ত</a:t>
            </a:r>
            <a:r>
              <a:rPr lang="as-IN" sz="2000" dirty="0" smtClean="0"/>
              <a:t>।</a:t>
            </a:r>
            <a:r>
              <a:rPr lang="as-IN" sz="2000" dirty="0"/>
              <a:t>জিডিপি অনুপাতে বাজেট বরাদ্দের বিচারে বিশ্বে সর্বনিম্ন সারিতে। কোভিডের অভিজ্ঞতা বলছে, বিনিয়োগ বাড়িয়ে খাতটি ঢেলে সাজাতে হবে।</a:t>
            </a:r>
          </a:p>
          <a:p>
            <a:pPr algn="ctr"/>
            <a:r>
              <a:rPr lang="as-IN" sz="2000" dirty="0"/>
              <a:t>সরকার স্বাস্থ্য খাতে কখনোই প্রয়োজনীয় বিনিয়োগ করেনি। নামে অগ্রাধিকার খাত, কিন্তু বাজেটে তার প্রতিফলন নেই। কোভিড মোকাবিলার সংকট আসলে অতীতের সব অবহেলা, অব্যবস্থাপনা ও অদক্ষতার ফল। </a:t>
            </a:r>
          </a:p>
          <a:p>
            <a:pPr algn="ctr"/>
            <a:r>
              <a:rPr lang="as-IN" sz="2000" dirty="0"/>
              <a:t>গত ২৬ মার্চ বিশ্ব স্বাস্থ্য সংস্থা (ডব্লিউএইচও) তার অভ্যন্তরীণ নথিতে বলেছিল, করোনা মোকাবিলায় বাংলাদেশের জন্য চ্যালেঞ্জ তার দুর্বল স্বাস্থ্যব্যবস্থা। মহামারির শুরুতেই স্বাস্থ্যব্যবস্থা হিমশিম খাবে। </a:t>
            </a:r>
          </a:p>
          <a:p>
            <a:pPr algn="ctr"/>
            <a:r>
              <a:rPr lang="as-IN" sz="2000" dirty="0"/>
              <a:t>মারাত্মকভাবে আক্রান্ত এবং সংকটজনক রোগীরা মহামারির বড় সময়জুড়ে হাসপাতালে উপযুক্ত চিকিৎসা পাবেন না। একদিকে পিপিইর সংকট, অন্যদিকে হাসপাতালগুলোয় রোগীর ভিড় চিকিৎসক ও স্বাস্থ্যসেবাকর্মীদের ঝুঁকিতে ফেলবে।</a:t>
            </a:r>
          </a:p>
          <a:p>
            <a:pPr algn="ctr"/>
            <a:r>
              <a:rPr lang="as-IN" sz="2000" dirty="0"/>
              <a:t> </a:t>
            </a:r>
            <a:endParaRPr lang="as-IN" sz="2000" b="0" i="0" dirty="0">
              <a:solidFill>
                <a:srgbClr val="000000"/>
              </a:solidFill>
              <a:effectLst/>
              <a:latin typeface="Kiron"/>
            </a:endParaRPr>
          </a:p>
        </p:txBody>
      </p:sp>
    </p:spTree>
    <p:extLst>
      <p:ext uri="{BB962C8B-B14F-4D97-AF65-F5344CB8AC3E}">
        <p14:creationId xmlns:p14="http://schemas.microsoft.com/office/powerpoint/2010/main" val="26814054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47</Words>
  <Application>Microsoft Office PowerPoint</Application>
  <PresentationFormat>Widescreen</PresentationFormat>
  <Paragraphs>7</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Kiron</vt:lpstr>
      <vt:lpstr>Vrinda</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dc:creator>
  <cp:lastModifiedBy>pc</cp:lastModifiedBy>
  <cp:revision>2</cp:revision>
  <dcterms:created xsi:type="dcterms:W3CDTF">2020-05-16T08:16:24Z</dcterms:created>
  <dcterms:modified xsi:type="dcterms:W3CDTF">2020-05-16T08:16:38Z</dcterms:modified>
</cp:coreProperties>
</file>