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71" r:id="rId2"/>
    <p:sldId id="256" r:id="rId3"/>
    <p:sldId id="259" r:id="rId4"/>
    <p:sldId id="258" r:id="rId5"/>
    <p:sldId id="257" r:id="rId6"/>
    <p:sldId id="260" r:id="rId7"/>
    <p:sldId id="261" r:id="rId8"/>
    <p:sldId id="272" r:id="rId9"/>
    <p:sldId id="263" r:id="rId10"/>
    <p:sldId id="264" r:id="rId11"/>
    <p:sldId id="262" r:id="rId12"/>
    <p:sldId id="265" r:id="rId13"/>
    <p:sldId id="273" r:id="rId14"/>
    <p:sldId id="266" r:id="rId15"/>
    <p:sldId id="274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DA5A0-9478-436D-B7CC-78F5D823693A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F5929-18F2-4F97-B5EE-BFF4006CD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63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1066800" cy="365125"/>
          </a:xfrm>
        </p:spPr>
        <p:txBody>
          <a:bodyPr/>
          <a:lstStyle>
            <a:lvl1pPr>
              <a:defRPr sz="1100"/>
            </a:lvl1pPr>
          </a:lstStyle>
          <a:p>
            <a:r>
              <a:rPr lang="en-US" dirty="0"/>
              <a:t>১</a:t>
            </a:r>
            <a:r>
              <a:rPr lang="as-IN" dirty="0"/>
              <a:t>০</a:t>
            </a:r>
            <a:r>
              <a:rPr lang="en-US" dirty="0"/>
              <a:t>/</a:t>
            </a:r>
            <a:r>
              <a:rPr lang="as-IN" dirty="0"/>
              <a:t>০</a:t>
            </a:r>
            <a:r>
              <a:rPr lang="en-US" dirty="0"/>
              <a:t>২/</a:t>
            </a:r>
            <a:r>
              <a:rPr lang="as-IN" dirty="0"/>
              <a:t>২</a:t>
            </a:r>
            <a:r>
              <a:rPr lang="en-US" dirty="0"/>
              <a:t>০</a:t>
            </a:r>
            <a:r>
              <a:rPr lang="as-IN" dirty="0"/>
              <a:t>১</a:t>
            </a:r>
            <a:r>
              <a:rPr lang="en-US" dirty="0"/>
              <a:t>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05800" y="6636656"/>
            <a:ext cx="838200" cy="221343"/>
          </a:xfrm>
        </p:spPr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B4E0C4-40E8-46BB-ADCC-FF561D54CE7A}"/>
              </a:ext>
            </a:extLst>
          </p:cNvPr>
          <p:cNvSpPr/>
          <p:nvPr userDrawn="1"/>
        </p:nvSpPr>
        <p:spPr>
          <a:xfrm>
            <a:off x="1524000" y="6636657"/>
            <a:ext cx="5029200" cy="221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err="1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উপালী</a:t>
            </a:r>
            <a:r>
              <a:rPr lang="en-US" sz="800" dirty="0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বড়ুয়া</a:t>
            </a:r>
            <a:r>
              <a:rPr lang="en-US" sz="800" dirty="0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সহ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শিক্ষক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জামালখান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কুসুম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কুমারী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সিটি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কর্পোরশন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বালিকা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উচ্চ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বিদ্যালয়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রহমতগঞ্জ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চট্টগ্রাম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D3D27-FD57-4221-BF3C-289F8F1A075B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7A36E-2D2A-47DE-B10D-CDCD98943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5.gif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ula_upali@yahoo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mple-experiment-58b5b3325f9b586046bbfa7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9800"/>
            <a:ext cx="9144000" cy="46482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0" y="0"/>
            <a:ext cx="9144000" cy="2209800"/>
          </a:xfrm>
          <a:prstGeom prst="roundRect">
            <a:avLst/>
          </a:prstGeom>
          <a:solidFill>
            <a:srgbClr val="CC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066800" cy="13716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001000" y="5486399"/>
            <a:ext cx="1142996" cy="1371596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105400"/>
            <a:ext cx="8153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/>
              <a:t>      </a:t>
            </a:r>
          </a:p>
          <a:p>
            <a:pPr algn="just"/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3000" b="1" dirty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3000" dirty="0" err="1">
                <a:latin typeface="NikoshBAN" pitchFamily="2" charset="0"/>
                <a:cs typeface="NikoshBAN" pitchFamily="2" charset="0"/>
              </a:rPr>
              <a:t>অ্যামোনিয়া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হাইড্রোজেন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ক্লোরাইড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	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ঘটিয়ে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অ্যামোনিয়াম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ক্লোরাইড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endParaRPr lang="en-US" sz="3600" dirty="0"/>
          </a:p>
          <a:p>
            <a:pPr algn="just"/>
            <a:endParaRPr lang="en-US" sz="3600" dirty="0"/>
          </a:p>
          <a:p>
            <a:pPr algn="just"/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57200" y="381000"/>
            <a:ext cx="8153400" cy="3505200"/>
            <a:chOff x="0" y="2514600"/>
            <a:chExt cx="9144000" cy="4343400"/>
          </a:xfrm>
        </p:grpSpPr>
        <p:sp>
          <p:nvSpPr>
            <p:cNvPr id="6" name="Rectangle 5"/>
            <p:cNvSpPr/>
            <p:nvPr/>
          </p:nvSpPr>
          <p:spPr>
            <a:xfrm>
              <a:off x="0" y="2514600"/>
              <a:ext cx="9144000" cy="434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hydrochloricacidammonia-56a129543df78cf77267f9f8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7800" y="2819400"/>
              <a:ext cx="6400800" cy="3886200"/>
            </a:xfrm>
            <a:prstGeom prst="rect">
              <a:avLst/>
            </a:prstGeom>
          </p:spPr>
        </p:pic>
      </p:grp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4191000"/>
            <a:ext cx="4572000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066800" cy="13716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001000" y="5486399"/>
            <a:ext cx="1142996" cy="1371596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533400"/>
            <a:ext cx="8382000" cy="1905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অধিক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মৌল</a:t>
            </a:r>
            <a:r>
              <a:rPr lang="en-US" sz="32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2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ভিন্ন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ধর্মী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পদার্থ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2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3886200"/>
            <a:ext cx="8229600" cy="1981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সংশ্লেষণ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: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বিক্রিয়ায়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অধিক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মৌল</a:t>
            </a:r>
            <a:endParaRPr lang="en-US" sz="3200" dirty="0">
              <a:solidFill>
                <a:srgbClr val="0033CC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3200" dirty="0" err="1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ভিন্নধর্মী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পদার্থ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3200" dirty="0" err="1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সংশ্লেষণ</a:t>
            </a:r>
            <a:r>
              <a:rPr lang="en-US" sz="32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2667000"/>
            <a:ext cx="4876800" cy="990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বুঝতে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পারলাম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990600" cy="12954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924800" y="5486399"/>
            <a:ext cx="1219196" cy="1371596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381000"/>
            <a:ext cx="8077200" cy="4648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87su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533400"/>
            <a:ext cx="3657600" cy="2667000"/>
          </a:xfrm>
          <a:prstGeom prst="rect">
            <a:avLst/>
          </a:prstGeom>
        </p:spPr>
      </p:pic>
      <p:pic>
        <p:nvPicPr>
          <p:cNvPr id="6" name="Picture 5" descr="Candle-light-animated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5400" y="533400"/>
            <a:ext cx="3276600" cy="2717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105400" y="3429000"/>
            <a:ext cx="3276600" cy="1143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মোমবাতির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দহন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ঘটছে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38200" y="3352800"/>
            <a:ext cx="3352800" cy="1524000"/>
            <a:chOff x="914400" y="4953000"/>
            <a:chExt cx="3429000" cy="1219200"/>
          </a:xfrm>
        </p:grpSpPr>
        <p:sp>
          <p:nvSpPr>
            <p:cNvPr id="7" name="Rectangle 6"/>
            <p:cNvSpPr/>
            <p:nvPr/>
          </p:nvSpPr>
          <p:spPr>
            <a:xfrm>
              <a:off x="914400" y="4953000"/>
              <a:ext cx="3429000" cy="1219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ম্যাগ্নেসিয়াম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‍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রিবনের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দহন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বিক্রিয়া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ঘটছে</a:t>
              </a:r>
              <a:endPara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8" name="Picture 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5638800"/>
              <a:ext cx="2228850" cy="342900"/>
            </a:xfrm>
            <a:prstGeom prst="rect">
              <a:avLst/>
            </a:prstGeom>
            <a:noFill/>
          </p:spPr>
        </p:pic>
      </p:grpSp>
      <p:sp>
        <p:nvSpPr>
          <p:cNvPr id="12" name="Rectangle 11"/>
          <p:cNvSpPr/>
          <p:nvPr/>
        </p:nvSpPr>
        <p:spPr>
          <a:xfrm>
            <a:off x="2133600" y="5334000"/>
            <a:ext cx="4953000" cy="1143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এবার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ঘটছে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990600" cy="12954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924800" y="5486399"/>
            <a:ext cx="1219196" cy="1371596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2286000"/>
            <a:ext cx="80772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দহন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বিক্রিয়ায়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মৌল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বাতাসের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অক্সিজেন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   </a:t>
            </a:r>
          </a:p>
          <a:p>
            <a:pPr algn="just"/>
            <a:r>
              <a:rPr lang="en-US" sz="2800" dirty="0">
                <a:latin typeface="NikoshBAN" pitchFamily="2" charset="0"/>
                <a:cs typeface="NikoshBAN" pitchFamily="2" charset="0"/>
              </a:rPr>
              <a:t>   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পুড়তে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দহন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6" name="Rectangle 5"/>
          <p:cNvSpPr/>
          <p:nvPr/>
        </p:nvSpPr>
        <p:spPr>
          <a:xfrm>
            <a:off x="1600200" y="1981200"/>
            <a:ext cx="5638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জানলাম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F9DE7-B1D5-4D93-B2E9-416ABBED2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১</a:t>
            </a:r>
            <a:r>
              <a:rPr lang="as-IN"/>
              <a:t>০</a:t>
            </a:r>
            <a:r>
              <a:rPr lang="en-US"/>
              <a:t>/</a:t>
            </a:r>
            <a:r>
              <a:rPr lang="as-IN"/>
              <a:t>০</a:t>
            </a:r>
            <a:r>
              <a:rPr lang="en-US"/>
              <a:t>২/</a:t>
            </a:r>
            <a:r>
              <a:rPr lang="as-IN"/>
              <a:t>২</a:t>
            </a:r>
            <a:r>
              <a:rPr lang="en-US"/>
              <a:t>০</a:t>
            </a:r>
            <a:r>
              <a:rPr lang="as-IN"/>
              <a:t>১</a:t>
            </a:r>
            <a:r>
              <a:rPr lang="en-US"/>
              <a:t>৯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E62740-D8B3-4D1B-BF41-1B2957074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7A36E-2D2A-47DE-B10D-CDCD9894386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/>
          <p:cNvSpPr/>
          <p:nvPr/>
        </p:nvSpPr>
        <p:spPr>
          <a:xfrm rot="10800000">
            <a:off x="8153400" y="5486399"/>
            <a:ext cx="990596" cy="1371596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Half Frame 3"/>
          <p:cNvSpPr/>
          <p:nvPr/>
        </p:nvSpPr>
        <p:spPr>
          <a:xfrm>
            <a:off x="0" y="0"/>
            <a:ext cx="990600" cy="1295400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4800600"/>
            <a:ext cx="81534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লোহার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গুঁড়া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0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নীল</a:t>
            </a:r>
            <a:r>
              <a:rPr lang="en-US" sz="30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রঙের</a:t>
            </a:r>
            <a:r>
              <a:rPr lang="en-US" sz="30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তুঁতের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কপার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সালফেট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ঘটিয়ে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সবুজ</a:t>
            </a:r>
            <a:r>
              <a:rPr lang="en-US" sz="3000" b="1" dirty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রংঙের</a:t>
            </a:r>
            <a:r>
              <a:rPr lang="en-US" sz="3000" b="1" dirty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আয়রন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সালফেট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হলো</a:t>
            </a:r>
            <a:endParaRPr lang="en-US" sz="3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038600"/>
            <a:ext cx="4419600" cy="685800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609600" y="381000"/>
            <a:ext cx="8001000" cy="3276600"/>
            <a:chOff x="685800" y="3124200"/>
            <a:chExt cx="8001000" cy="2667000"/>
          </a:xfrm>
        </p:grpSpPr>
        <p:sp>
          <p:nvSpPr>
            <p:cNvPr id="9" name="Rectangle 8"/>
            <p:cNvSpPr/>
            <p:nvPr/>
          </p:nvSpPr>
          <p:spPr>
            <a:xfrm>
              <a:off x="685800" y="3124200"/>
              <a:ext cx="8001000" cy="2667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main-qimg-099502e4ab81c2e5a0bfcc352a11da23.jpg"/>
            <p:cNvPicPr>
              <a:picLocks noChangeAspect="1"/>
            </p:cNvPicPr>
            <p:nvPr/>
          </p:nvPicPr>
          <p:blipFill>
            <a:blip r:embed="rId5"/>
            <a:srcRect b="18605"/>
            <a:stretch>
              <a:fillRect/>
            </a:stretch>
          </p:blipFill>
          <p:spPr>
            <a:xfrm>
              <a:off x="1704975" y="3310270"/>
              <a:ext cx="5734050" cy="235688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990600" cy="12954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153400" y="5486399"/>
            <a:ext cx="990596" cy="1371596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95600" y="2438400"/>
            <a:ext cx="37561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জানলাম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2590800"/>
            <a:ext cx="8001000" cy="2362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প্রতিস্থাপন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যেখানে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মৌল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কোনো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অপর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মৌলকে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সরিয়ে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নিজে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ঐ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স্থান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দখল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প্রতিস্থাপন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914400" cy="13716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077200" y="5334000"/>
            <a:ext cx="1066796" cy="1523994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4200" y="533400"/>
            <a:ext cx="3124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 </a:t>
            </a:r>
            <a:r>
              <a:rPr lang="en-US" sz="32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1066800"/>
            <a:ext cx="7162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itchFamily="2" charset="2"/>
              <a:buChar char="q"/>
            </a:pP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Wingdings" pitchFamily="2" charset="2"/>
              <a:buChar char="v"/>
            </a:pP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বিক্রিয়াটি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2362200"/>
            <a:ext cx="4572000" cy="91440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14800" y="3962400"/>
            <a:ext cx="1524000" cy="15240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দহন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বিক্রিয়া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524000" y="4038600"/>
            <a:ext cx="15240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6629400" y="3962400"/>
            <a:ext cx="15240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প্রতিস্থাপন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বিক্রিয়া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219200" cy="16002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924800" y="5257799"/>
            <a:ext cx="1219196" cy="1600194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685800"/>
            <a:ext cx="7772400" cy="1447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দহন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বিক্রিয়ায়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মৌল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বাতাসের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উপাদানের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 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ক্রিয়া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971800"/>
            <a:ext cx="76962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ক)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নাইট্রোজেন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 			খ)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অক্সিজেন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	</a:t>
            </a:r>
          </a:p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গ)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জলীয়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বাষ্প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			গ)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হাইড্রোজেন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066800" cy="13716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001000" y="5486399"/>
            <a:ext cx="1142996" cy="1371596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838200"/>
            <a:ext cx="3599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600200"/>
            <a:ext cx="7467600" cy="434340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8738" lvl="2" algn="just"/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8738" lvl="2" algn="just"/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“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সংশ্লেষণ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কিন্তু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সংশ্লেষণ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” –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মতামত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962400" y="1828800"/>
            <a:ext cx="1143000" cy="1295400"/>
            <a:chOff x="533400" y="1600200"/>
            <a:chExt cx="2667000" cy="3352800"/>
          </a:xfrm>
        </p:grpSpPr>
        <p:sp>
          <p:nvSpPr>
            <p:cNvPr id="7" name="Oval 6"/>
            <p:cNvSpPr/>
            <p:nvPr/>
          </p:nvSpPr>
          <p:spPr>
            <a:xfrm>
              <a:off x="533400" y="1600200"/>
              <a:ext cx="2667000" cy="3352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furniture-village-logo-impressionnant-home-logo-vector-clip-art-library-of-furniture-village-logo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6800" y="2362200"/>
              <a:ext cx="1600200" cy="16806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066800" cy="13716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001000" y="5486399"/>
            <a:ext cx="1142996" cy="1371595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914400"/>
            <a:ext cx="7391400" cy="5029200"/>
          </a:xfrm>
          <a:prstGeom prst="rect">
            <a:avLst/>
          </a:prstGeom>
          <a:ln w="38100">
            <a:solidFill>
              <a:srgbClr val="00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পরের</a:t>
            </a:r>
            <a:r>
              <a:rPr lang="en-US" sz="6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6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6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4800" y="758339"/>
            <a:ext cx="8458201" cy="5655603"/>
            <a:chOff x="0" y="841917"/>
            <a:chExt cx="8322057" cy="3847171"/>
          </a:xfrm>
        </p:grpSpPr>
        <p:sp>
          <p:nvSpPr>
            <p:cNvPr id="3" name="Oval 2"/>
            <p:cNvSpPr/>
            <p:nvPr/>
          </p:nvSpPr>
          <p:spPr>
            <a:xfrm>
              <a:off x="0" y="841917"/>
              <a:ext cx="3148886" cy="3847171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 w="57150"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223860" y="1207247"/>
              <a:ext cx="3733800" cy="29101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32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4000" dirty="0">
                  <a:latin typeface="NikoshBAN" pitchFamily="2" charset="0"/>
                  <a:cs typeface="NikoshBAN" pitchFamily="2" charset="0"/>
                </a:rPr>
                <a:t>উপালী বড়ুয়া</a:t>
              </a:r>
            </a:p>
            <a:p>
              <a:pPr algn="ctr">
                <a:buNone/>
              </a:pPr>
              <a:r>
                <a:rPr lang="en-US" sz="24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এম.এস.সি</a:t>
              </a:r>
              <a:r>
                <a:rPr lang="en-US" sz="24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24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বি</a:t>
              </a:r>
              <a:r>
                <a:rPr lang="en-US" sz="24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এড</a:t>
              </a:r>
              <a:r>
                <a:rPr lang="en-US" sz="24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24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এম.বি.এ</a:t>
              </a:r>
              <a:r>
                <a:rPr lang="en-US" sz="24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bn-IN" sz="2800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2400" dirty="0">
                  <a:latin typeface="NikoshBAN" pitchFamily="2" charset="0"/>
                  <a:cs typeface="NikoshBAN" pitchFamily="2" charset="0"/>
                </a:rPr>
                <a:t>সহকারী শিক্ষক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hlinkClick r:id="rId3"/>
                </a:rPr>
                <a:t>bula_upali@yahoo.com</a:t>
              </a:r>
              <a:endParaRPr lang="en-US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800" b="1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sz="2800" b="1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pPr algn="ctr"/>
              <a:r>
                <a:rPr lang="bn-IN" sz="3200" dirty="0">
                  <a:solidFill>
                    <a:srgbClr val="0033CC"/>
                  </a:solidFill>
                  <a:latin typeface="NikoshBAN" pitchFamily="2" charset="0"/>
                  <a:cs typeface="NikoshBAN" pitchFamily="2" charset="0"/>
                </a:rPr>
                <a:t>জামালখান কুসুম কুমারী সিটি কর্পোরেশন বালিকা বিদ্যালয়</a:t>
              </a:r>
              <a:r>
                <a:rPr lang="en-US" sz="3200" dirty="0">
                  <a:solidFill>
                    <a:srgbClr val="0033CC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dirty="0" err="1">
                  <a:solidFill>
                    <a:srgbClr val="0033CC"/>
                  </a:solidFill>
                  <a:latin typeface="NikoshBAN" pitchFamily="2" charset="0"/>
                  <a:cs typeface="NikoshBAN" pitchFamily="2" charset="0"/>
                </a:rPr>
                <a:t>রহমতগঞ্জ</a:t>
              </a:r>
              <a:r>
                <a:rPr lang="en-US" sz="3200" dirty="0">
                  <a:solidFill>
                    <a:srgbClr val="0033CC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dirty="0" err="1">
                  <a:solidFill>
                    <a:srgbClr val="0033CC"/>
                  </a:solidFill>
                  <a:latin typeface="NikoshBAN" pitchFamily="2" charset="0"/>
                  <a:cs typeface="NikoshBAN" pitchFamily="2" charset="0"/>
                </a:rPr>
                <a:t>চট্টগ্রাম</a:t>
              </a:r>
              <a:r>
                <a:rPr lang="en-US" sz="2800" dirty="0">
                  <a:solidFill>
                    <a:srgbClr val="3366FF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</p:txBody>
        </p:sp>
        <p:pic>
          <p:nvPicPr>
            <p:cNvPr id="5" name="Picture 4"/>
            <p:cNvPicPr/>
            <p:nvPr/>
          </p:nvPicPr>
          <p:blipFill>
            <a:blip r:embed="rId4" cstate="screen">
              <a:lum bright="-56000" contrast="59000"/>
            </a:blip>
            <a:stretch>
              <a:fillRect/>
            </a:stretch>
          </p:blipFill>
          <p:spPr>
            <a:xfrm>
              <a:off x="6972534" y="1932928"/>
              <a:ext cx="1349523" cy="155503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410200" y="609600"/>
            <a:ext cx="3429000" cy="55626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শ্রেণি</a:t>
            </a:r>
            <a:r>
              <a:rPr lang="en-US" sz="2800" dirty="0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:</a:t>
            </a:r>
            <a:r>
              <a:rPr lang="en-US" sz="2800" dirty="0" err="1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অষ্টম,শাখা:গ</a:t>
            </a:r>
            <a:endParaRPr lang="en-US" sz="2800" dirty="0">
              <a:solidFill>
                <a:srgbClr val="6600FF"/>
              </a:solidFill>
              <a:latin typeface="NikoshBAN" pitchFamily="2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অধ্যায়</a:t>
            </a:r>
            <a:r>
              <a:rPr lang="en-US" sz="2800" dirty="0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: </a:t>
            </a:r>
            <a:r>
              <a:rPr lang="en-US" sz="2800" dirty="0" err="1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অষ্টম</a:t>
            </a:r>
            <a:endParaRPr lang="en-US" sz="2800" dirty="0">
              <a:solidFill>
                <a:srgbClr val="6600FF"/>
              </a:solidFill>
              <a:latin typeface="NikoshBAN" pitchFamily="2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রাসায়নিক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বিক্রিয়া</a:t>
            </a:r>
            <a:endParaRPr lang="en-US" sz="2800" dirty="0">
              <a:solidFill>
                <a:schemeClr val="tx1"/>
              </a:solidFill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2800" b="1" dirty="0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b="1" dirty="0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: ৪৫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2800" b="1" dirty="0">
              <a:solidFill>
                <a:srgbClr val="B20E93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838200" y="990600"/>
            <a:ext cx="3505200" cy="4953000"/>
            <a:chOff x="838200" y="990600"/>
            <a:chExt cx="3581400" cy="4953000"/>
          </a:xfrm>
        </p:grpSpPr>
        <p:sp>
          <p:nvSpPr>
            <p:cNvPr id="5" name="Rectangle 4"/>
            <p:cNvSpPr/>
            <p:nvPr/>
          </p:nvSpPr>
          <p:spPr>
            <a:xfrm>
              <a:off x="838200" y="990600"/>
              <a:ext cx="3581400" cy="495300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51824006_321169725177789_7017762921400762368_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400" y="1066800"/>
              <a:ext cx="3429000" cy="4800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dle-light-animate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38200"/>
            <a:ext cx="3124200" cy="3352800"/>
          </a:xfrm>
          <a:prstGeom prst="rect">
            <a:avLst/>
          </a:prstGeom>
        </p:spPr>
      </p:pic>
      <p:pic>
        <p:nvPicPr>
          <p:cNvPr id="3" name="Picture 2" descr="Ui2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838200"/>
            <a:ext cx="2971800" cy="3352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38200" y="5181600"/>
            <a:ext cx="73914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বুঝতে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Half Frame 4"/>
          <p:cNvSpPr/>
          <p:nvPr/>
        </p:nvSpPr>
        <p:spPr>
          <a:xfrm>
            <a:off x="0" y="0"/>
            <a:ext cx="1143000" cy="1371600"/>
          </a:xfrm>
          <a:prstGeom prst="halfFram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Half Frame 5"/>
          <p:cNvSpPr/>
          <p:nvPr/>
        </p:nvSpPr>
        <p:spPr>
          <a:xfrm rot="10800000">
            <a:off x="8001000" y="5486399"/>
            <a:ext cx="1142996" cy="1371596"/>
          </a:xfrm>
          <a:prstGeom prst="halfFram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0" y="4343400"/>
            <a:ext cx="22860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মোমবাতি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জ্বলচ্ছে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38800" y="4343400"/>
            <a:ext cx="22860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আগুনে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বস্তু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পুড়ছে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5486400"/>
            <a:ext cx="80010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ঘটছে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two-hands-pour-contents-of-test-tube-into-laboratory-flask-155006089-591f2b2e5f9b58f4c01ae7f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8001000" cy="3733800"/>
          </a:xfrm>
          <a:prstGeom prst="rect">
            <a:avLst/>
          </a:prstGeom>
        </p:spPr>
      </p:pic>
      <p:sp>
        <p:nvSpPr>
          <p:cNvPr id="5" name="Half Frame 4"/>
          <p:cNvSpPr/>
          <p:nvPr/>
        </p:nvSpPr>
        <p:spPr>
          <a:xfrm>
            <a:off x="0" y="0"/>
            <a:ext cx="990600" cy="1295400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Half Frame 5"/>
          <p:cNvSpPr/>
          <p:nvPr/>
        </p:nvSpPr>
        <p:spPr>
          <a:xfrm rot="10800000">
            <a:off x="8077200" y="5562599"/>
            <a:ext cx="1066796" cy="1295395"/>
          </a:xfrm>
          <a:prstGeom prst="halfFram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4495800"/>
            <a:ext cx="40386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ঘটানো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হচ্ছে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066800" cy="13716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001000" y="5486399"/>
            <a:ext cx="1142996" cy="1371596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76200"/>
            <a:ext cx="9144000" cy="6477000"/>
            <a:chOff x="0" y="0"/>
            <a:chExt cx="9144000" cy="6858000"/>
          </a:xfrm>
        </p:grpSpPr>
        <p:sp>
          <p:nvSpPr>
            <p:cNvPr id="4" name="Oval 3"/>
            <p:cNvSpPr/>
            <p:nvPr/>
          </p:nvSpPr>
          <p:spPr>
            <a:xfrm>
              <a:off x="0" y="0"/>
              <a:ext cx="9144000" cy="68580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609600" y="1676400"/>
              <a:ext cx="7924800" cy="9144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আজকের</a:t>
              </a:r>
              <a:r>
                <a:rPr lang="en-US" sz="4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48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পাঠ</a:t>
              </a:r>
              <a:r>
                <a:rPr lang="en-US" sz="4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Flowchart: Decision 5"/>
          <p:cNvSpPr/>
          <p:nvPr/>
        </p:nvSpPr>
        <p:spPr>
          <a:xfrm>
            <a:off x="228600" y="2743200"/>
            <a:ext cx="8686800" cy="3124200"/>
          </a:xfrm>
          <a:prstGeom prst="flowChartDecisi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4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endParaRPr lang="en-US" sz="4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200" dirty="0" err="1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200" dirty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: ৬৯-৭১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066800" cy="13716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001000" y="5486399"/>
            <a:ext cx="1142996" cy="1371596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Explosion 1 3"/>
          <p:cNvSpPr/>
          <p:nvPr/>
        </p:nvSpPr>
        <p:spPr>
          <a:xfrm>
            <a:off x="0" y="0"/>
            <a:ext cx="9144000" cy="2514600"/>
          </a:xfrm>
          <a:prstGeom prst="irregularSeal1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en-US" sz="6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শিখনফল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2514600"/>
            <a:ext cx="9144000" cy="8382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পাঠশেষে</a:t>
            </a:r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endParaRPr lang="en-US" sz="54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3505200"/>
            <a:ext cx="86106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buFont typeface="Wingdings" pitchFamily="2" charset="2"/>
              <a:buChar char="v"/>
            </a:pPr>
            <a:endParaRPr lang="en-US" dirty="0">
              <a:solidFill>
                <a:srgbClr val="3333CC"/>
              </a:solidFill>
              <a:latin typeface="NikoshBAN" pitchFamily="2" charset="0"/>
              <a:cs typeface="NikoshBAN" pitchFamily="2" charset="0"/>
            </a:endParaRPr>
          </a:p>
          <a:p>
            <a:pPr lvl="2" algn="just"/>
            <a:endParaRPr lang="en-US" dirty="0">
              <a:solidFill>
                <a:srgbClr val="3333CC"/>
              </a:solidFill>
              <a:latin typeface="NikoshBAN" pitchFamily="2" charset="0"/>
              <a:cs typeface="NikoshBAN" pitchFamily="2" charset="0"/>
            </a:endParaRPr>
          </a:p>
          <a:p>
            <a:pPr marL="350838" lvl="2" algn="just">
              <a:buFont typeface="Wingdings" pitchFamily="2" charset="2"/>
              <a:buChar char="v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50838" lvl="2" algn="just">
              <a:buFont typeface="Wingdings" pitchFamily="2" charset="2"/>
              <a:buChar char="v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পরীক্ষণ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পদার্থ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যন্ত্রপাতির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350838" lvl="2" algn="just"/>
            <a:r>
              <a:rPr lang="en-US" sz="3200" dirty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সঠিকভাবে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lvl="2" algn="just"/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143000" cy="14478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001000" y="5486399"/>
            <a:ext cx="1142996" cy="1371596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4419600"/>
            <a:ext cx="8001000" cy="1676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প্রক্রিয়ায়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একাধিক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বস্তু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ক্রিয়া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একাধিক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বস্তুতে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রূপান্তরিত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5" name="Picture 4" descr="images (10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609600"/>
            <a:ext cx="7924800" cy="3457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143000" cy="1371600"/>
          </a:xfrm>
          <a:prstGeom prst="halfFram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924800" y="5486399"/>
            <a:ext cx="1219196" cy="1371596"/>
          </a:xfrm>
          <a:prstGeom prst="halfFram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5105400"/>
            <a:ext cx="80772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/>
              <a:t>   </a:t>
            </a:r>
            <a:r>
              <a:rPr lang="en-US" b="1" dirty="0"/>
              <a:t>   </a:t>
            </a:r>
          </a:p>
          <a:p>
            <a:pPr algn="just"/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30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হলুদ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রঙের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সালফার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ধুসর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বর্ণের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আয়রণ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30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ঘটিয়ে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আয়রণ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সালফাইড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4191000"/>
            <a:ext cx="4038600" cy="730601"/>
          </a:xfrm>
          <a:prstGeom prst="rect">
            <a:avLst/>
          </a:prstGeom>
          <a:noFill/>
        </p:spPr>
      </p:pic>
      <p:grpSp>
        <p:nvGrpSpPr>
          <p:cNvPr id="8" name="Group 7"/>
          <p:cNvGrpSpPr/>
          <p:nvPr/>
        </p:nvGrpSpPr>
        <p:grpSpPr>
          <a:xfrm>
            <a:off x="457200" y="533400"/>
            <a:ext cx="8229600" cy="3505200"/>
            <a:chOff x="457200" y="2895600"/>
            <a:chExt cx="8229600" cy="3505200"/>
          </a:xfrm>
        </p:grpSpPr>
        <p:sp>
          <p:nvSpPr>
            <p:cNvPr id="6" name="Rectangle 5"/>
            <p:cNvSpPr/>
            <p:nvPr/>
          </p:nvSpPr>
          <p:spPr>
            <a:xfrm>
              <a:off x="457200" y="2895600"/>
              <a:ext cx="8229600" cy="35052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1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8200" y="3200400"/>
              <a:ext cx="7467600" cy="2895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408</Words>
  <Application>Microsoft Office PowerPoint</Application>
  <PresentationFormat>On-screen Show (4:3)</PresentationFormat>
  <Paragraphs>75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upalibarua</dc:creator>
  <cp:lastModifiedBy>ASUS</cp:lastModifiedBy>
  <cp:revision>87</cp:revision>
  <dcterms:created xsi:type="dcterms:W3CDTF">2019-02-09T03:43:00Z</dcterms:created>
  <dcterms:modified xsi:type="dcterms:W3CDTF">2020-05-16T07:51:26Z</dcterms:modified>
</cp:coreProperties>
</file>