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79" r:id="rId6"/>
    <p:sldId id="272" r:id="rId7"/>
    <p:sldId id="259" r:id="rId8"/>
    <p:sldId id="271" r:id="rId9"/>
    <p:sldId id="262" r:id="rId10"/>
    <p:sldId id="273" r:id="rId11"/>
    <p:sldId id="261" r:id="rId12"/>
    <p:sldId id="263" r:id="rId13"/>
    <p:sldId id="280" r:id="rId14"/>
    <p:sldId id="264" r:id="rId15"/>
    <p:sldId id="282" r:id="rId16"/>
    <p:sldId id="283" r:id="rId17"/>
    <p:sldId id="266" r:id="rId18"/>
    <p:sldId id="281" r:id="rId19"/>
    <p:sldId id="265" r:id="rId20"/>
    <p:sldId id="268" r:id="rId21"/>
    <p:sldId id="267" r:id="rId22"/>
    <p:sldId id="284" r:id="rId23"/>
    <p:sldId id="270" r:id="rId24"/>
    <p:sldId id="269" r:id="rId25"/>
    <p:sldId id="278" r:id="rId26"/>
    <p:sldId id="277" r:id="rId27"/>
    <p:sldId id="275" r:id="rId28"/>
    <p:sldId id="276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9900"/>
    <a:srgbClr val="7AD07C"/>
    <a:srgbClr val="0000FF"/>
    <a:srgbClr val="605F61"/>
    <a:srgbClr val="969696"/>
    <a:srgbClr val="990099"/>
    <a:srgbClr val="990033"/>
    <a:srgbClr val="3366CC"/>
    <a:srgbClr val="D7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582" autoAdjust="0"/>
    <p:restoredTop sz="97849" autoAdjust="0"/>
  </p:normalViewPr>
  <p:slideViewPr>
    <p:cSldViewPr>
      <p:cViewPr varScale="1">
        <p:scale>
          <a:sx n="87" d="100"/>
          <a:sy n="87" d="100"/>
        </p:scale>
        <p:origin x="13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57BEE-012B-495E-8140-B586640CAC67}" type="doc">
      <dgm:prSet loTypeId="urn:microsoft.com/office/officeart/2005/8/layout/radial4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C01F9A-ADAB-44BD-93CA-90D0E52F7CD1}">
      <dgm:prSet phldrT="[Text]"/>
      <dgm:spPr/>
      <dgm:t>
        <a:bodyPr/>
        <a:lstStyle/>
        <a:p>
          <a:r>
            <a:rPr lang="bn-IN">
              <a:latin typeface="NikoshBAN" pitchFamily="2" charset="0"/>
              <a:cs typeface="NikoshBAN" pitchFamily="2" charset="0"/>
            </a:rPr>
            <a:t>খনিজ পুষ্টি উপাদান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F26F396-EF47-4EAE-BFF1-C2B955A3EE14}" type="parTrans" cxnId="{ABEEC22F-8ADB-4929-84FF-457D082CF409}">
      <dgm:prSet/>
      <dgm:spPr/>
      <dgm:t>
        <a:bodyPr/>
        <a:lstStyle/>
        <a:p>
          <a:endParaRPr lang="en-US"/>
        </a:p>
      </dgm:t>
    </dgm:pt>
    <dgm:pt modelId="{60768F0D-5969-4FB9-B15A-CE7FF9A530D4}" type="sibTrans" cxnId="{ABEEC22F-8ADB-4929-84FF-457D082CF409}">
      <dgm:prSet/>
      <dgm:spPr/>
      <dgm:t>
        <a:bodyPr/>
        <a:lstStyle/>
        <a:p>
          <a:endParaRPr lang="en-US"/>
        </a:p>
      </dgm:t>
    </dgm:pt>
    <dgm:pt modelId="{11A016C5-92AE-4D03-8D21-970F58494D44}">
      <dgm:prSet phldrT="[Text]"/>
      <dgm:spPr/>
      <dgm:t>
        <a:bodyPr/>
        <a:lstStyle/>
        <a:p>
          <a:r>
            <a:rPr lang="bn-IN">
              <a:latin typeface="NikoshBAN" pitchFamily="2" charset="0"/>
              <a:cs typeface="NikoshBAN" pitchFamily="2" charset="0"/>
            </a:rPr>
            <a:t>মাইক্রো নিউট্রিয়েন্ট</a:t>
          </a:r>
        </a:p>
        <a:p>
          <a:r>
            <a:rPr lang="bn-IN">
              <a:latin typeface="NikoshBAN" pitchFamily="2" charset="0"/>
              <a:cs typeface="NikoshBAN" pitchFamily="2" charset="0"/>
            </a:rPr>
            <a:t>(সামান্য প্রয়োজনীয় উপাধান)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B9B56FF-34FE-4265-81D5-6CA9C0A73C3A}" type="parTrans" cxnId="{1D266360-46DD-4173-9E3B-B0B7DCF7EE0C}">
      <dgm:prSet/>
      <dgm:spPr/>
      <dgm:t>
        <a:bodyPr/>
        <a:lstStyle/>
        <a:p>
          <a:endParaRPr lang="en-US"/>
        </a:p>
      </dgm:t>
    </dgm:pt>
    <dgm:pt modelId="{EDAF17E4-86B8-4935-9382-BBED1A8642D4}" type="sibTrans" cxnId="{1D266360-46DD-4173-9E3B-B0B7DCF7EE0C}">
      <dgm:prSet/>
      <dgm:spPr/>
      <dgm:t>
        <a:bodyPr/>
        <a:lstStyle/>
        <a:p>
          <a:endParaRPr lang="en-US"/>
        </a:p>
      </dgm:t>
    </dgm:pt>
    <dgm:pt modelId="{2BACAA8C-EEA6-46B4-BB4E-DE328252C432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ম্যাক্রো নিউট্রিয়েন্ট (অত্যাবশকীয় উপাধান)</a:t>
          </a:r>
          <a:endParaRPr lang="en-US" dirty="0"/>
        </a:p>
      </dgm:t>
    </dgm:pt>
    <dgm:pt modelId="{21A8AB76-9CBF-40EB-9CFA-79C00B84F549}" type="parTrans" cxnId="{9A096A14-AB8D-41D2-9E52-CAFBDB12FEAF}">
      <dgm:prSet/>
      <dgm:spPr/>
      <dgm:t>
        <a:bodyPr/>
        <a:lstStyle/>
        <a:p>
          <a:endParaRPr lang="en-US"/>
        </a:p>
      </dgm:t>
    </dgm:pt>
    <dgm:pt modelId="{F5D6489A-64AD-442E-A2B9-D1F436696787}" type="sibTrans" cxnId="{9A096A14-AB8D-41D2-9E52-CAFBDB12FEAF}">
      <dgm:prSet/>
      <dgm:spPr/>
      <dgm:t>
        <a:bodyPr/>
        <a:lstStyle/>
        <a:p>
          <a:endParaRPr lang="en-US"/>
        </a:p>
      </dgm:t>
    </dgm:pt>
    <dgm:pt modelId="{61084904-D2A1-4BE4-B72B-8F70F5617A8E}" type="pres">
      <dgm:prSet presAssocID="{98557BEE-012B-495E-8140-B586640CAC6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D76D11-BDFD-4C51-8B4B-AB1C29F31000}" type="pres">
      <dgm:prSet presAssocID="{74C01F9A-ADAB-44BD-93CA-90D0E52F7CD1}" presName="centerShape" presStyleLbl="node0" presStyleIdx="0" presStyleCnt="1" custScaleX="95862" custScaleY="88477" custLinFactNeighborX="2084" custLinFactNeighborY="-20254"/>
      <dgm:spPr/>
    </dgm:pt>
    <dgm:pt modelId="{9725289D-C9EA-41EF-A434-940E501E6BFE}" type="pres">
      <dgm:prSet presAssocID="{6B9B56FF-34FE-4265-81D5-6CA9C0A73C3A}" presName="parTrans" presStyleLbl="bgSibTrans2D1" presStyleIdx="0" presStyleCnt="2" custAng="11206317" custScaleX="35757" custScaleY="112092" custLinFactY="-8309" custLinFactNeighborX="2489" custLinFactNeighborY="-100000"/>
      <dgm:spPr/>
    </dgm:pt>
    <dgm:pt modelId="{FBE1F37D-D92D-4A49-A471-F8A3A5897071}" type="pres">
      <dgm:prSet presAssocID="{11A016C5-92AE-4D03-8D21-970F58494D44}" presName="node" presStyleLbl="node1" presStyleIdx="0" presStyleCnt="2" custScaleX="104860" custScaleY="93338" custRadScaleRad="77600" custRadScaleInc="-57574">
        <dgm:presLayoutVars>
          <dgm:bulletEnabled val="1"/>
        </dgm:presLayoutVars>
      </dgm:prSet>
      <dgm:spPr/>
    </dgm:pt>
    <dgm:pt modelId="{DDC2E5AE-1F93-496E-A610-7DF221427EF5}" type="pres">
      <dgm:prSet presAssocID="{21A8AB76-9CBF-40EB-9CFA-79C00B84F549}" presName="parTrans" presStyleLbl="bgSibTrans2D1" presStyleIdx="1" presStyleCnt="2" custAng="11057390" custScaleX="34263" custLinFactY="-3716" custLinFactNeighborX="4340" custLinFactNeighborY="-100000"/>
      <dgm:spPr/>
    </dgm:pt>
    <dgm:pt modelId="{9AEA3192-4CA2-414E-8131-87F8CDB348A3}" type="pres">
      <dgm:prSet presAssocID="{2BACAA8C-EEA6-46B4-BB4E-DE328252C432}" presName="node" presStyleLbl="node1" presStyleIdx="1" presStyleCnt="2" custRadScaleRad="79274" custRadScaleInc="61687">
        <dgm:presLayoutVars>
          <dgm:bulletEnabled val="1"/>
        </dgm:presLayoutVars>
      </dgm:prSet>
      <dgm:spPr/>
    </dgm:pt>
  </dgm:ptLst>
  <dgm:cxnLst>
    <dgm:cxn modelId="{8F009A0D-FB99-4ADF-9D05-29BB1369F8FC}" type="presOf" srcId="{2BACAA8C-EEA6-46B4-BB4E-DE328252C432}" destId="{9AEA3192-4CA2-414E-8131-87F8CDB348A3}" srcOrd="0" destOrd="0" presId="urn:microsoft.com/office/officeart/2005/8/layout/radial4"/>
    <dgm:cxn modelId="{9A096A14-AB8D-41D2-9E52-CAFBDB12FEAF}" srcId="{74C01F9A-ADAB-44BD-93CA-90D0E52F7CD1}" destId="{2BACAA8C-EEA6-46B4-BB4E-DE328252C432}" srcOrd="1" destOrd="0" parTransId="{21A8AB76-9CBF-40EB-9CFA-79C00B84F549}" sibTransId="{F5D6489A-64AD-442E-A2B9-D1F436696787}"/>
    <dgm:cxn modelId="{ABEEC22F-8ADB-4929-84FF-457D082CF409}" srcId="{98557BEE-012B-495E-8140-B586640CAC67}" destId="{74C01F9A-ADAB-44BD-93CA-90D0E52F7CD1}" srcOrd="0" destOrd="0" parTransId="{1F26F396-EF47-4EAE-BFF1-C2B955A3EE14}" sibTransId="{60768F0D-5969-4FB9-B15A-CE7FF9A530D4}"/>
    <dgm:cxn modelId="{1D266360-46DD-4173-9E3B-B0B7DCF7EE0C}" srcId="{74C01F9A-ADAB-44BD-93CA-90D0E52F7CD1}" destId="{11A016C5-92AE-4D03-8D21-970F58494D44}" srcOrd="0" destOrd="0" parTransId="{6B9B56FF-34FE-4265-81D5-6CA9C0A73C3A}" sibTransId="{EDAF17E4-86B8-4935-9382-BBED1A8642D4}"/>
    <dgm:cxn modelId="{8D474B44-C19E-4197-AE8D-9F0509659F2F}" type="presOf" srcId="{6B9B56FF-34FE-4265-81D5-6CA9C0A73C3A}" destId="{9725289D-C9EA-41EF-A434-940E501E6BFE}" srcOrd="0" destOrd="0" presId="urn:microsoft.com/office/officeart/2005/8/layout/radial4"/>
    <dgm:cxn modelId="{49F86D6D-3820-44DD-9EF4-AEECB46A341A}" type="presOf" srcId="{21A8AB76-9CBF-40EB-9CFA-79C00B84F549}" destId="{DDC2E5AE-1F93-496E-A610-7DF221427EF5}" srcOrd="0" destOrd="0" presId="urn:microsoft.com/office/officeart/2005/8/layout/radial4"/>
    <dgm:cxn modelId="{3351408E-86CA-4390-AA83-566EEDDE7CEC}" type="presOf" srcId="{11A016C5-92AE-4D03-8D21-970F58494D44}" destId="{FBE1F37D-D92D-4A49-A471-F8A3A5897071}" srcOrd="0" destOrd="0" presId="urn:microsoft.com/office/officeart/2005/8/layout/radial4"/>
    <dgm:cxn modelId="{6C1336EC-2ED3-43D3-A8FE-A66A795506B8}" type="presOf" srcId="{98557BEE-012B-495E-8140-B586640CAC67}" destId="{61084904-D2A1-4BE4-B72B-8F70F5617A8E}" srcOrd="0" destOrd="0" presId="urn:microsoft.com/office/officeart/2005/8/layout/radial4"/>
    <dgm:cxn modelId="{4360CDF5-1F1D-427B-8495-B4265674855F}" type="presOf" srcId="{74C01F9A-ADAB-44BD-93CA-90D0E52F7CD1}" destId="{A5D76D11-BDFD-4C51-8B4B-AB1C29F31000}" srcOrd="0" destOrd="0" presId="urn:microsoft.com/office/officeart/2005/8/layout/radial4"/>
    <dgm:cxn modelId="{63C5C7D6-D990-42D5-90BF-16F6DD58014C}" type="presParOf" srcId="{61084904-D2A1-4BE4-B72B-8F70F5617A8E}" destId="{A5D76D11-BDFD-4C51-8B4B-AB1C29F31000}" srcOrd="0" destOrd="0" presId="urn:microsoft.com/office/officeart/2005/8/layout/radial4"/>
    <dgm:cxn modelId="{0D6B4E8F-FF8A-4DC7-90C2-4CB051D61DEC}" type="presParOf" srcId="{61084904-D2A1-4BE4-B72B-8F70F5617A8E}" destId="{9725289D-C9EA-41EF-A434-940E501E6BFE}" srcOrd="1" destOrd="0" presId="urn:microsoft.com/office/officeart/2005/8/layout/radial4"/>
    <dgm:cxn modelId="{53C89C50-96ED-444A-AA43-623D28F8ED90}" type="presParOf" srcId="{61084904-D2A1-4BE4-B72B-8F70F5617A8E}" destId="{FBE1F37D-D92D-4A49-A471-F8A3A5897071}" srcOrd="2" destOrd="0" presId="urn:microsoft.com/office/officeart/2005/8/layout/radial4"/>
    <dgm:cxn modelId="{99DD6C91-79BE-481E-96AD-0A915F84E766}" type="presParOf" srcId="{61084904-D2A1-4BE4-B72B-8F70F5617A8E}" destId="{DDC2E5AE-1F93-496E-A610-7DF221427EF5}" srcOrd="3" destOrd="0" presId="urn:microsoft.com/office/officeart/2005/8/layout/radial4"/>
    <dgm:cxn modelId="{8B9C1E77-2740-4E2B-9823-ECED327E9C82}" type="presParOf" srcId="{61084904-D2A1-4BE4-B72B-8F70F5617A8E}" destId="{9AEA3192-4CA2-414E-8131-87F8CDB348A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6D11-BDFD-4C51-8B4B-AB1C29F31000}">
      <dsp:nvSpPr>
        <dsp:cNvPr id="0" name=""/>
        <dsp:cNvSpPr/>
      </dsp:nvSpPr>
      <dsp:spPr>
        <a:xfrm>
          <a:off x="3102712" y="1524008"/>
          <a:ext cx="2536095" cy="23407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kern="1200">
              <a:latin typeface="NikoshBAN" pitchFamily="2" charset="0"/>
              <a:cs typeface="NikoshBAN" pitchFamily="2" charset="0"/>
            </a:rPr>
            <a:t>খনিজ পুষ্টি উপাদান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3474115" y="1866798"/>
        <a:ext cx="1793289" cy="1655139"/>
      </dsp:txXfrm>
    </dsp:sp>
    <dsp:sp modelId="{9725289D-C9EA-41EF-A434-940E501E6BFE}">
      <dsp:nvSpPr>
        <dsp:cNvPr id="0" name=""/>
        <dsp:cNvSpPr/>
      </dsp:nvSpPr>
      <dsp:spPr>
        <a:xfrm rot="19681423">
          <a:off x="2091757" y="3007013"/>
          <a:ext cx="802299" cy="8451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E1F37D-D92D-4A49-A471-F8A3A5897071}">
      <dsp:nvSpPr>
        <dsp:cNvPr id="0" name=""/>
        <dsp:cNvSpPr/>
      </dsp:nvSpPr>
      <dsp:spPr>
        <a:xfrm>
          <a:off x="244385" y="4010068"/>
          <a:ext cx="2635436" cy="1876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>
              <a:latin typeface="NikoshBAN" pitchFamily="2" charset="0"/>
              <a:cs typeface="NikoshBAN" pitchFamily="2" charset="0"/>
            </a:rPr>
            <a:t>মাইক্রো নিউট্রিয়েন্ট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>
              <a:latin typeface="NikoshBAN" pitchFamily="2" charset="0"/>
              <a:cs typeface="NikoshBAN" pitchFamily="2" charset="0"/>
            </a:rPr>
            <a:t>(সামান্য প্রয়োজনীয় উপাধান)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99351" y="4065034"/>
        <a:ext cx="2525504" cy="1766751"/>
      </dsp:txXfrm>
    </dsp:sp>
    <dsp:sp modelId="{DDC2E5AE-1F93-496E-A610-7DF221427EF5}">
      <dsp:nvSpPr>
        <dsp:cNvPr id="0" name=""/>
        <dsp:cNvSpPr/>
      </dsp:nvSpPr>
      <dsp:spPr>
        <a:xfrm rot="13713099">
          <a:off x="5829895" y="3226655"/>
          <a:ext cx="740092" cy="753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EA3192-4CA2-414E-8131-87F8CDB348A3}">
      <dsp:nvSpPr>
        <dsp:cNvPr id="0" name=""/>
        <dsp:cNvSpPr/>
      </dsp:nvSpPr>
      <dsp:spPr>
        <a:xfrm>
          <a:off x="5623013" y="4134122"/>
          <a:ext cx="2513290" cy="2010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ম্যাক্রো নিউট্রিয়েন্ট (অত্যাবশকীয় উপাধান)</a:t>
          </a:r>
          <a:endParaRPr lang="en-US" sz="3200" kern="1200" dirty="0"/>
        </a:p>
      </dsp:txBody>
      <dsp:txXfrm>
        <a:off x="5681902" y="4193011"/>
        <a:ext cx="2395512" cy="1892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38913"/>
            <a:ext cx="1219200" cy="319088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০</a:t>
            </a:r>
            <a:r>
              <a:rPr lang="as-IN" dirty="0"/>
              <a:t>৪</a:t>
            </a:r>
            <a:r>
              <a:rPr lang="en-US" dirty="0"/>
              <a:t>/</a:t>
            </a:r>
            <a:r>
              <a:rPr lang="as-IN" dirty="0"/>
              <a:t>০</a:t>
            </a:r>
            <a:r>
              <a:rPr lang="en-US" dirty="0"/>
              <a:t>২/</a:t>
            </a:r>
            <a:r>
              <a:rPr lang="as-IN" dirty="0"/>
              <a:t>২</a:t>
            </a:r>
            <a:r>
              <a:rPr lang="en-US" dirty="0"/>
              <a:t>০</a:t>
            </a:r>
            <a:r>
              <a:rPr lang="as-IN" dirty="0"/>
              <a:t>১</a:t>
            </a:r>
            <a:r>
              <a:rPr lang="en-US" dirty="0"/>
              <a:t>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6362" y="6474164"/>
            <a:ext cx="1295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7F0B77-AC15-4F1D-8D06-CD7B16197F18}"/>
              </a:ext>
            </a:extLst>
          </p:cNvPr>
          <p:cNvSpPr/>
          <p:nvPr userDrawn="1"/>
        </p:nvSpPr>
        <p:spPr>
          <a:xfrm>
            <a:off x="1550377" y="6650959"/>
            <a:ext cx="6248400" cy="23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 err="1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উপালী</a:t>
            </a:r>
            <a:r>
              <a:rPr lang="en-US" sz="900" dirty="0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বড়ুয়া</a:t>
            </a:r>
            <a:r>
              <a:rPr lang="en-US" sz="900" dirty="0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সহ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শিক্ষক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জামালখান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কুসুম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কুমারী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সিটি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কর্পো</a:t>
            </a:r>
            <a:r>
              <a:rPr lang="as-IN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র</a:t>
            </a:r>
            <a:r>
              <a:rPr lang="en-US" sz="90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েশন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বালিকা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উচ্চ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বিদ্যালয়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রহমতগঞ্জ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চট্টগ্রাম</a:t>
            </a:r>
            <a:r>
              <a:rPr lang="en-US" sz="9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ula_upali@yahoo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d+blo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09800"/>
            <a:ext cx="9144000" cy="4648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5889"/>
              <a:gd name="adj2" fmla="val 23656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4817"/>
              <a:gd name="adj2" fmla="val 2481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295400"/>
            <a:ext cx="7315200" cy="472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4400"/>
              <a:gd name="adj2" fmla="val 2142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5591"/>
              <a:gd name="adj2" fmla="val 20946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09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উদ্ভিদের ছবিগুলো লক্ষ্য করো</a:t>
            </a:r>
            <a:r>
              <a:rPr lang="bn-IN" dirty="0">
                <a:solidFill>
                  <a:srgbClr val="0070C0"/>
                </a:solidFill>
              </a:rPr>
              <a:t>  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 descr="agregar-nitrógeno-a-las-plant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9" y="1931503"/>
            <a:ext cx="3033252" cy="4088296"/>
          </a:xfrm>
          <a:prstGeom prst="rect">
            <a:avLst/>
          </a:prstGeom>
        </p:spPr>
      </p:pic>
      <p:pic>
        <p:nvPicPr>
          <p:cNvPr id="9" name="Picture 8" descr="keys.lucidcentral.org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905000"/>
            <a:ext cx="3429000" cy="411479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91200" y="2438400"/>
            <a:ext cx="2133600" cy="3276600"/>
          </a:xfrm>
          <a:prstGeom prst="ellipse">
            <a:avLst/>
          </a:prstGeom>
          <a:noFill/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2286000"/>
            <a:ext cx="1295400" cy="1905000"/>
          </a:xfrm>
          <a:prstGeom prst="ellipse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2912"/>
              <a:gd name="adj2" fmla="val 2216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0946"/>
              <a:gd name="adj2" fmla="val 20946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76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685800"/>
            <a:ext cx="76962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অভাব-জনিত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গেলো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" y="2209800"/>
            <a:ext cx="7696200" cy="3581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2912"/>
              <a:gd name="adj2" fmla="val 2216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391400" y="4572000"/>
            <a:ext cx="1905000" cy="2438400"/>
          </a:xfrm>
          <a:prstGeom prst="halfFrame">
            <a:avLst>
              <a:gd name="adj1" fmla="val 20946"/>
              <a:gd name="adj2" fmla="val 20946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066800"/>
            <a:ext cx="75438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429000"/>
            <a:ext cx="77724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নাইট্রোজেনের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”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ক্লোরোসিস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”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dening01.jpg"/>
          <p:cNvPicPr>
            <a:picLocks noChangeAspect="1"/>
          </p:cNvPicPr>
          <p:nvPr/>
        </p:nvPicPr>
        <p:blipFill>
          <a:blip r:embed="rId2"/>
          <a:srcRect r="7963"/>
          <a:stretch>
            <a:fillRect/>
          </a:stretch>
        </p:blipFill>
        <p:spPr>
          <a:xfrm>
            <a:off x="609600" y="1295400"/>
            <a:ext cx="3657600" cy="4343400"/>
          </a:xfrm>
          <a:prstGeom prst="rect">
            <a:avLst/>
          </a:prstGeom>
        </p:spPr>
      </p:pic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6633"/>
              <a:gd name="adj2" fmla="val 20678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4817"/>
              <a:gd name="adj2" fmla="val 2017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609600"/>
            <a:ext cx="574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উদ্ভিদের ছবিগুলো লক্ষ্য করো</a:t>
            </a:r>
            <a:r>
              <a:rPr lang="bn-IN" sz="3600" dirty="0">
                <a:solidFill>
                  <a:srgbClr val="0070C0"/>
                </a:solidFill>
              </a:rPr>
              <a:t> 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4" descr="potasium_low_tomato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219200"/>
            <a:ext cx="3429000" cy="4419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00200" y="1752600"/>
            <a:ext cx="1905000" cy="2514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38800" y="3048000"/>
            <a:ext cx="2057400" cy="2362200"/>
          </a:xfrm>
          <a:prstGeom prst="ellipse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752600" cy="2362200"/>
          </a:xfrm>
          <a:prstGeom prst="halfFrame">
            <a:avLst>
              <a:gd name="adj1" fmla="val 23656"/>
              <a:gd name="adj2" fmla="val 2216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4043"/>
              <a:gd name="adj2" fmla="val 2172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85800"/>
            <a:ext cx="76962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অভাব-জনিত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গেলো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209800"/>
            <a:ext cx="7696200" cy="3581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বেগুনি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খর্বাকার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3656"/>
              <a:gd name="adj2" fmla="val 2216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4043"/>
              <a:gd name="adj2" fmla="val 2172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066800"/>
            <a:ext cx="75438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429000"/>
            <a:ext cx="77724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ফসফরাসের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ঘাটতি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5144"/>
              <a:gd name="adj2" fmla="val 2291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4817"/>
              <a:gd name="adj2" fmla="val 2249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powdery-mildew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76400"/>
            <a:ext cx="3200400" cy="4648200"/>
          </a:xfrm>
          <a:prstGeom prst="rect">
            <a:avLst/>
          </a:prstGeom>
        </p:spPr>
      </p:pic>
      <p:pic>
        <p:nvPicPr>
          <p:cNvPr id="5" name="Picture 4" descr="14983180580_5118b0b63d_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1676400"/>
            <a:ext cx="3048000" cy="472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609600"/>
            <a:ext cx="6130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উদ্ভিদের ছবিগুলো লক্ষ্য করো</a:t>
            </a:r>
            <a:r>
              <a:rPr lang="bn-IN" sz="3600" dirty="0">
                <a:solidFill>
                  <a:srgbClr val="0070C0"/>
                </a:solidFill>
              </a:rPr>
              <a:t>  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5181600"/>
            <a:ext cx="1752600" cy="1143000"/>
          </a:xfrm>
          <a:prstGeom prst="roundRect">
            <a:avLst/>
          </a:prstGeom>
          <a:noFill/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6400" y="2590800"/>
            <a:ext cx="2057400" cy="2819400"/>
          </a:xfrm>
          <a:prstGeom prst="ellipse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4102"/>
              <a:gd name="adj2" fmla="val 2156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4043"/>
              <a:gd name="adj2" fmla="val 20946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14401"/>
            <a:ext cx="76962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অভাব-জনিত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গেলো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914400"/>
            <a:ext cx="7772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438400"/>
            <a:ext cx="7924800" cy="3657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শীর্ষ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কিনারা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সদৃশ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বাদামী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3656"/>
              <a:gd name="adj2" fmla="val 2216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4043"/>
              <a:gd name="adj2" fmla="val 2172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066800"/>
            <a:ext cx="75438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429000"/>
            <a:ext cx="77724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পটাশিয়াম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ঘাটতি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457200"/>
            <a:ext cx="7629525" cy="5478423"/>
            <a:chOff x="152400" y="457200"/>
            <a:chExt cx="8086725" cy="5331751"/>
          </a:xfrm>
        </p:grpSpPr>
        <p:sp>
          <p:nvSpPr>
            <p:cNvPr id="8" name="Oval 7"/>
            <p:cNvSpPr/>
            <p:nvPr/>
          </p:nvSpPr>
          <p:spPr>
            <a:xfrm>
              <a:off x="152400" y="1050479"/>
              <a:ext cx="2743200" cy="403860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5715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62200" y="457200"/>
              <a:ext cx="5257800" cy="533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800" dirty="0">
                  <a:latin typeface="NikoshBAN" pitchFamily="2" charset="0"/>
                  <a:cs typeface="NikoshBAN" pitchFamily="2" charset="0"/>
                </a:rPr>
                <a:t>উপালী বড়ুয়া</a:t>
              </a:r>
            </a:p>
            <a:p>
              <a:pPr algn="ctr">
                <a:buNone/>
              </a:pP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এম.এস.সি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এড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এম.বি.এ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  <a:hlinkClick r:id="rId3"/>
                </a:rPr>
                <a:t>bula_upali@yahoo.com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জামালখান কুসুম কুমারী সিটি কর্পোরেশন বালিকা বিদ্যালয়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রহমতগঞ্জ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চট্টগ্রাম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IN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dirty="0">
                <a:latin typeface="Times New Roman" pitchFamily="18" charset="0"/>
              </a:endParaRPr>
            </a:p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9"/>
            <p:cNvPicPr/>
            <p:nvPr/>
          </p:nvPicPr>
          <p:blipFill>
            <a:blip r:embed="rId4" cstate="print">
              <a:lum bright="-56000" contrast="59000"/>
            </a:blip>
            <a:stretch>
              <a:fillRect/>
            </a:stretch>
          </p:blipFill>
          <p:spPr>
            <a:xfrm>
              <a:off x="7010400" y="1371600"/>
              <a:ext cx="1228725" cy="1590675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3656"/>
              <a:gd name="adj2" fmla="val 2514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5591"/>
              <a:gd name="adj2" fmla="val 2249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nutrient-deficiency-treatment-pla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43000"/>
            <a:ext cx="3886200" cy="5099263"/>
          </a:xfrm>
          <a:prstGeom prst="rect">
            <a:avLst/>
          </a:prstGeom>
          <a:ln>
            <a:solidFill>
              <a:srgbClr val="990033"/>
            </a:solidFill>
          </a:ln>
        </p:spPr>
      </p:pic>
      <p:pic>
        <p:nvPicPr>
          <p:cNvPr id="5" name="Picture 4" descr="Ontario-Field-Crop-Report_July_13_2017_f1-710x3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143000"/>
            <a:ext cx="3657600" cy="5029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53000" y="4495800"/>
            <a:ext cx="457200" cy="533400"/>
          </a:xfrm>
          <a:prstGeom prst="ellipse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962400"/>
            <a:ext cx="3886200" cy="1371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4102"/>
              <a:gd name="adj2" fmla="val 2156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4043"/>
              <a:gd name="adj2" fmla="val 20946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8382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62000" y="685800"/>
            <a:ext cx="76962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অভাব-জনিত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গেলো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2819400"/>
            <a:ext cx="7696200" cy="2971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সংশ্লেষিত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শিরাগুলো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5889"/>
              <a:gd name="adj2" fmla="val 23656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4817"/>
              <a:gd name="adj2" fmla="val 2481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066800"/>
            <a:ext cx="75438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429000"/>
            <a:ext cx="77724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605F61"/>
                </a:solidFill>
                <a:latin typeface="NikoshBAN" pitchFamily="2" charset="0"/>
                <a:cs typeface="NikoshBAN" pitchFamily="2" charset="0"/>
              </a:rPr>
              <a:t>ম্যাগ্নেশিয়াম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ঘাটতি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5591"/>
              <a:gd name="adj2" fmla="val 232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09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ঘাটতিতে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:-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43000" y="1219200"/>
            <a:ext cx="6781800" cy="5105400"/>
            <a:chOff x="762000" y="1219200"/>
            <a:chExt cx="7772400" cy="5029200"/>
          </a:xfrm>
        </p:grpSpPr>
        <p:sp>
          <p:nvSpPr>
            <p:cNvPr id="6" name="Rectangle 5"/>
            <p:cNvSpPr/>
            <p:nvPr/>
          </p:nvSpPr>
          <p:spPr>
            <a:xfrm>
              <a:off x="762000" y="1219200"/>
              <a:ext cx="7772400" cy="5029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deficiency.png"/>
            <p:cNvPicPr>
              <a:picLocks noChangeAspect="1"/>
            </p:cNvPicPr>
            <p:nvPr/>
          </p:nvPicPr>
          <p:blipFill>
            <a:blip r:embed="rId3"/>
            <a:srcRect t="7258"/>
            <a:stretch>
              <a:fillRect/>
            </a:stretch>
          </p:blipFill>
          <p:spPr>
            <a:xfrm>
              <a:off x="1219200" y="1524000"/>
              <a:ext cx="6857999" cy="43434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5889"/>
              <a:gd name="adj2" fmla="val 23656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4817"/>
              <a:gd name="adj2" fmla="val 2481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09600"/>
            <a:ext cx="7848600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8925" lvl="2" algn="just"/>
            <a:r>
              <a:rPr lang="bn-IN" sz="40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উদ্ভিদের পুষ্টি</a:t>
            </a:r>
            <a:r>
              <a:rPr lang="en-US" sz="40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40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0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0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US" sz="36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524000"/>
            <a:ext cx="7848600" cy="472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নাইট্রোজেন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এসিড,প্রোটিন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ক্লোরোফিলের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সালোক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সংশ্লেষণে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ফসফরাস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জীবকোষের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DNA, RNA, NADP, ATP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গাঠনিক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|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ফসফরাস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গুরুত্বপূর্ণ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ক্রিয়া-বিক্রিয়ায়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পটাশিয়ামের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পত্ররন্ধ্র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ম্যাগ্নেশিয়াম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গুরুত্বপূর্ণ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সালোক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সংশ্লেষণ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5591"/>
              <a:gd name="adj2" fmla="val 232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286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1066800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ক্লোরোসিস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533400" y="3200400"/>
            <a:ext cx="2133600" cy="231913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N, Mg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3352800" y="3200400"/>
            <a:ext cx="2133600" cy="2319130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Mg, K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6096000" y="3200400"/>
            <a:ext cx="2173224" cy="23622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N,K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524000"/>
            <a:ext cx="2362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N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1524000"/>
            <a:ext cx="2362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K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1447800"/>
            <a:ext cx="2362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P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43000" y="4419600"/>
            <a:ext cx="1828800" cy="2057400"/>
            <a:chOff x="685800" y="3352800"/>
            <a:chExt cx="2564423" cy="3124200"/>
          </a:xfrm>
        </p:grpSpPr>
        <p:sp>
          <p:nvSpPr>
            <p:cNvPr id="8" name="Rounded Rectangle 7"/>
            <p:cNvSpPr/>
            <p:nvPr/>
          </p:nvSpPr>
          <p:spPr>
            <a:xfrm>
              <a:off x="685800" y="3352800"/>
              <a:ext cx="2564423" cy="3124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Grape_leaf_showing_phosphorus_deficiency_1024x102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657600"/>
              <a:ext cx="2133600" cy="24384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810000" y="4495800"/>
            <a:ext cx="1905000" cy="2057400"/>
            <a:chOff x="3505200" y="3505200"/>
            <a:chExt cx="2564423" cy="3048000"/>
          </a:xfrm>
        </p:grpSpPr>
        <p:sp>
          <p:nvSpPr>
            <p:cNvPr id="11" name="Rounded Rectangle 10"/>
            <p:cNvSpPr/>
            <p:nvPr/>
          </p:nvSpPr>
          <p:spPr>
            <a:xfrm>
              <a:off x="3505200" y="3505200"/>
              <a:ext cx="2564423" cy="3048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Figure22-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3810000"/>
              <a:ext cx="2133600" cy="23622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553200" y="4419600"/>
            <a:ext cx="1905000" cy="1828800"/>
            <a:chOff x="6324600" y="3352800"/>
            <a:chExt cx="2564423" cy="3048000"/>
          </a:xfrm>
        </p:grpSpPr>
        <p:sp>
          <p:nvSpPr>
            <p:cNvPr id="12" name="Rounded Rectangle 11"/>
            <p:cNvSpPr/>
            <p:nvPr/>
          </p:nvSpPr>
          <p:spPr>
            <a:xfrm>
              <a:off x="6324600" y="3352800"/>
              <a:ext cx="2564423" cy="304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images (1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9400" y="3733800"/>
              <a:ext cx="2064774" cy="2286000"/>
            </a:xfrm>
            <a:prstGeom prst="rect">
              <a:avLst/>
            </a:prstGeom>
          </p:spPr>
        </p:pic>
      </p:grpSp>
      <p:sp>
        <p:nvSpPr>
          <p:cNvPr id="19" name="Half Frame 18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5591"/>
              <a:gd name="adj2" fmla="val 23269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" y="533400"/>
            <a:ext cx="7543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রোগাক্রান্ত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30833 -0.2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3 L 0.28334 -0.3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111 L -0.60416 -0.27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5591"/>
              <a:gd name="adj2" fmla="val 232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685800"/>
            <a:ext cx="3724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00200"/>
            <a:ext cx="7467600" cy="43434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8738" lvl="2" algn="just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62400" y="1828800"/>
            <a:ext cx="1143000" cy="1295400"/>
            <a:chOff x="3962400" y="1828800"/>
            <a:chExt cx="1143000" cy="1295400"/>
          </a:xfrm>
        </p:grpSpPr>
        <p:sp>
          <p:nvSpPr>
            <p:cNvPr id="9" name="Oval 8"/>
            <p:cNvSpPr/>
            <p:nvPr/>
          </p:nvSpPr>
          <p:spPr>
            <a:xfrm>
              <a:off x="3962400" y="1828800"/>
              <a:ext cx="11430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furniture-village-logo-impressionnant-home-logo-vector-clip-art-library-of-furniture-village-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2123209"/>
              <a:ext cx="685800" cy="6493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905000" cy="2362200"/>
          </a:xfrm>
          <a:prstGeom prst="halfFrame">
            <a:avLst>
              <a:gd name="adj1" fmla="val 24817"/>
              <a:gd name="adj2" fmla="val 232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5591"/>
              <a:gd name="adj2" fmla="val 232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914400"/>
            <a:ext cx="7391400" cy="5029200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6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6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28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457200"/>
            <a:ext cx="7924800" cy="5638800"/>
            <a:chOff x="533400" y="457200"/>
            <a:chExt cx="7924800" cy="5638800"/>
          </a:xfrm>
        </p:grpSpPr>
        <p:pic>
          <p:nvPicPr>
            <p:cNvPr id="2" name="Picture 1" descr="screen-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685800"/>
              <a:ext cx="3657600" cy="541020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800600" y="457200"/>
              <a:ext cx="3657600" cy="5638800"/>
            </a:xfrm>
            <a:prstGeom prst="ellips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শ্রেণি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:</a:t>
              </a:r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নবম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,</a:t>
              </a:r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শাখা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:</a:t>
              </a:r>
              <a:r>
                <a:rPr lang="bn-IN" sz="28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ক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অধ্যায়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: </a:t>
              </a:r>
              <a:r>
                <a:rPr lang="bn-IN" sz="3200" dirty="0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পঞ্চম</a:t>
              </a:r>
              <a:endParaRPr lang="en-US" sz="32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খাদ্য,পুষ্টি ও পরিপাক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ক্লাসের</a:t>
              </a:r>
              <a:r>
                <a:rPr lang="en-US" sz="2800" b="1" dirty="0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b="1" dirty="0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: ৪৫ </a:t>
              </a:r>
              <a:r>
                <a:rPr lang="en-US" sz="28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800" b="1" dirty="0">
                <a:solidFill>
                  <a:srgbClr val="B20E93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229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35510"/>
            <a:ext cx="8077200" cy="397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Half Frame 8"/>
          <p:cNvSpPr/>
          <p:nvPr/>
        </p:nvSpPr>
        <p:spPr>
          <a:xfrm>
            <a:off x="0" y="0"/>
            <a:ext cx="1828800" cy="2209800"/>
          </a:xfrm>
          <a:prstGeom prst="halfFrame">
            <a:avLst>
              <a:gd name="adj1" fmla="val 22043"/>
              <a:gd name="adj2" fmla="val 21239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543800" y="4648200"/>
            <a:ext cx="1600200" cy="2209800"/>
          </a:xfrm>
          <a:prstGeom prst="halfFrame">
            <a:avLst>
              <a:gd name="adj1" fmla="val 28724"/>
              <a:gd name="adj2" fmla="val 25960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715000"/>
            <a:ext cx="62484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828800" cy="2209800"/>
          </a:xfrm>
          <a:prstGeom prst="halfFrame">
            <a:avLst>
              <a:gd name="adj1" fmla="val 22043"/>
              <a:gd name="adj2" fmla="val 2123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543800" y="4648200"/>
            <a:ext cx="1600200" cy="2209800"/>
          </a:xfrm>
          <a:prstGeom prst="halfFrame">
            <a:avLst>
              <a:gd name="adj1" fmla="val 28724"/>
              <a:gd name="adj2" fmla="val 2596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524000"/>
            <a:ext cx="7086600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752600"/>
            <a:ext cx="7086600" cy="2971800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ঘাটতি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" name="Oval 1"/>
            <p:cNvSpPr/>
            <p:nvPr/>
          </p:nvSpPr>
          <p:spPr>
            <a:xfrm>
              <a:off x="0" y="0"/>
              <a:ext cx="9144000" cy="6858000"/>
            </a:xfrm>
            <a:prstGeom prst="ellipse">
              <a:avLst/>
            </a:prstGeom>
            <a:grp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609600" y="1676400"/>
              <a:ext cx="79248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Flowchart: Decision 3"/>
          <p:cNvSpPr/>
          <p:nvPr/>
        </p:nvSpPr>
        <p:spPr>
          <a:xfrm>
            <a:off x="228600" y="2743200"/>
            <a:ext cx="8763000" cy="3124200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4400" dirty="0">
                <a:solidFill>
                  <a:srgbClr val="99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উদ্ভিদের খনিজ পুষ্টি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4400" dirty="0">
                <a:solidFill>
                  <a:srgbClr val="00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পৃষ্ঠা নং-৮৬ </a:t>
            </a:r>
            <a:endParaRPr lang="en-US" sz="4400" dirty="0">
              <a:solidFill>
                <a:srgbClr val="0000FF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543800" y="4648200"/>
            <a:ext cx="1600200" cy="2209800"/>
          </a:xfrm>
          <a:prstGeom prst="halfFrame">
            <a:avLst>
              <a:gd name="adj1" fmla="val 28724"/>
              <a:gd name="adj2" fmla="val 2596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828800" cy="2209800"/>
          </a:xfrm>
          <a:prstGeom prst="halfFrame">
            <a:avLst>
              <a:gd name="adj1" fmla="val 22043"/>
              <a:gd name="adj2" fmla="val 2123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0" y="0"/>
            <a:ext cx="9144000" cy="2514600"/>
          </a:xfrm>
          <a:prstGeom prst="irregularSeal1">
            <a:avLst/>
          </a:prstGeom>
          <a:solidFill>
            <a:srgbClr val="D7F5F0"/>
          </a:solidFill>
          <a:ln w="28575">
            <a:solidFill>
              <a:srgbClr val="00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6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514600"/>
            <a:ext cx="9144000" cy="838200"/>
          </a:xfrm>
          <a:prstGeom prst="roundRect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65760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উদ্ভিদের পুষ্টি উপাদানের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lvl="2" algn="just"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উদ্ভিদের পুষ্টির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অভাবজনিত লক্ষণ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2" algn="just"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উদ্ভিদের পুষ্টির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অতি প্রয়োজনীয় উপাদানের গুরুত্ব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1447800" cy="1752600"/>
          </a:xfrm>
          <a:prstGeom prst="halfFrame">
            <a:avLst>
              <a:gd name="adj1" fmla="val 24505"/>
              <a:gd name="adj2" fmla="val 2212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696200" y="5029200"/>
            <a:ext cx="1447800" cy="1828800"/>
          </a:xfrm>
          <a:prstGeom prst="halfFrame">
            <a:avLst>
              <a:gd name="adj1" fmla="val 25183"/>
              <a:gd name="adj2" fmla="val 24165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"/>
            <a:ext cx="9144000" cy="304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তার বৃদ্ধি ও বিকাশে মাটি থেকে মূলের মাধ্যমে কোন কোন উপাদান গ্রহণ করে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343400"/>
            <a:ext cx="3352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115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3434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খনিজ পুষ্টি উপাদান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676400" cy="2286000"/>
          </a:xfrm>
          <a:prstGeom prst="halfFrame">
            <a:avLst>
              <a:gd name="adj1" fmla="val 25144"/>
              <a:gd name="adj2" fmla="val 2440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315200" y="4572000"/>
            <a:ext cx="1828800" cy="2286000"/>
          </a:xfrm>
          <a:prstGeom prst="halfFrame">
            <a:avLst>
              <a:gd name="adj1" fmla="val 25591"/>
              <a:gd name="adj2" fmla="val 2404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152400"/>
          <a:ext cx="8382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Half Frame 2"/>
          <p:cNvSpPr/>
          <p:nvPr/>
        </p:nvSpPr>
        <p:spPr>
          <a:xfrm rot="10800000">
            <a:off x="7239000" y="4419600"/>
            <a:ext cx="1905000" cy="2438400"/>
          </a:xfrm>
          <a:prstGeom prst="halfFrame">
            <a:avLst>
              <a:gd name="adj1" fmla="val 24043"/>
              <a:gd name="adj2" fmla="val 20172"/>
            </a:avLst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1981200" cy="2514600"/>
          </a:xfrm>
          <a:prstGeom prst="halfFrame">
            <a:avLst>
              <a:gd name="adj1" fmla="val 24400"/>
              <a:gd name="adj2" fmla="val 21423"/>
            </a:avLst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81000"/>
            <a:ext cx="6248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জানবো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D76D11-BDFD-4C51-8B4B-AB1C29F31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5D76D11-BDFD-4C51-8B4B-AB1C29F31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25289D-C9EA-41EF-A434-940E501E6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9725289D-C9EA-41EF-A434-940E501E6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E1F37D-D92D-4A49-A471-F8A3A5897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BE1F37D-D92D-4A49-A471-F8A3A5897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2E5AE-1F93-496E-A610-7DF221427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DC2E5AE-1F93-496E-A610-7DF221427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EA3192-4CA2-414E-8131-87F8CDB34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9AEA3192-4CA2-414E-8131-87F8CDB34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551</Words>
  <Application>Microsoft Office PowerPoint</Application>
  <PresentationFormat>On-screen Show (4:3)</PresentationFormat>
  <Paragraphs>93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upalibarua</dc:creator>
  <cp:lastModifiedBy>ASUS</cp:lastModifiedBy>
  <cp:revision>336</cp:revision>
  <dcterms:created xsi:type="dcterms:W3CDTF">2006-08-16T00:00:00Z</dcterms:created>
  <dcterms:modified xsi:type="dcterms:W3CDTF">2020-05-16T14:20:49Z</dcterms:modified>
</cp:coreProperties>
</file>