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20"/>
  </p:notesMasterIdLst>
  <p:sldIdLst>
    <p:sldId id="298" r:id="rId2"/>
    <p:sldId id="299" r:id="rId3"/>
    <p:sldId id="289" r:id="rId4"/>
    <p:sldId id="302" r:id="rId5"/>
    <p:sldId id="267" r:id="rId6"/>
    <p:sldId id="271" r:id="rId7"/>
    <p:sldId id="286" r:id="rId8"/>
    <p:sldId id="301" r:id="rId9"/>
    <p:sldId id="287" r:id="rId10"/>
    <p:sldId id="296" r:id="rId11"/>
    <p:sldId id="294" r:id="rId12"/>
    <p:sldId id="295" r:id="rId13"/>
    <p:sldId id="297" r:id="rId14"/>
    <p:sldId id="292" r:id="rId15"/>
    <p:sldId id="272" r:id="rId16"/>
    <p:sldId id="281" r:id="rId17"/>
    <p:sldId id="285" r:id="rId18"/>
    <p:sldId id="30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D11"/>
    <a:srgbClr val="0F2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F6A372-D59B-41B7-A4AF-B9EDD6F3E079}">
  <a:tblStyle styleId="{13F6A372-D59B-41B7-A4AF-B9EDD6F3E079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19" autoAdjust="0"/>
  </p:normalViewPr>
  <p:slideViewPr>
    <p:cSldViewPr snapToGrid="0">
      <p:cViewPr varScale="1">
        <p:scale>
          <a:sx n="50" d="100"/>
          <a:sy n="50" d="100"/>
        </p:scale>
        <p:origin x="11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2021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0279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7960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72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16-May-20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8700778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16-May-20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151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16-May-20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8623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276600" y="647700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faysal.bd71@gmail.com</a:t>
            </a:r>
          </a:p>
        </p:txBody>
      </p:sp>
    </p:spTree>
    <p:extLst>
      <p:ext uri="{BB962C8B-B14F-4D97-AF65-F5344CB8AC3E}">
        <p14:creationId xmlns:p14="http://schemas.microsoft.com/office/powerpoint/2010/main" val="2541230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03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1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16-May-20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581942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16-May-20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637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16-May-20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4022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16-May-20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9361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16-May-20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84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16-May-20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1285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16-May-20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950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16-May-20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19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hf sldNum="0" hdr="0" ftr="0" dt="0"/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857250"/>
            <a:ext cx="6858000" cy="5143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Rectangle 1"/>
          <p:cNvSpPr/>
          <p:nvPr/>
        </p:nvSpPr>
        <p:spPr>
          <a:xfrm rot="16200000">
            <a:off x="-857251" y="2857498"/>
            <a:ext cx="5143502" cy="1143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629D3C-4B72-4734-8559-5A920C6DC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1" y="857250"/>
            <a:ext cx="5715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94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1700" y="126955"/>
            <a:ext cx="3827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বক্ষপিঞ্জরে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অস্থিসমূহ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1B3A0E-5C7F-4CFF-9DDC-F61FA1CEA1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80" t="14143" r="9703" b="8271"/>
          <a:stretch/>
        </p:blipFill>
        <p:spPr>
          <a:xfrm>
            <a:off x="0" y="815131"/>
            <a:ext cx="4482828" cy="5820664"/>
          </a:xfrm>
          <a:prstGeom prst="rect">
            <a:avLst/>
          </a:prstGeom>
        </p:spPr>
      </p:pic>
      <p:sp>
        <p:nvSpPr>
          <p:cNvPr id="21" name="Right Arrow 2">
            <a:extLst>
              <a:ext uri="{FF2B5EF4-FFF2-40B4-BE49-F238E27FC236}">
                <a16:creationId xmlns:a16="http://schemas.microsoft.com/office/drawing/2014/main" id="{9C781EE3-446B-4B37-815C-0434902369FB}"/>
              </a:ext>
            </a:extLst>
          </p:cNvPr>
          <p:cNvSpPr/>
          <p:nvPr/>
        </p:nvSpPr>
        <p:spPr>
          <a:xfrm>
            <a:off x="2359032" y="3141685"/>
            <a:ext cx="2944214" cy="107786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3">
            <a:extLst>
              <a:ext uri="{FF2B5EF4-FFF2-40B4-BE49-F238E27FC236}">
                <a16:creationId xmlns:a16="http://schemas.microsoft.com/office/drawing/2014/main" id="{C4DC9277-C66C-48BB-A892-B2C0FADE6026}"/>
              </a:ext>
            </a:extLst>
          </p:cNvPr>
          <p:cNvSpPr/>
          <p:nvPr/>
        </p:nvSpPr>
        <p:spPr>
          <a:xfrm>
            <a:off x="2374506" y="4062035"/>
            <a:ext cx="2888673" cy="94545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6">
            <a:extLst>
              <a:ext uri="{FF2B5EF4-FFF2-40B4-BE49-F238E27FC236}">
                <a16:creationId xmlns:a16="http://schemas.microsoft.com/office/drawing/2014/main" id="{38163A42-A3EC-4734-9852-BCB3C80E2D24}"/>
              </a:ext>
            </a:extLst>
          </p:cNvPr>
          <p:cNvSpPr/>
          <p:nvPr/>
        </p:nvSpPr>
        <p:spPr>
          <a:xfrm flipV="1">
            <a:off x="3587255" y="1829757"/>
            <a:ext cx="2252702" cy="199079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ent Arrow 9">
            <a:extLst>
              <a:ext uri="{FF2B5EF4-FFF2-40B4-BE49-F238E27FC236}">
                <a16:creationId xmlns:a16="http://schemas.microsoft.com/office/drawing/2014/main" id="{6B543D57-CD36-4276-8588-D954CA28C6CC}"/>
              </a:ext>
            </a:extLst>
          </p:cNvPr>
          <p:cNvSpPr/>
          <p:nvPr/>
        </p:nvSpPr>
        <p:spPr>
          <a:xfrm>
            <a:off x="3031370" y="963050"/>
            <a:ext cx="2292536" cy="441541"/>
          </a:xfrm>
          <a:prstGeom prst="bentArrow">
            <a:avLst/>
          </a:prstGeom>
          <a:solidFill>
            <a:srgbClr val="002060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BEEDB4-D27F-4A9B-B390-FA61D5AC2C51}"/>
              </a:ext>
            </a:extLst>
          </p:cNvPr>
          <p:cNvSpPr txBox="1"/>
          <p:nvPr/>
        </p:nvSpPr>
        <p:spPr>
          <a:xfrm>
            <a:off x="5506980" y="753848"/>
            <a:ext cx="1949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ক্ল্যাভিকল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054D59-A4F3-46C0-832D-545810FE58E0}"/>
              </a:ext>
            </a:extLst>
          </p:cNvPr>
          <p:cNvSpPr txBox="1"/>
          <p:nvPr/>
        </p:nvSpPr>
        <p:spPr>
          <a:xfrm>
            <a:off x="5421428" y="2892151"/>
            <a:ext cx="128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স্টার্ণাম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CC5066-9B36-40BA-8A81-D6F771A4FE99}"/>
              </a:ext>
            </a:extLst>
          </p:cNvPr>
          <p:cNvSpPr txBox="1"/>
          <p:nvPr/>
        </p:nvSpPr>
        <p:spPr>
          <a:xfrm>
            <a:off x="7413718" y="3398494"/>
            <a:ext cx="1463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বক্ষপিঞ্জর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17E34A-911B-4CAD-8D14-5BFF42094416}"/>
              </a:ext>
            </a:extLst>
          </p:cNvPr>
          <p:cNvSpPr txBox="1"/>
          <p:nvPr/>
        </p:nvSpPr>
        <p:spPr>
          <a:xfrm>
            <a:off x="5940685" y="1719071"/>
            <a:ext cx="1949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স্ক্যাপুলা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BE0350-E72D-4655-9754-826EF12A2B28}"/>
              </a:ext>
            </a:extLst>
          </p:cNvPr>
          <p:cNvSpPr txBox="1"/>
          <p:nvPr/>
        </p:nvSpPr>
        <p:spPr>
          <a:xfrm>
            <a:off x="5321426" y="3704849"/>
            <a:ext cx="128516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পর্শুকা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AFA55C-97B3-4012-AA88-D43B7A6FEA1B}"/>
              </a:ext>
            </a:extLst>
          </p:cNvPr>
          <p:cNvSpPr txBox="1"/>
          <p:nvPr/>
        </p:nvSpPr>
        <p:spPr>
          <a:xfrm>
            <a:off x="7452461" y="1420658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পেকটোরাল গার্ডল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57DAFD31-B6BF-4F37-8E59-34389FCD1F01}"/>
              </a:ext>
            </a:extLst>
          </p:cNvPr>
          <p:cNvSpPr/>
          <p:nvPr/>
        </p:nvSpPr>
        <p:spPr>
          <a:xfrm>
            <a:off x="7199333" y="1107620"/>
            <a:ext cx="256176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4B7A0D11-87ED-4319-88E3-DE71B771FC9D}"/>
              </a:ext>
            </a:extLst>
          </p:cNvPr>
          <p:cNvSpPr/>
          <p:nvPr/>
        </p:nvSpPr>
        <p:spPr>
          <a:xfrm>
            <a:off x="6835193" y="3249471"/>
            <a:ext cx="59274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8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9" grpId="0"/>
      <p:bldP spid="30" grpId="0"/>
      <p:bldP spid="31" grpId="0" animBg="1"/>
      <p:bldP spid="32" grpId="0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29000" y="76200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429000" y="1828800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05200" y="350520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29000" y="4419600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76600" y="4419600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276600" y="4419600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352800" y="5029200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429000" y="5105400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276600" y="5029200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19927" y="548669"/>
            <a:ext cx="3060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৭টি গ্রীবাদেশীয় কশেরুকা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9464" y="2284962"/>
            <a:ext cx="2592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১২টি বক্ষীয় কশেরুকা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51363" y="3966276"/>
            <a:ext cx="4168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৫টি ঊদরদেশীয় কশেরুকা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9464" y="4888468"/>
            <a:ext cx="495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৫টি শ্রোনীদেশীয় কশেরুকা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9927" y="5543490"/>
            <a:ext cx="4390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পুচ্ছদেশীয় কশেরুকা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3935" y="6077405"/>
            <a:ext cx="4390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মেরুদন্ডের অস্থিসমূহ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 Arrow 2"/>
          <p:cNvSpPr/>
          <p:nvPr/>
        </p:nvSpPr>
        <p:spPr>
          <a:xfrm flipH="1">
            <a:off x="209815" y="819150"/>
            <a:ext cx="2114284" cy="4210050"/>
          </a:xfrm>
          <a:prstGeom prst="leftArrow">
            <a:avLst>
              <a:gd name="adj1" fmla="val 50000"/>
              <a:gd name="adj2" fmla="val 50000"/>
            </a:avLst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অক্ষীয় কংকাল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740AA48-1B48-4BD0-B81B-9CDA70BEDB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-118"/>
          <a:stretch/>
        </p:blipFill>
        <p:spPr>
          <a:xfrm flipH="1">
            <a:off x="2457449" y="19050"/>
            <a:ext cx="3217714" cy="61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53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416930" y="2421074"/>
            <a:ext cx="1291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ইলিয়াম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6930" y="1429389"/>
            <a:ext cx="1291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স্যাক্রাম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5031" y="4814810"/>
            <a:ext cx="16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অ্যাসিটাবুলাম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3130" y="3497034"/>
            <a:ext cx="1649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পিঊবিস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9870" y="5986020"/>
            <a:ext cx="12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ইশ্চিয়াম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234DB7-1442-423D-922C-E16A2EC32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0" t="8789" r="10433" b="3578"/>
          <a:stretch/>
        </p:blipFill>
        <p:spPr>
          <a:xfrm flipH="1">
            <a:off x="239375" y="1771650"/>
            <a:ext cx="6886385" cy="4914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656DA0-E179-4A0D-B3BF-43C9F842451B}"/>
              </a:ext>
            </a:extLst>
          </p:cNvPr>
          <p:cNvSpPr/>
          <p:nvPr/>
        </p:nvSpPr>
        <p:spPr>
          <a:xfrm>
            <a:off x="1669829" y="539234"/>
            <a:ext cx="45480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কংকাল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শ্রোণীচক্র</a:t>
            </a:r>
            <a:r>
              <a:rPr lang="bn-IN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799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479" y="304156"/>
            <a:ext cx="6567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bn-IN" sz="6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পায়ের </a:t>
            </a:r>
            <a:r>
              <a:rPr lang="bn-BD" sz="6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অস্থিসমূহ 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DOEL\Downloads\11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7" t="-55" r="57800" b="55"/>
          <a:stretch/>
        </p:blipFill>
        <p:spPr bwMode="auto">
          <a:xfrm flipH="1">
            <a:off x="914399" y="1273365"/>
            <a:ext cx="2824944" cy="558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flipV="1">
            <a:off x="2716926" y="1671263"/>
            <a:ext cx="3506930" cy="45719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38900" y="1495469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2">
                    <a:lumMod val="50000"/>
                  </a:schemeClr>
                </a:solidFill>
              </a:rPr>
              <a:t>কার্পাল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0745" y="19931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2">
                    <a:lumMod val="50000"/>
                  </a:schemeClr>
                </a:solidFill>
              </a:rPr>
              <a:t>মেটাকার্পাল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0745" y="2585873"/>
            <a:ext cx="1725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2">
                    <a:lumMod val="50000"/>
                  </a:schemeClr>
                </a:solidFill>
              </a:rPr>
              <a:t>ফ্যালাঞ্জেস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flipV="1">
            <a:off x="3219450" y="2116457"/>
            <a:ext cx="3004405" cy="54307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14305" y="5171775"/>
            <a:ext cx="2863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2">
                    <a:lumMod val="50000"/>
                  </a:schemeClr>
                </a:solidFill>
              </a:rPr>
              <a:t>মেটাটার্সাল 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8083" y="5949703"/>
            <a:ext cx="1725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bn-BD" sz="3200" dirty="0">
                <a:solidFill>
                  <a:schemeClr val="accent2">
                    <a:lumMod val="50000"/>
                  </a:schemeClr>
                </a:solidFill>
              </a:rPr>
              <a:t>ফ্যালাঞ্জেস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2349" y="4454545"/>
            <a:ext cx="1725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2">
                    <a:lumMod val="50000"/>
                  </a:schemeClr>
                </a:solidFill>
              </a:rPr>
              <a:t>টার্সাল 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flipV="1">
            <a:off x="2716925" y="2829350"/>
            <a:ext cx="3417175" cy="45719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716925" y="4652330"/>
            <a:ext cx="3324007" cy="54306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833256" y="5410941"/>
            <a:ext cx="3207676" cy="45719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845918" y="6115246"/>
            <a:ext cx="3207676" cy="45719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9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  <p:bldP spid="8" grpId="0"/>
      <p:bldP spid="10" grpId="0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-1612i3\Desktop\s-Content\skeleton_fron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6" r="23235"/>
          <a:stretch/>
        </p:blipFill>
        <p:spPr bwMode="auto">
          <a:xfrm>
            <a:off x="4748245" y="121622"/>
            <a:ext cx="3156329" cy="629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14950" y="457200"/>
            <a:ext cx="323851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52601" y="152400"/>
            <a:ext cx="1077035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27814" y="4191000"/>
            <a:ext cx="110143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সাক্রাম</a:t>
            </a:r>
            <a:r>
              <a:rPr lang="bn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3505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00600" y="3429000"/>
            <a:ext cx="2743200" cy="16002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78489" y="164068"/>
            <a:ext cx="146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প্যারাইটাল</a:t>
            </a:r>
            <a:r>
              <a:rPr lang="bn-BD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স্থি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9549" y="259377"/>
            <a:ext cx="1179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ফ্রন্টাল</a:t>
            </a:r>
            <a:r>
              <a:rPr lang="bn-BD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অস্থি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8600" y="533400"/>
            <a:ext cx="122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ম্যাক্সিলা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9308" y="73122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ম্যান্ডিবল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1002268"/>
            <a:ext cx="122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হিঊমেরাসের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1654" y="1447800"/>
            <a:ext cx="952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স্টার্নাম</a:t>
            </a:r>
            <a:endParaRPr lang="en-US" sz="1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1629" y="1676400"/>
            <a:ext cx="987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রিব/পরশুকা</a:t>
            </a:r>
            <a:endParaRPr lang="en-US" sz="1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86700" y="2602468"/>
            <a:ext cx="928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রেডিয়াস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2580" y="2450068"/>
            <a:ext cx="1321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পেলভিক</a:t>
            </a:r>
            <a:r>
              <a:rPr lang="bn-BD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গার্ডেল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86700" y="304800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কার্পাল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67650" y="3276600"/>
            <a:ext cx="116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মেটাকার্পাল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3375" y="3733800"/>
            <a:ext cx="1041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ফ্যালাঞ্জেস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62899" y="4114800"/>
            <a:ext cx="830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ফিমার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24799" y="4495800"/>
            <a:ext cx="100083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প্যাটেলা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24800" y="5193268"/>
            <a:ext cx="852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ফিবুলা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24800" y="4888468"/>
            <a:ext cx="1085850" cy="350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টিবিয়া</a:t>
            </a:r>
            <a:endParaRPr lang="en-US" sz="1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01000" y="5574268"/>
            <a:ext cx="741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টার্সাল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86700" y="5867400"/>
            <a:ext cx="1051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মেটাটার্সাল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24800" y="6107668"/>
            <a:ext cx="1153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ফ্যালাঞ্জেস</a:t>
            </a:r>
            <a:endParaRPr lang="en-US" sz="1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953000" y="1779896"/>
            <a:ext cx="1143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Connector 2047"/>
          <p:cNvCxnSpPr/>
          <p:nvPr/>
        </p:nvCxnSpPr>
        <p:spPr>
          <a:xfrm>
            <a:off x="4533900" y="2032084"/>
            <a:ext cx="16383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Box 2053"/>
          <p:cNvSpPr txBox="1"/>
          <p:nvPr/>
        </p:nvSpPr>
        <p:spPr>
          <a:xfrm>
            <a:off x="7924800" y="2373868"/>
            <a:ext cx="638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আলনা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5" name="TextBox 2054"/>
          <p:cNvSpPr txBox="1"/>
          <p:nvPr/>
        </p:nvSpPr>
        <p:spPr>
          <a:xfrm>
            <a:off x="7943850" y="2032084"/>
            <a:ext cx="92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হিঊমেরাস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04028" y="1317367"/>
            <a:ext cx="685800" cy="260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602493" y="2815054"/>
            <a:ext cx="110143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ইলিয়াম 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90835" y="3112532"/>
            <a:ext cx="110143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ইশ্চিয়াম </a:t>
            </a:r>
            <a:r>
              <a:rPr lang="bn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70784" y="3361610"/>
            <a:ext cx="110143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পিউবিস 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05313" y="368042"/>
            <a:ext cx="1321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নাসাল অস্থি 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91973" y="617120"/>
            <a:ext cx="1679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জাইগোমেটিক অস্থি 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17830" y="2006515"/>
            <a:ext cx="1219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লাম্বার কশেরুকা 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8EB988A-CC9D-4B8E-8DB6-515386D777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t="2384" r="5617" b="2462"/>
          <a:stretch/>
        </p:blipFill>
        <p:spPr>
          <a:xfrm>
            <a:off x="-48061" y="-61100"/>
            <a:ext cx="3688032" cy="693815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5817FFB-1A74-4A5D-8148-B24A3A8248FB}"/>
              </a:ext>
            </a:extLst>
          </p:cNvPr>
          <p:cNvSpPr txBox="1"/>
          <p:nvPr/>
        </p:nvSpPr>
        <p:spPr>
          <a:xfrm>
            <a:off x="2102039" y="6295905"/>
            <a:ext cx="3782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 অন্তঃকংকালতন্ত্র 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6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054" grpId="0"/>
      <p:bldP spid="2055" grpId="0"/>
      <p:bldP spid="33" grpId="0" animBg="1"/>
      <p:bldP spid="35" grpId="0" animBg="1"/>
      <p:bldP spid="37" grpId="0"/>
      <p:bldP spid="38" grpId="0"/>
      <p:bldP spid="39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331786"/>
            <a:ext cx="4667250" cy="11080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bn-IN" sz="7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0" y="2476501"/>
            <a:ext cx="5070763" cy="3375184"/>
          </a:xfrm>
          <a:prstGeom prst="cloudCallout">
            <a:avLst>
              <a:gd name="adj1" fmla="val 64506"/>
              <a:gd name="adj2" fmla="val 397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কঙ্কাল বলতে কী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bn-IN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5E6E1-337E-4B34-A66F-A314DC6469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9" b="11307"/>
          <a:stretch/>
        </p:blipFill>
        <p:spPr>
          <a:xfrm>
            <a:off x="6154498" y="1439861"/>
            <a:ext cx="3008552" cy="4618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955220" y="156804"/>
            <a:ext cx="4668568" cy="1405098"/>
          </a:xfrm>
          <a:prstGeom prst="horizontalScroll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দলিয়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 </a:t>
            </a:r>
            <a:endParaRPr lang="en-US" sz="7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3DFEE2-37A8-43A7-B1CE-71F4A26EFC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0" t="7153" r="6514" b="7434"/>
          <a:stretch/>
        </p:blipFill>
        <p:spPr>
          <a:xfrm>
            <a:off x="0" y="3143250"/>
            <a:ext cx="9137730" cy="36904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6376C0-8CAC-4248-8F7A-CD3E0F738403}"/>
              </a:ext>
            </a:extLst>
          </p:cNvPr>
          <p:cNvSpPr/>
          <p:nvPr/>
        </p:nvSpPr>
        <p:spPr>
          <a:xfrm>
            <a:off x="190501" y="1567934"/>
            <a:ext cx="30289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ুপ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</a:p>
          <a:p>
            <a:r>
              <a:rPr lang="bn-IN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অস্থি ও তরুনাস্থি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9826BD-23F3-483E-B0E0-4806CAB429E9}"/>
              </a:ext>
            </a:extLst>
          </p:cNvPr>
          <p:cNvSpPr txBox="1"/>
          <p:nvPr/>
        </p:nvSpPr>
        <p:spPr>
          <a:xfrm>
            <a:off x="5671289" y="1591094"/>
            <a:ext cx="3148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as-IN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ুপ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অস্থির চিহ্নিত চিত্র অঙ্কন কর। 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1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704850" y="214746"/>
            <a:ext cx="3555422" cy="87110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" y="5123838"/>
            <a:ext cx="9143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 প্রতিরক্ষা ও লিভারযন্ত্র হিসাবে কঙ্কালের ভূমিকা কী ব্যাখ্যা কর।  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EE1845-B582-4944-82F2-BCF63F207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19" y="1981200"/>
            <a:ext cx="2721081" cy="31426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4E0A9B-6329-4728-A761-4C36A432A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22742"/>
            <a:ext cx="6000750" cy="380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144B2F-7797-42A2-8377-67FF6FDA913E}"/>
              </a:ext>
            </a:extLst>
          </p:cNvPr>
          <p:cNvSpPr/>
          <p:nvPr/>
        </p:nvSpPr>
        <p:spPr>
          <a:xfrm>
            <a:off x="1809751" y="348734"/>
            <a:ext cx="430934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</a:t>
            </a:r>
            <a:r>
              <a:rPr lang="as-IN" sz="13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3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3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3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32B05B-739B-4146-929C-2D2CD7110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671762"/>
            <a:ext cx="7372350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3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050" y="893928"/>
            <a:ext cx="8941950" cy="5964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Horizontal Scroll 1"/>
          <p:cNvSpPr/>
          <p:nvPr/>
        </p:nvSpPr>
        <p:spPr>
          <a:xfrm>
            <a:off x="777688" y="650359"/>
            <a:ext cx="3835876" cy="5661437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4530" y="168197"/>
            <a:ext cx="27603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21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4888015" y="629946"/>
            <a:ext cx="3884003" cy="5702265"/>
          </a:xfrm>
          <a:prstGeom prst="horizont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5406241" y="168197"/>
            <a:ext cx="30267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2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9365" y="3938278"/>
            <a:ext cx="34720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bn-IN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বিজ্ঞান </a:t>
            </a:r>
            <a:r>
              <a:rPr lang="bn-IN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endParaRPr lang="bn-IN" sz="2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৯ম</a:t>
            </a:r>
            <a:r>
              <a:rPr lang="bn-IN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bn-IN" sz="1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0364" y="2024910"/>
            <a:ext cx="1399309" cy="15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A8C38E-6BEF-4733-826A-FB64AACD5220}"/>
              </a:ext>
            </a:extLst>
          </p:cNvPr>
          <p:cNvSpPr/>
          <p:nvPr/>
        </p:nvSpPr>
        <p:spPr>
          <a:xfrm>
            <a:off x="202050" y="3223345"/>
            <a:ext cx="4685964" cy="27407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োহাম্মদ</a:t>
            </a:r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াঙ্গ</a:t>
            </a:r>
            <a:r>
              <a:rPr lang="as-IN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ট্রেইনার</a:t>
            </a:r>
            <a:r>
              <a:rPr lang="en-US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স</a:t>
            </a:r>
            <a:r>
              <a:rPr lang="as-IN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য়র</a:t>
            </a:r>
            <a:r>
              <a:rPr lang="en-US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16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কাপ্তাই</a:t>
            </a:r>
            <a:r>
              <a:rPr lang="en-US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as-IN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endParaRPr lang="en-US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কাপ্তাই</a:t>
            </a:r>
            <a:r>
              <a:rPr lang="en-US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।</a:t>
            </a:r>
          </a:p>
          <a:p>
            <a:pPr algn="ctr"/>
            <a:r>
              <a:rPr lang="as-IN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োবাইলঃ</a:t>
            </a:r>
            <a:r>
              <a:rPr lang="en-US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০১৮১৫৪১১৭৬২</a:t>
            </a:r>
          </a:p>
          <a:p>
            <a:pPr algn="ctr"/>
            <a:r>
              <a:rPr lang="en-US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 mail: mjahangirkaptai@gmail.com</a:t>
            </a:r>
          </a:p>
          <a:p>
            <a:pPr algn="ctr"/>
            <a:r>
              <a:rPr lang="en-US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443981-01E7-4871-8AED-1F198E49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1461291"/>
            <a:ext cx="1261634" cy="15054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0D3E80-E6DD-4E43-86C6-8A683A3D8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901" y="1138064"/>
            <a:ext cx="1700839" cy="208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4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50473" y="166725"/>
            <a:ext cx="4724400" cy="84522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bn-IN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 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01" y="4949281"/>
            <a:ext cx="714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 কি রকম হবে তার আছে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কাঠামো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7672" y="5965741"/>
            <a:ext cx="6731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দেহের কাঠামো হলো কঙ্কাল 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1FEB33-C977-4CFD-84DC-4229EC2F1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1950"/>
            <a:ext cx="3524250" cy="38627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AF27FB-0407-4E8A-951F-45228866D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6430" y="1011950"/>
            <a:ext cx="2774370" cy="38627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0C959F-E1C8-483A-BF28-79CFF359B6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980" y="1011950"/>
            <a:ext cx="2632516" cy="386274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834FEC-3D3B-405A-9343-DF7E991B4CF1}"/>
              </a:ext>
            </a:extLst>
          </p:cNvPr>
          <p:cNvSpPr/>
          <p:nvPr/>
        </p:nvSpPr>
        <p:spPr>
          <a:xfrm>
            <a:off x="188768" y="6091598"/>
            <a:ext cx="1816531" cy="473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7887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accel="36000" fill="hold" nodeType="click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9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3" grpId="0"/>
          <p:bldP spid="6" grpId="0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accel="3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9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3" grpId="0"/>
          <p:bldP spid="6" grpId="0"/>
          <p:bldP spid="1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\Downloads\skeleton_animation.gif">
            <a:extLst>
              <a:ext uri="{FF2B5EF4-FFF2-40B4-BE49-F238E27FC236}">
                <a16:creationId xmlns:a16="http://schemas.microsoft.com/office/drawing/2014/main" id="{81646980-FD55-43CD-9787-21923457B1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86" y="33696"/>
            <a:ext cx="4210764" cy="67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D032CA-5132-4848-8A5B-38F4731B94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71"/>
          <a:stretch/>
        </p:blipFill>
        <p:spPr>
          <a:xfrm>
            <a:off x="0" y="33695"/>
            <a:ext cx="4952286" cy="682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9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20836" y="549070"/>
            <a:ext cx="3200400" cy="11080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GB" sz="5400" b="1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49283-783A-4147-BFEB-2DD8E6832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1" y="1790700"/>
            <a:ext cx="5597236" cy="50673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50EC85-2A8F-47EC-9D20-52EDC827A0A0}"/>
              </a:ext>
            </a:extLst>
          </p:cNvPr>
          <p:cNvSpPr txBox="1">
            <a:spLocks/>
          </p:cNvSpPr>
          <p:nvPr/>
        </p:nvSpPr>
        <p:spPr>
          <a:xfrm>
            <a:off x="22513" y="1556880"/>
            <a:ext cx="3692237" cy="5301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66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bn-IN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কঙ্কালতন্ত্র</a:t>
            </a:r>
            <a:r>
              <a:rPr lang="bn-IN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819400" y="533400"/>
            <a:ext cx="3041073" cy="11080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bn-IN" sz="8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273" y="1896341"/>
            <a:ext cx="900545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000" b="1" cap="none" spc="0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4000" b="1" cap="none" spc="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cap="none" spc="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কঙ্কাল কী তা বলতে পারবে।  </a:t>
            </a:r>
          </a:p>
          <a:p>
            <a:r>
              <a:rPr lang="bn-IN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ৄ</a:t>
            </a:r>
            <a:r>
              <a:rPr lang="en-US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ঢ়</a:t>
            </a:r>
            <a:r>
              <a:rPr lang="as-IN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bn-IN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কঙ্কাল</a:t>
            </a:r>
            <a:r>
              <a:rPr lang="en-US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 err="1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ূমিকা</a:t>
            </a:r>
            <a:r>
              <a:rPr lang="en-US" sz="40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 err="1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াখ্যা</a:t>
            </a:r>
            <a:r>
              <a:rPr lang="en-US" sz="40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b="1" dirty="0" err="1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40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40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কঙ্কালতন্ত্রের </a:t>
            </a:r>
            <a:r>
              <a:rPr lang="bn-IN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অংশসমূহ চিহ্নিত করতে পারবে।  </a:t>
            </a:r>
          </a:p>
          <a:p>
            <a:r>
              <a:rPr lang="en-US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000" b="1" cap="none" spc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অস্থি ও তরুনাস্থির তুলনা করতে পারবে।</a:t>
            </a:r>
          </a:p>
          <a:p>
            <a:r>
              <a:rPr lang="bn-IN" sz="4000" b="1" cap="none" spc="0" dirty="0">
                <a:ln/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3050" y="1"/>
            <a:ext cx="4639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কঙ্কালের সংজ্ঞা </a:t>
            </a:r>
            <a:endParaRPr lang="en-US" sz="4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1" y="1047751"/>
            <a:ext cx="630554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কঙ্কালঃ</a:t>
            </a:r>
            <a:r>
              <a:rPr lang="bn-IN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ভ্রু</a:t>
            </a:r>
            <a:r>
              <a:rPr lang="bn-IN" sz="48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ণীয় </a:t>
            </a:r>
            <a:r>
              <a:rPr lang="en-US" sz="4800" b="1" dirty="0" err="1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মেসো</a:t>
            </a:r>
            <a:r>
              <a:rPr lang="bn-IN" sz="48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ডার্ম থেকে উদ্ভুত এবং অস্থি ও কোমলাস্থির সমন্বয়ে গঠিত যে তন্ত্র দেহের কাঠামো গঠন, দেহকে নির্দিষ্ট আকৃতি প্রদান, দৃ</a:t>
            </a:r>
            <a:r>
              <a:rPr lang="en-US" sz="48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ঢ়</a:t>
            </a:r>
            <a:r>
              <a:rPr lang="bn-IN" sz="48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প্রদান এবং অভ্যান্তরীণ নমনীয় অংগাদির সুরক্ষাসহ বিভিন্ন কাজ সম্পন্ন করে, তাকে কঙ্কালতন্ত্র বলে।   </a:t>
            </a:r>
            <a:endParaRPr lang="en-US" sz="4800" b="1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515B4E-D759-4264-83D4-2B67E8F04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099" y="0"/>
            <a:ext cx="2961901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8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ED306-A724-49F3-BE47-3BD050B09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650"/>
            <a:ext cx="9144001" cy="5905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69D875-AC57-4567-846F-C5CA6ACD3C00}"/>
              </a:ext>
            </a:extLst>
          </p:cNvPr>
          <p:cNvSpPr/>
          <p:nvPr/>
        </p:nvSpPr>
        <p:spPr>
          <a:xfrm>
            <a:off x="2832451" y="120134"/>
            <a:ext cx="34804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মস্তিষ্কের অস্থিসমূহ 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7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219"/>
            <a:ext cx="5105400" cy="5599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96099" y="2116572"/>
            <a:ext cx="167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করোটিকা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2319" y="4374863"/>
            <a:ext cx="167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ম্যাক্সিলা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5150" y="514788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ম্যান্ডিবল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771332" y="2325705"/>
            <a:ext cx="2795704" cy="59236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366635" y="4590754"/>
            <a:ext cx="3200400" cy="45719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366635" y="5363772"/>
            <a:ext cx="3200400" cy="45719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55274" y="335782"/>
            <a:ext cx="374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মস্তিষ্কের অস্থিসমূহ 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53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984</TotalTime>
  <Words>368</Words>
  <Application>Microsoft Office PowerPoint</Application>
  <PresentationFormat>On-screen Show (4:3)</PresentationFormat>
  <Paragraphs>101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Schoolbook</vt:lpstr>
      <vt:lpstr>Corbel</vt:lpstr>
      <vt:lpstr>NikoshBAN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স্বাগতম</dc:title>
  <dc:creator>HP</dc:creator>
  <cp:lastModifiedBy>User</cp:lastModifiedBy>
  <cp:revision>291</cp:revision>
  <dcterms:modified xsi:type="dcterms:W3CDTF">2020-05-16T10:25:02Z</dcterms:modified>
</cp:coreProperties>
</file>