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9" d="100"/>
          <a:sy n="89" d="100"/>
        </p:scale>
        <p:origin x="4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B4F9-B42B-408D-80A6-7078DDA460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591DCA-23F8-4E11-B6B2-45D9F93C741E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বাংলা ভাষার ধ্বনি</a:t>
          </a:r>
          <a:endParaRPr lang="en-US" sz="2800" b="1" dirty="0"/>
        </a:p>
      </dgm:t>
    </dgm:pt>
    <dgm:pt modelId="{DD3689C9-E167-44CF-A4B4-7B07D0EF84B8}" type="parTrans" cxnId="{C5C433E4-2FAE-4C74-AA68-5914EF975D1F}">
      <dgm:prSet/>
      <dgm:spPr/>
      <dgm:t>
        <a:bodyPr/>
        <a:lstStyle/>
        <a:p>
          <a:endParaRPr lang="en-US" b="1"/>
        </a:p>
      </dgm:t>
    </dgm:pt>
    <dgm:pt modelId="{A386EC47-5F83-4D37-8BCF-F715DB0A15C0}" type="sibTrans" cxnId="{C5C433E4-2FAE-4C74-AA68-5914EF975D1F}">
      <dgm:prSet/>
      <dgm:spPr/>
      <dgm:t>
        <a:bodyPr/>
        <a:lstStyle/>
        <a:p>
          <a:endParaRPr lang="en-US" b="1"/>
        </a:p>
      </dgm:t>
    </dgm:pt>
    <dgm:pt modelId="{AA32D384-F83E-478F-A793-C6273A101948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মৌলিক ধ্বনি</a:t>
          </a:r>
          <a:endParaRPr lang="en-US" sz="2800" b="1" dirty="0"/>
        </a:p>
      </dgm:t>
    </dgm:pt>
    <dgm:pt modelId="{D0F0B938-2EE8-401F-B68C-ACCE3806B63D}" type="parTrans" cxnId="{6E0FB695-7279-42CE-96C0-D86DE9411E39}">
      <dgm:prSet/>
      <dgm:spPr/>
      <dgm:t>
        <a:bodyPr/>
        <a:lstStyle/>
        <a:p>
          <a:endParaRPr lang="en-US" b="1"/>
        </a:p>
      </dgm:t>
    </dgm:pt>
    <dgm:pt modelId="{74E7837D-2E74-4249-A8B1-8EF9552319FA}" type="sibTrans" cxnId="{6E0FB695-7279-42CE-96C0-D86DE9411E39}">
      <dgm:prSet/>
      <dgm:spPr/>
      <dgm:t>
        <a:bodyPr/>
        <a:lstStyle/>
        <a:p>
          <a:endParaRPr lang="en-US" b="1"/>
        </a:p>
      </dgm:t>
    </dgm:pt>
    <dgm:pt modelId="{6FF49593-1119-46FA-8495-5544877B9C28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স্বরধ্বনি</a:t>
          </a:r>
          <a:endParaRPr lang="en-US" sz="2800" b="1" dirty="0"/>
        </a:p>
      </dgm:t>
    </dgm:pt>
    <dgm:pt modelId="{8B1A6857-F103-4EE8-A7C9-9D4F9C725BC2}" type="parTrans" cxnId="{EC2B366B-486C-49E1-9959-38983A548CD9}">
      <dgm:prSet/>
      <dgm:spPr/>
      <dgm:t>
        <a:bodyPr/>
        <a:lstStyle/>
        <a:p>
          <a:endParaRPr lang="en-US" b="1"/>
        </a:p>
      </dgm:t>
    </dgm:pt>
    <dgm:pt modelId="{E5E15B47-0309-41E6-93E4-05E9342A93F9}" type="sibTrans" cxnId="{EC2B366B-486C-49E1-9959-38983A548CD9}">
      <dgm:prSet/>
      <dgm:spPr/>
      <dgm:t>
        <a:bodyPr/>
        <a:lstStyle/>
        <a:p>
          <a:endParaRPr lang="en-US" b="1"/>
        </a:p>
      </dgm:t>
    </dgm:pt>
    <dgm:pt modelId="{1044D971-997D-4B16-B1B9-71EFBD3135AC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ব্যঞ্জনধ্বনি</a:t>
          </a:r>
          <a:endParaRPr lang="en-US" sz="2800" b="1" dirty="0"/>
        </a:p>
      </dgm:t>
    </dgm:pt>
    <dgm:pt modelId="{21739F7C-BE93-4B23-B1EC-72EC584AB60F}" type="parTrans" cxnId="{BD76F3F8-B66A-433D-90EB-EC7D10DCE25B}">
      <dgm:prSet/>
      <dgm:spPr/>
      <dgm:t>
        <a:bodyPr/>
        <a:lstStyle/>
        <a:p>
          <a:endParaRPr lang="en-US" b="1"/>
        </a:p>
      </dgm:t>
    </dgm:pt>
    <dgm:pt modelId="{E6B55CC9-33BA-428C-A9C7-7BE18DF20921}" type="sibTrans" cxnId="{BD76F3F8-B66A-433D-90EB-EC7D10DCE25B}">
      <dgm:prSet/>
      <dgm:spPr/>
      <dgm:t>
        <a:bodyPr/>
        <a:lstStyle/>
        <a:p>
          <a:endParaRPr lang="en-US" b="1"/>
        </a:p>
      </dgm:t>
    </dgm:pt>
    <dgm:pt modelId="{4DFE73F1-C8E6-4529-BE54-2AD6B9A067F7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যুক্ত ধ্বনি</a:t>
          </a:r>
          <a:endParaRPr lang="en-US" sz="2800" b="1" dirty="0"/>
        </a:p>
      </dgm:t>
    </dgm:pt>
    <dgm:pt modelId="{E73AFF4E-30FF-4041-8435-458AF09DE1AC}" type="parTrans" cxnId="{84A6BBD9-CF7E-42BC-9261-CCF838BD8AF2}">
      <dgm:prSet/>
      <dgm:spPr/>
      <dgm:t>
        <a:bodyPr/>
        <a:lstStyle/>
        <a:p>
          <a:endParaRPr lang="en-US" b="1"/>
        </a:p>
      </dgm:t>
    </dgm:pt>
    <dgm:pt modelId="{506175B5-B19B-40B4-9C31-00CC834081E5}" type="sibTrans" cxnId="{84A6BBD9-CF7E-42BC-9261-CCF838BD8AF2}">
      <dgm:prSet/>
      <dgm:spPr/>
      <dgm:t>
        <a:bodyPr/>
        <a:lstStyle/>
        <a:p>
          <a:endParaRPr lang="en-US" b="1"/>
        </a:p>
      </dgm:t>
    </dgm:pt>
    <dgm:pt modelId="{A0FA054B-32C6-4477-864A-7D9A40CCE144}" type="pres">
      <dgm:prSet presAssocID="{E49BB4F9-B42B-408D-80A6-7078DDA460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FB5F8D-A6F0-45B2-ACDE-D0B7B0FFE7DD}" type="pres">
      <dgm:prSet presAssocID="{67591DCA-23F8-4E11-B6B2-45D9F93C741E}" presName="hierRoot1" presStyleCnt="0"/>
      <dgm:spPr/>
      <dgm:t>
        <a:bodyPr/>
        <a:lstStyle/>
        <a:p>
          <a:endParaRPr lang="en-US"/>
        </a:p>
      </dgm:t>
    </dgm:pt>
    <dgm:pt modelId="{9A6F88BD-97E5-4669-90BC-AF60C3E21123}" type="pres">
      <dgm:prSet presAssocID="{67591DCA-23F8-4E11-B6B2-45D9F93C741E}" presName="composite" presStyleCnt="0"/>
      <dgm:spPr/>
      <dgm:t>
        <a:bodyPr/>
        <a:lstStyle/>
        <a:p>
          <a:endParaRPr lang="en-US"/>
        </a:p>
      </dgm:t>
    </dgm:pt>
    <dgm:pt modelId="{D96F4BDB-CB00-485F-9CBD-F123605BE2A6}" type="pres">
      <dgm:prSet presAssocID="{67591DCA-23F8-4E11-B6B2-45D9F93C741E}" presName="background" presStyleLbl="node0" presStyleIdx="0" presStyleCn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A2392F8-BF12-4E9F-9D53-9E1F89A425EB}" type="pres">
      <dgm:prSet presAssocID="{67591DCA-23F8-4E11-B6B2-45D9F93C741E}" presName="text" presStyleLbl="fgAcc0" presStyleIdx="0" presStyleCnt="1" custScaleX="151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AD161-6268-4E7E-B41B-DEC3D6022D17}" type="pres">
      <dgm:prSet presAssocID="{67591DCA-23F8-4E11-B6B2-45D9F93C741E}" presName="hierChild2" presStyleCnt="0"/>
      <dgm:spPr/>
      <dgm:t>
        <a:bodyPr/>
        <a:lstStyle/>
        <a:p>
          <a:endParaRPr lang="en-US"/>
        </a:p>
      </dgm:t>
    </dgm:pt>
    <dgm:pt modelId="{DC63CBE5-1768-4418-AACE-D54061C9AC20}" type="pres">
      <dgm:prSet presAssocID="{D0F0B938-2EE8-401F-B68C-ACCE3806B63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4F888E-4FBA-4D62-A1CD-E9D3E5B9AB50}" type="pres">
      <dgm:prSet presAssocID="{AA32D384-F83E-478F-A793-C6273A101948}" presName="hierRoot2" presStyleCnt="0"/>
      <dgm:spPr/>
      <dgm:t>
        <a:bodyPr/>
        <a:lstStyle/>
        <a:p>
          <a:endParaRPr lang="en-US"/>
        </a:p>
      </dgm:t>
    </dgm:pt>
    <dgm:pt modelId="{638AA736-C950-4497-81AC-B9FEF6691A06}" type="pres">
      <dgm:prSet presAssocID="{AA32D384-F83E-478F-A793-C6273A101948}" presName="composite2" presStyleCnt="0"/>
      <dgm:spPr/>
      <dgm:t>
        <a:bodyPr/>
        <a:lstStyle/>
        <a:p>
          <a:endParaRPr lang="en-US"/>
        </a:p>
      </dgm:t>
    </dgm:pt>
    <dgm:pt modelId="{5FF76B6A-BF18-4FAD-A351-14B007F7D0B0}" type="pres">
      <dgm:prSet presAssocID="{AA32D384-F83E-478F-A793-C6273A101948}" presName="background2" presStyleLbl="node2" presStyleIdx="0" presStyleCnt="2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7629538-30AF-4319-B278-711F16ECFA39}" type="pres">
      <dgm:prSet presAssocID="{AA32D384-F83E-478F-A793-C6273A101948}" presName="text2" presStyleLbl="fgAcc2" presStyleIdx="0" presStyleCnt="2" custScaleX="134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14716-A8D8-4510-9903-4326E34C7B38}" type="pres">
      <dgm:prSet presAssocID="{AA32D384-F83E-478F-A793-C6273A101948}" presName="hierChild3" presStyleCnt="0"/>
      <dgm:spPr/>
      <dgm:t>
        <a:bodyPr/>
        <a:lstStyle/>
        <a:p>
          <a:endParaRPr lang="en-US"/>
        </a:p>
      </dgm:t>
    </dgm:pt>
    <dgm:pt modelId="{135DE2E8-631C-4B40-91C7-0132C4123473}" type="pres">
      <dgm:prSet presAssocID="{8B1A6857-F103-4EE8-A7C9-9D4F9C725B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E519EC6-8EB3-42C8-8D3F-5DE0258A8EDD}" type="pres">
      <dgm:prSet presAssocID="{6FF49593-1119-46FA-8495-5544877B9C28}" presName="hierRoot3" presStyleCnt="0"/>
      <dgm:spPr/>
      <dgm:t>
        <a:bodyPr/>
        <a:lstStyle/>
        <a:p>
          <a:endParaRPr lang="en-US"/>
        </a:p>
      </dgm:t>
    </dgm:pt>
    <dgm:pt modelId="{FAF56D82-71CA-44F4-AA20-00D9D298259F}" type="pres">
      <dgm:prSet presAssocID="{6FF49593-1119-46FA-8495-5544877B9C28}" presName="composite3" presStyleCnt="0"/>
      <dgm:spPr/>
      <dgm:t>
        <a:bodyPr/>
        <a:lstStyle/>
        <a:p>
          <a:endParaRPr lang="en-US"/>
        </a:p>
      </dgm:t>
    </dgm:pt>
    <dgm:pt modelId="{39BF4059-4250-4658-B7A8-14AEDA1C48AB}" type="pres">
      <dgm:prSet presAssocID="{6FF49593-1119-46FA-8495-5544877B9C28}" presName="background3" presStyleLbl="node3" presStyleIdx="0" presStyleCnt="2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17BAD16-113D-4F82-8618-4DB995DAA08D}" type="pres">
      <dgm:prSet presAssocID="{6FF49593-1119-46FA-8495-5544877B9C2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4B6D0-947A-457D-B775-DCC73D35D9AF}" type="pres">
      <dgm:prSet presAssocID="{6FF49593-1119-46FA-8495-5544877B9C28}" presName="hierChild4" presStyleCnt="0"/>
      <dgm:spPr/>
      <dgm:t>
        <a:bodyPr/>
        <a:lstStyle/>
        <a:p>
          <a:endParaRPr lang="en-US"/>
        </a:p>
      </dgm:t>
    </dgm:pt>
    <dgm:pt modelId="{C9560DEA-0B8C-43B5-A3F0-21B04CC2E9AB}" type="pres">
      <dgm:prSet presAssocID="{21739F7C-BE93-4B23-B1EC-72EC584AB60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9FE0620-D047-4B5F-A28C-0EEACA44FB04}" type="pres">
      <dgm:prSet presAssocID="{1044D971-997D-4B16-B1B9-71EFBD3135AC}" presName="hierRoot3" presStyleCnt="0"/>
      <dgm:spPr/>
      <dgm:t>
        <a:bodyPr/>
        <a:lstStyle/>
        <a:p>
          <a:endParaRPr lang="en-US"/>
        </a:p>
      </dgm:t>
    </dgm:pt>
    <dgm:pt modelId="{4FFBB224-574F-41BA-8874-2ED162FCDC53}" type="pres">
      <dgm:prSet presAssocID="{1044D971-997D-4B16-B1B9-71EFBD3135AC}" presName="composite3" presStyleCnt="0"/>
      <dgm:spPr/>
      <dgm:t>
        <a:bodyPr/>
        <a:lstStyle/>
        <a:p>
          <a:endParaRPr lang="en-US"/>
        </a:p>
      </dgm:t>
    </dgm:pt>
    <dgm:pt modelId="{FB31F68D-A78A-43F1-A046-9E78016D709B}" type="pres">
      <dgm:prSet presAssocID="{1044D971-997D-4B16-B1B9-71EFBD3135AC}" presName="background3" presStyleLbl="node3" presStyleIdx="1" presStyleCnt="2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15D440D-FD70-453F-B622-EF2E1A13944B}" type="pres">
      <dgm:prSet presAssocID="{1044D971-997D-4B16-B1B9-71EFBD3135A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D94DD-FB8F-4C45-B751-2C6834A28F86}" type="pres">
      <dgm:prSet presAssocID="{1044D971-997D-4B16-B1B9-71EFBD3135AC}" presName="hierChild4" presStyleCnt="0"/>
      <dgm:spPr/>
      <dgm:t>
        <a:bodyPr/>
        <a:lstStyle/>
        <a:p>
          <a:endParaRPr lang="en-US"/>
        </a:p>
      </dgm:t>
    </dgm:pt>
    <dgm:pt modelId="{A1C40398-97EC-40B1-987F-B10334FFFA7D}" type="pres">
      <dgm:prSet presAssocID="{E73AFF4E-30FF-4041-8435-458AF09DE1A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04FAB32-DFC2-47E5-B228-AE2F717E44E8}" type="pres">
      <dgm:prSet presAssocID="{4DFE73F1-C8E6-4529-BE54-2AD6B9A067F7}" presName="hierRoot2" presStyleCnt="0"/>
      <dgm:spPr/>
      <dgm:t>
        <a:bodyPr/>
        <a:lstStyle/>
        <a:p>
          <a:endParaRPr lang="en-US"/>
        </a:p>
      </dgm:t>
    </dgm:pt>
    <dgm:pt modelId="{8CB27D06-2C33-4387-9915-DA15284E5D5F}" type="pres">
      <dgm:prSet presAssocID="{4DFE73F1-C8E6-4529-BE54-2AD6B9A067F7}" presName="composite2" presStyleCnt="0"/>
      <dgm:spPr/>
      <dgm:t>
        <a:bodyPr/>
        <a:lstStyle/>
        <a:p>
          <a:endParaRPr lang="en-US"/>
        </a:p>
      </dgm:t>
    </dgm:pt>
    <dgm:pt modelId="{05FAC605-4A0D-460F-B304-2B8F0647D307}" type="pres">
      <dgm:prSet presAssocID="{4DFE73F1-C8E6-4529-BE54-2AD6B9A067F7}" presName="background2" presStyleLbl="node2" presStyleIdx="1" presStyleCnt="2"/>
      <dgm:spPr>
        <a:solidFill>
          <a:srgbClr val="00CC00"/>
        </a:solidFill>
      </dgm:spPr>
      <dgm:t>
        <a:bodyPr/>
        <a:lstStyle/>
        <a:p>
          <a:endParaRPr lang="en-US"/>
        </a:p>
      </dgm:t>
    </dgm:pt>
    <dgm:pt modelId="{3F22AE9C-9EAC-42D0-B8AA-9079EFF68CB3}" type="pres">
      <dgm:prSet presAssocID="{4DFE73F1-C8E6-4529-BE54-2AD6B9A067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B1725-2230-4A0E-A423-135463079DD0}" type="pres">
      <dgm:prSet presAssocID="{4DFE73F1-C8E6-4529-BE54-2AD6B9A067F7}" presName="hierChild3" presStyleCnt="0"/>
      <dgm:spPr/>
      <dgm:t>
        <a:bodyPr/>
        <a:lstStyle/>
        <a:p>
          <a:endParaRPr lang="en-US"/>
        </a:p>
      </dgm:t>
    </dgm:pt>
  </dgm:ptLst>
  <dgm:cxnLst>
    <dgm:cxn modelId="{EC2B366B-486C-49E1-9959-38983A548CD9}" srcId="{AA32D384-F83E-478F-A793-C6273A101948}" destId="{6FF49593-1119-46FA-8495-5544877B9C28}" srcOrd="0" destOrd="0" parTransId="{8B1A6857-F103-4EE8-A7C9-9D4F9C725BC2}" sibTransId="{E5E15B47-0309-41E6-93E4-05E9342A93F9}"/>
    <dgm:cxn modelId="{80D7F9EE-A273-4A3F-9B12-60C88DB9186D}" type="presOf" srcId="{AA32D384-F83E-478F-A793-C6273A101948}" destId="{D7629538-30AF-4319-B278-711F16ECFA39}" srcOrd="0" destOrd="0" presId="urn:microsoft.com/office/officeart/2005/8/layout/hierarchy1"/>
    <dgm:cxn modelId="{A4690CEC-7ED2-47B4-982A-9DD9D165D217}" type="presOf" srcId="{8B1A6857-F103-4EE8-A7C9-9D4F9C725BC2}" destId="{135DE2E8-631C-4B40-91C7-0132C4123473}" srcOrd="0" destOrd="0" presId="urn:microsoft.com/office/officeart/2005/8/layout/hierarchy1"/>
    <dgm:cxn modelId="{84A6BBD9-CF7E-42BC-9261-CCF838BD8AF2}" srcId="{67591DCA-23F8-4E11-B6B2-45D9F93C741E}" destId="{4DFE73F1-C8E6-4529-BE54-2AD6B9A067F7}" srcOrd="1" destOrd="0" parTransId="{E73AFF4E-30FF-4041-8435-458AF09DE1AC}" sibTransId="{506175B5-B19B-40B4-9C31-00CC834081E5}"/>
    <dgm:cxn modelId="{0CBA8943-B5C5-4147-B885-3C5DEA1142C7}" type="presOf" srcId="{E73AFF4E-30FF-4041-8435-458AF09DE1AC}" destId="{A1C40398-97EC-40B1-987F-B10334FFFA7D}" srcOrd="0" destOrd="0" presId="urn:microsoft.com/office/officeart/2005/8/layout/hierarchy1"/>
    <dgm:cxn modelId="{9CF779FF-01B6-444E-8760-9F3177C035FD}" type="presOf" srcId="{21739F7C-BE93-4B23-B1EC-72EC584AB60F}" destId="{C9560DEA-0B8C-43B5-A3F0-21B04CC2E9AB}" srcOrd="0" destOrd="0" presId="urn:microsoft.com/office/officeart/2005/8/layout/hierarchy1"/>
    <dgm:cxn modelId="{BD76F3F8-B66A-433D-90EB-EC7D10DCE25B}" srcId="{AA32D384-F83E-478F-A793-C6273A101948}" destId="{1044D971-997D-4B16-B1B9-71EFBD3135AC}" srcOrd="1" destOrd="0" parTransId="{21739F7C-BE93-4B23-B1EC-72EC584AB60F}" sibTransId="{E6B55CC9-33BA-428C-A9C7-7BE18DF20921}"/>
    <dgm:cxn modelId="{8826463A-23F6-49D7-AD16-09DA1F71B797}" type="presOf" srcId="{67591DCA-23F8-4E11-B6B2-45D9F93C741E}" destId="{BA2392F8-BF12-4E9F-9D53-9E1F89A425EB}" srcOrd="0" destOrd="0" presId="urn:microsoft.com/office/officeart/2005/8/layout/hierarchy1"/>
    <dgm:cxn modelId="{BE48B0B3-26BC-4CBD-BD25-38541AE733C7}" type="presOf" srcId="{1044D971-997D-4B16-B1B9-71EFBD3135AC}" destId="{215D440D-FD70-453F-B622-EF2E1A13944B}" srcOrd="0" destOrd="0" presId="urn:microsoft.com/office/officeart/2005/8/layout/hierarchy1"/>
    <dgm:cxn modelId="{DEAF8FB4-D357-42A3-B322-083EC8A2869C}" type="presOf" srcId="{6FF49593-1119-46FA-8495-5544877B9C28}" destId="{E17BAD16-113D-4F82-8618-4DB995DAA08D}" srcOrd="0" destOrd="0" presId="urn:microsoft.com/office/officeart/2005/8/layout/hierarchy1"/>
    <dgm:cxn modelId="{C5C433E4-2FAE-4C74-AA68-5914EF975D1F}" srcId="{E49BB4F9-B42B-408D-80A6-7078DDA4602B}" destId="{67591DCA-23F8-4E11-B6B2-45D9F93C741E}" srcOrd="0" destOrd="0" parTransId="{DD3689C9-E167-44CF-A4B4-7B07D0EF84B8}" sibTransId="{A386EC47-5F83-4D37-8BCF-F715DB0A15C0}"/>
    <dgm:cxn modelId="{3E96EDE1-CA89-47AB-8643-3A1AB90D838F}" type="presOf" srcId="{D0F0B938-2EE8-401F-B68C-ACCE3806B63D}" destId="{DC63CBE5-1768-4418-AACE-D54061C9AC20}" srcOrd="0" destOrd="0" presId="urn:microsoft.com/office/officeart/2005/8/layout/hierarchy1"/>
    <dgm:cxn modelId="{CDBDAA86-6F9E-4642-A45D-90FA4D88CF39}" type="presOf" srcId="{E49BB4F9-B42B-408D-80A6-7078DDA4602B}" destId="{A0FA054B-32C6-4477-864A-7D9A40CCE144}" srcOrd="0" destOrd="0" presId="urn:microsoft.com/office/officeart/2005/8/layout/hierarchy1"/>
    <dgm:cxn modelId="{85E83FA4-0A93-47A8-AD3F-4062AC977D56}" type="presOf" srcId="{4DFE73F1-C8E6-4529-BE54-2AD6B9A067F7}" destId="{3F22AE9C-9EAC-42D0-B8AA-9079EFF68CB3}" srcOrd="0" destOrd="0" presId="urn:microsoft.com/office/officeart/2005/8/layout/hierarchy1"/>
    <dgm:cxn modelId="{6E0FB695-7279-42CE-96C0-D86DE9411E39}" srcId="{67591DCA-23F8-4E11-B6B2-45D9F93C741E}" destId="{AA32D384-F83E-478F-A793-C6273A101948}" srcOrd="0" destOrd="0" parTransId="{D0F0B938-2EE8-401F-B68C-ACCE3806B63D}" sibTransId="{74E7837D-2E74-4249-A8B1-8EF9552319FA}"/>
    <dgm:cxn modelId="{1DA7927A-AA65-47C4-AFFB-310AF569422B}" type="presParOf" srcId="{A0FA054B-32C6-4477-864A-7D9A40CCE144}" destId="{24FB5F8D-A6F0-45B2-ACDE-D0B7B0FFE7DD}" srcOrd="0" destOrd="0" presId="urn:microsoft.com/office/officeart/2005/8/layout/hierarchy1"/>
    <dgm:cxn modelId="{54F05FC0-A340-4644-9907-499B50ABE6A8}" type="presParOf" srcId="{24FB5F8D-A6F0-45B2-ACDE-D0B7B0FFE7DD}" destId="{9A6F88BD-97E5-4669-90BC-AF60C3E21123}" srcOrd="0" destOrd="0" presId="urn:microsoft.com/office/officeart/2005/8/layout/hierarchy1"/>
    <dgm:cxn modelId="{49EB52B1-67FD-4AA6-AFFB-B2F19E246558}" type="presParOf" srcId="{9A6F88BD-97E5-4669-90BC-AF60C3E21123}" destId="{D96F4BDB-CB00-485F-9CBD-F123605BE2A6}" srcOrd="0" destOrd="0" presId="urn:microsoft.com/office/officeart/2005/8/layout/hierarchy1"/>
    <dgm:cxn modelId="{8491BD83-6516-41EA-A4DF-777E6D597CA1}" type="presParOf" srcId="{9A6F88BD-97E5-4669-90BC-AF60C3E21123}" destId="{BA2392F8-BF12-4E9F-9D53-9E1F89A425EB}" srcOrd="1" destOrd="0" presId="urn:microsoft.com/office/officeart/2005/8/layout/hierarchy1"/>
    <dgm:cxn modelId="{0C0FFA0D-36D4-4062-930A-FB4EFBAEA38F}" type="presParOf" srcId="{24FB5F8D-A6F0-45B2-ACDE-D0B7B0FFE7DD}" destId="{8DFAD161-6268-4E7E-B41B-DEC3D6022D17}" srcOrd="1" destOrd="0" presId="urn:microsoft.com/office/officeart/2005/8/layout/hierarchy1"/>
    <dgm:cxn modelId="{DA962574-9901-4186-8BDE-BAB2360FA19F}" type="presParOf" srcId="{8DFAD161-6268-4E7E-B41B-DEC3D6022D17}" destId="{DC63CBE5-1768-4418-AACE-D54061C9AC20}" srcOrd="0" destOrd="0" presId="urn:microsoft.com/office/officeart/2005/8/layout/hierarchy1"/>
    <dgm:cxn modelId="{98662647-3DB9-4CEE-8270-3FD713B16317}" type="presParOf" srcId="{8DFAD161-6268-4E7E-B41B-DEC3D6022D17}" destId="{A54F888E-4FBA-4D62-A1CD-E9D3E5B9AB50}" srcOrd="1" destOrd="0" presId="urn:microsoft.com/office/officeart/2005/8/layout/hierarchy1"/>
    <dgm:cxn modelId="{04156D9C-5D4F-4A3C-844B-A3339D1D754A}" type="presParOf" srcId="{A54F888E-4FBA-4D62-A1CD-E9D3E5B9AB50}" destId="{638AA736-C950-4497-81AC-B9FEF6691A06}" srcOrd="0" destOrd="0" presId="urn:microsoft.com/office/officeart/2005/8/layout/hierarchy1"/>
    <dgm:cxn modelId="{DB75BA2C-C184-4876-9B15-6FF6EBFB9CD8}" type="presParOf" srcId="{638AA736-C950-4497-81AC-B9FEF6691A06}" destId="{5FF76B6A-BF18-4FAD-A351-14B007F7D0B0}" srcOrd="0" destOrd="0" presId="urn:microsoft.com/office/officeart/2005/8/layout/hierarchy1"/>
    <dgm:cxn modelId="{56DD55B8-02F9-49FD-A631-72B490629F98}" type="presParOf" srcId="{638AA736-C950-4497-81AC-B9FEF6691A06}" destId="{D7629538-30AF-4319-B278-711F16ECFA39}" srcOrd="1" destOrd="0" presId="urn:microsoft.com/office/officeart/2005/8/layout/hierarchy1"/>
    <dgm:cxn modelId="{A68A0082-E4B4-40EA-89C3-5375FC588F35}" type="presParOf" srcId="{A54F888E-4FBA-4D62-A1CD-E9D3E5B9AB50}" destId="{9A514716-A8D8-4510-9903-4326E34C7B38}" srcOrd="1" destOrd="0" presId="urn:microsoft.com/office/officeart/2005/8/layout/hierarchy1"/>
    <dgm:cxn modelId="{8B8B063E-798A-4C17-AFF0-6084B5DEAB63}" type="presParOf" srcId="{9A514716-A8D8-4510-9903-4326E34C7B38}" destId="{135DE2E8-631C-4B40-91C7-0132C4123473}" srcOrd="0" destOrd="0" presId="urn:microsoft.com/office/officeart/2005/8/layout/hierarchy1"/>
    <dgm:cxn modelId="{008AFBD9-9D35-4D8D-A459-2AB565D87FD8}" type="presParOf" srcId="{9A514716-A8D8-4510-9903-4326E34C7B38}" destId="{DE519EC6-8EB3-42C8-8D3F-5DE0258A8EDD}" srcOrd="1" destOrd="0" presId="urn:microsoft.com/office/officeart/2005/8/layout/hierarchy1"/>
    <dgm:cxn modelId="{EC116F67-4F07-4388-8596-60F1A72CF775}" type="presParOf" srcId="{DE519EC6-8EB3-42C8-8D3F-5DE0258A8EDD}" destId="{FAF56D82-71CA-44F4-AA20-00D9D298259F}" srcOrd="0" destOrd="0" presId="urn:microsoft.com/office/officeart/2005/8/layout/hierarchy1"/>
    <dgm:cxn modelId="{285DB124-D027-4A49-B543-A81239959780}" type="presParOf" srcId="{FAF56D82-71CA-44F4-AA20-00D9D298259F}" destId="{39BF4059-4250-4658-B7A8-14AEDA1C48AB}" srcOrd="0" destOrd="0" presId="urn:microsoft.com/office/officeart/2005/8/layout/hierarchy1"/>
    <dgm:cxn modelId="{DDA89354-E756-47C6-B6B7-A6A28BCF98D7}" type="presParOf" srcId="{FAF56D82-71CA-44F4-AA20-00D9D298259F}" destId="{E17BAD16-113D-4F82-8618-4DB995DAA08D}" srcOrd="1" destOrd="0" presId="urn:microsoft.com/office/officeart/2005/8/layout/hierarchy1"/>
    <dgm:cxn modelId="{E1729F98-2840-4EF4-9F74-897292389ED2}" type="presParOf" srcId="{DE519EC6-8EB3-42C8-8D3F-5DE0258A8EDD}" destId="{EF24B6D0-947A-457D-B775-DCC73D35D9AF}" srcOrd="1" destOrd="0" presId="urn:microsoft.com/office/officeart/2005/8/layout/hierarchy1"/>
    <dgm:cxn modelId="{445F7DF7-A747-44A1-BDD0-6FD9734BEA29}" type="presParOf" srcId="{9A514716-A8D8-4510-9903-4326E34C7B38}" destId="{C9560DEA-0B8C-43B5-A3F0-21B04CC2E9AB}" srcOrd="2" destOrd="0" presId="urn:microsoft.com/office/officeart/2005/8/layout/hierarchy1"/>
    <dgm:cxn modelId="{CFE623E5-B182-4657-B1DC-24C09F6DF6C1}" type="presParOf" srcId="{9A514716-A8D8-4510-9903-4326E34C7B38}" destId="{39FE0620-D047-4B5F-A28C-0EEACA44FB04}" srcOrd="3" destOrd="0" presId="urn:microsoft.com/office/officeart/2005/8/layout/hierarchy1"/>
    <dgm:cxn modelId="{2C4E48FD-3233-4B31-AED9-EA89E488FB68}" type="presParOf" srcId="{39FE0620-D047-4B5F-A28C-0EEACA44FB04}" destId="{4FFBB224-574F-41BA-8874-2ED162FCDC53}" srcOrd="0" destOrd="0" presId="urn:microsoft.com/office/officeart/2005/8/layout/hierarchy1"/>
    <dgm:cxn modelId="{41BF54DF-43E1-4136-9373-D9110F1FC94A}" type="presParOf" srcId="{4FFBB224-574F-41BA-8874-2ED162FCDC53}" destId="{FB31F68D-A78A-43F1-A046-9E78016D709B}" srcOrd="0" destOrd="0" presId="urn:microsoft.com/office/officeart/2005/8/layout/hierarchy1"/>
    <dgm:cxn modelId="{C7C9BB03-4542-4E74-B703-4C852090EB1F}" type="presParOf" srcId="{4FFBB224-574F-41BA-8874-2ED162FCDC53}" destId="{215D440D-FD70-453F-B622-EF2E1A13944B}" srcOrd="1" destOrd="0" presId="urn:microsoft.com/office/officeart/2005/8/layout/hierarchy1"/>
    <dgm:cxn modelId="{1D8160B7-62BE-4F60-84E8-3B93E8661D82}" type="presParOf" srcId="{39FE0620-D047-4B5F-A28C-0EEACA44FB04}" destId="{81ED94DD-FB8F-4C45-B751-2C6834A28F86}" srcOrd="1" destOrd="0" presId="urn:microsoft.com/office/officeart/2005/8/layout/hierarchy1"/>
    <dgm:cxn modelId="{80431910-7338-4274-B8CE-54FBBF73C0E3}" type="presParOf" srcId="{8DFAD161-6268-4E7E-B41B-DEC3D6022D17}" destId="{A1C40398-97EC-40B1-987F-B10334FFFA7D}" srcOrd="2" destOrd="0" presId="urn:microsoft.com/office/officeart/2005/8/layout/hierarchy1"/>
    <dgm:cxn modelId="{16015751-49FD-43CB-A539-791A67A1C0AB}" type="presParOf" srcId="{8DFAD161-6268-4E7E-B41B-DEC3D6022D17}" destId="{304FAB32-DFC2-47E5-B228-AE2F717E44E8}" srcOrd="3" destOrd="0" presId="urn:microsoft.com/office/officeart/2005/8/layout/hierarchy1"/>
    <dgm:cxn modelId="{32D97DDE-EEAE-459D-B432-9A23FD0BBAF7}" type="presParOf" srcId="{304FAB32-DFC2-47E5-B228-AE2F717E44E8}" destId="{8CB27D06-2C33-4387-9915-DA15284E5D5F}" srcOrd="0" destOrd="0" presId="urn:microsoft.com/office/officeart/2005/8/layout/hierarchy1"/>
    <dgm:cxn modelId="{3DB1C4C0-717F-4D64-8E78-D82620F6C1FA}" type="presParOf" srcId="{8CB27D06-2C33-4387-9915-DA15284E5D5F}" destId="{05FAC605-4A0D-460F-B304-2B8F0647D307}" srcOrd="0" destOrd="0" presId="urn:microsoft.com/office/officeart/2005/8/layout/hierarchy1"/>
    <dgm:cxn modelId="{AD18B34F-BF85-44FD-AC7B-D3744B55682D}" type="presParOf" srcId="{8CB27D06-2C33-4387-9915-DA15284E5D5F}" destId="{3F22AE9C-9EAC-42D0-B8AA-9079EFF68CB3}" srcOrd="1" destOrd="0" presId="urn:microsoft.com/office/officeart/2005/8/layout/hierarchy1"/>
    <dgm:cxn modelId="{033C803F-8C9B-4F99-AEB8-92BAAC2E7DE7}" type="presParOf" srcId="{304FAB32-DFC2-47E5-B228-AE2F717E44E8}" destId="{38BB1725-2230-4A0E-A423-135463079D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40398-97EC-40B1-987F-B10334FFFA7D}">
      <dsp:nvSpPr>
        <dsp:cNvPr id="0" name=""/>
        <dsp:cNvSpPr/>
      </dsp:nvSpPr>
      <dsp:spPr>
        <a:xfrm>
          <a:off x="3303576" y="995933"/>
          <a:ext cx="1230136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230136" y="310602"/>
              </a:lnTo>
              <a:lnTo>
                <a:pt x="1230136" y="4557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0DEA-0B8C-43B5-A3F0-21B04CC2E9AB}">
      <dsp:nvSpPr>
        <dsp:cNvPr id="0" name=""/>
        <dsp:cNvSpPr/>
      </dsp:nvSpPr>
      <dsp:spPr>
        <a:xfrm>
          <a:off x="234586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DE2E8-631C-4B40-91C7-0132C4123473}">
      <dsp:nvSpPr>
        <dsp:cNvPr id="0" name=""/>
        <dsp:cNvSpPr/>
      </dsp:nvSpPr>
      <dsp:spPr>
        <a:xfrm>
          <a:off x="1388158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3CBE5-1768-4418-AACE-D54061C9AC20}">
      <dsp:nvSpPr>
        <dsp:cNvPr id="0" name=""/>
        <dsp:cNvSpPr/>
      </dsp:nvSpPr>
      <dsp:spPr>
        <a:xfrm>
          <a:off x="2345867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F4BDB-CB00-485F-9CBD-F123605BE2A6}">
      <dsp:nvSpPr>
        <dsp:cNvPr id="0" name=""/>
        <dsp:cNvSpPr/>
      </dsp:nvSpPr>
      <dsp:spPr>
        <a:xfrm>
          <a:off x="2116891" y="786"/>
          <a:ext cx="2373370" cy="99514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392F8-BF12-4E9F-9D53-9E1F89A425EB}">
      <dsp:nvSpPr>
        <dsp:cNvPr id="0" name=""/>
        <dsp:cNvSpPr/>
      </dsp:nvSpPr>
      <dsp:spPr>
        <a:xfrm>
          <a:off x="2291020" y="166208"/>
          <a:ext cx="237337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বাংলা ভাষার ধ্বনি</a:t>
          </a:r>
          <a:endParaRPr lang="en-US" sz="2800" b="1" kern="1200" dirty="0"/>
        </a:p>
      </dsp:txBody>
      <dsp:txXfrm>
        <a:off x="2320167" y="195355"/>
        <a:ext cx="2315076" cy="936852"/>
      </dsp:txXfrm>
    </dsp:sp>
    <dsp:sp modelId="{5FF76B6A-BF18-4FAD-A351-14B007F7D0B0}">
      <dsp:nvSpPr>
        <dsp:cNvPr id="0" name=""/>
        <dsp:cNvSpPr/>
      </dsp:nvSpPr>
      <dsp:spPr>
        <a:xfrm>
          <a:off x="1289860" y="1451715"/>
          <a:ext cx="2112014" cy="99514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29538-30AF-4319-B278-711F16ECFA39}">
      <dsp:nvSpPr>
        <dsp:cNvPr id="0" name=""/>
        <dsp:cNvSpPr/>
      </dsp:nvSpPr>
      <dsp:spPr>
        <a:xfrm>
          <a:off x="1463988" y="1617137"/>
          <a:ext cx="2112014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মৌলিক ধ্বনি</a:t>
          </a:r>
          <a:endParaRPr lang="en-US" sz="2800" b="1" kern="1200" dirty="0"/>
        </a:p>
      </dsp:txBody>
      <dsp:txXfrm>
        <a:off x="1493135" y="1646284"/>
        <a:ext cx="2053720" cy="936852"/>
      </dsp:txXfrm>
    </dsp:sp>
    <dsp:sp modelId="{39BF4059-4250-4658-B7A8-14AEDA1C48AB}">
      <dsp:nvSpPr>
        <dsp:cNvPr id="0" name=""/>
        <dsp:cNvSpPr/>
      </dsp:nvSpPr>
      <dsp:spPr>
        <a:xfrm>
          <a:off x="604578" y="2902644"/>
          <a:ext cx="1567160" cy="99514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BAD16-113D-4F82-8618-4DB995DAA08D}">
      <dsp:nvSpPr>
        <dsp:cNvPr id="0" name=""/>
        <dsp:cNvSpPr/>
      </dsp:nvSpPr>
      <dsp:spPr>
        <a:xfrm>
          <a:off x="778707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স্বরধ্বনি</a:t>
          </a:r>
          <a:endParaRPr lang="en-US" sz="2800" b="1" kern="1200" dirty="0"/>
        </a:p>
      </dsp:txBody>
      <dsp:txXfrm>
        <a:off x="807854" y="3097213"/>
        <a:ext cx="1508866" cy="936852"/>
      </dsp:txXfrm>
    </dsp:sp>
    <dsp:sp modelId="{FB31F68D-A78A-43F1-A046-9E78016D709B}">
      <dsp:nvSpPr>
        <dsp:cNvPr id="0" name=""/>
        <dsp:cNvSpPr/>
      </dsp:nvSpPr>
      <dsp:spPr>
        <a:xfrm>
          <a:off x="2519996" y="2902644"/>
          <a:ext cx="1567160" cy="99514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D440D-FD70-453F-B622-EF2E1A13944B}">
      <dsp:nvSpPr>
        <dsp:cNvPr id="0" name=""/>
        <dsp:cNvSpPr/>
      </dsp:nvSpPr>
      <dsp:spPr>
        <a:xfrm>
          <a:off x="2694125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ব্যঞ্জনধ্বনি</a:t>
          </a:r>
          <a:endParaRPr lang="en-US" sz="2800" b="1" kern="1200" dirty="0"/>
        </a:p>
      </dsp:txBody>
      <dsp:txXfrm>
        <a:off x="2723272" y="3097213"/>
        <a:ext cx="1508866" cy="936852"/>
      </dsp:txXfrm>
    </dsp:sp>
    <dsp:sp modelId="{05FAC605-4A0D-460F-B304-2B8F0647D307}">
      <dsp:nvSpPr>
        <dsp:cNvPr id="0" name=""/>
        <dsp:cNvSpPr/>
      </dsp:nvSpPr>
      <dsp:spPr>
        <a:xfrm>
          <a:off x="3750132" y="1451715"/>
          <a:ext cx="1567160" cy="995146"/>
        </a:xfrm>
        <a:prstGeom prst="roundRect">
          <a:avLst>
            <a:gd name="adj" fmla="val 1000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2AE9C-9EAC-42D0-B8AA-9079EFF68CB3}">
      <dsp:nvSpPr>
        <dsp:cNvPr id="0" name=""/>
        <dsp:cNvSpPr/>
      </dsp:nvSpPr>
      <dsp:spPr>
        <a:xfrm>
          <a:off x="3924261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যুক্ত ধ্বনি</a:t>
          </a:r>
          <a:endParaRPr lang="en-US" sz="2800" b="1" kern="1200" dirty="0"/>
        </a:p>
      </dsp:txBody>
      <dsp:txXfrm>
        <a:off x="3953408" y="1646284"/>
        <a:ext cx="1508866" cy="93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0B4A-DA6C-47FF-8D31-1AA44DFD40D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0CA4-E421-4276-B2E3-CBF0FBD5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2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0A24-62D7-4DAE-8DFF-C3B3E08E6C6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48D6-C3A5-486A-A498-727C9437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438400"/>
            <a:ext cx="5291806" cy="1210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645440"/>
            <a:ext cx="5334000" cy="12750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4522" t="51666" r="56462" b="29167"/>
          <a:stretch>
            <a:fillRect/>
          </a:stretch>
        </p:blipFill>
        <p:spPr bwMode="auto">
          <a:xfrm>
            <a:off x="1441525" y="421483"/>
            <a:ext cx="2359025" cy="27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2102" t="51666" r="12668" b="30247"/>
          <a:stretch>
            <a:fillRect/>
          </a:stretch>
        </p:blipFill>
        <p:spPr bwMode="auto">
          <a:xfrm>
            <a:off x="1441525" y="3315939"/>
            <a:ext cx="2359025" cy="26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929520" y="421483"/>
            <a:ext cx="3799611" cy="5538986"/>
            <a:chOff x="3200400" y="0"/>
            <a:chExt cx="5943600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l="63567" t="16458" r="13166" b="49167"/>
            <a:stretch>
              <a:fillRect/>
            </a:stretch>
          </p:blipFill>
          <p:spPr bwMode="auto">
            <a:xfrm>
              <a:off x="3200400" y="0"/>
              <a:ext cx="594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494421" y="6199656"/>
              <a:ext cx="24063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চিত্র: বাগযন্ত্র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5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505200"/>
            <a:ext cx="5867399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মাত্রাহীন বর্ণগুলো লিখ।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8924" y="220980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26331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133600" y="721650"/>
            <a:ext cx="4586796" cy="493931"/>
          </a:xfrm>
          <a:prstGeom prst="rect">
            <a:avLst/>
          </a:prstGeom>
          <a:noFill/>
          <a:effectLst>
            <a:innerShdw blurRad="203200" dist="88900" dir="9840000">
              <a:srgbClr val="FF0000">
                <a:alpha val="50000"/>
              </a:srgbClr>
            </a:innerShdw>
          </a:effec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বাংলা ভাষার ধ্বনির প্রকারভেদ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538504090"/>
              </p:ext>
            </p:extLst>
          </p:nvPr>
        </p:nvGraphicFramePr>
        <p:xfrm>
          <a:off x="1143000" y="15598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7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743199" y="1646808"/>
            <a:ext cx="3352800" cy="2514600"/>
            <a:chOff x="2743199" y="1905000"/>
            <a:chExt cx="3352800" cy="2514600"/>
          </a:xfrm>
        </p:grpSpPr>
        <p:sp>
          <p:nvSpPr>
            <p:cNvPr id="32" name="Rectangle 31"/>
            <p:cNvSpPr/>
            <p:nvPr/>
          </p:nvSpPr>
          <p:spPr>
            <a:xfrm>
              <a:off x="5597144" y="2514600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799" y="1905000"/>
              <a:ext cx="49084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</a:t>
              </a:r>
              <a:endParaRPr lang="en-US" sz="4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3199" y="2667000"/>
              <a:ext cx="5838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</a:t>
              </a:r>
              <a:endParaRPr lang="en-US" sz="4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6599" y="3352800"/>
              <a:ext cx="4187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ই</a:t>
              </a:r>
              <a:endParaRPr lang="en-US" sz="4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399" y="3711714"/>
              <a:ext cx="4363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</a:t>
              </a:r>
              <a:endParaRPr lang="en-US" sz="4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3999" y="3178314"/>
              <a:ext cx="4507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</a:t>
              </a:r>
              <a:endParaRPr lang="en-US" sz="4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52999" y="1905000"/>
              <a:ext cx="7248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অ্যা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66037" y="2375798"/>
            <a:ext cx="1453663" cy="3225226"/>
            <a:chOff x="3842237" y="2590800"/>
            <a:chExt cx="1453663" cy="322522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3886200" y="4343401"/>
              <a:ext cx="1371600" cy="584775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যৌগিক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3953" y="2590800"/>
              <a:ext cx="1135247" cy="584775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মৌলিক</a:t>
              </a:r>
              <a:endParaRPr lang="en-US" sz="12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42237" y="4974516"/>
              <a:ext cx="1453663" cy="841510"/>
              <a:chOff x="3809999" y="4898316"/>
              <a:chExt cx="1453663" cy="841510"/>
            </a:xfrm>
            <a:grpFill/>
          </p:grpSpPr>
          <p:sp>
            <p:nvSpPr>
              <p:cNvPr id="51" name="Up Arrow 50"/>
              <p:cNvSpPr/>
              <p:nvPr/>
            </p:nvSpPr>
            <p:spPr>
              <a:xfrm flipV="1">
                <a:off x="3809999" y="4898316"/>
                <a:ext cx="1453663" cy="841510"/>
              </a:xfrm>
              <a:prstGeom prst="upArrow">
                <a:avLst>
                  <a:gd name="adj1" fmla="val 56923"/>
                  <a:gd name="adj2" fmla="val 48580"/>
                </a:avLst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91000" y="4953000"/>
                <a:ext cx="702436" cy="58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মিশ্র</a:t>
                </a:r>
                <a:endParaRPr lang="en-US" sz="1200" dirty="0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149968" y="5655708"/>
            <a:ext cx="685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ঋ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7745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4000" y="4390008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স্বরধ্বনির তিন ভাগ,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মিশ্র, মৌলিক, যৌগিক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তোমাদের আমি জানিয়ে দিলাম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সেসব ঠিক ঠিক।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194785"/>
            <a:ext cx="4572000" cy="490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স্বরধ্বনির সংক্ষিপ্ত বর্ণনা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5800" y="1494408"/>
            <a:ext cx="7848600" cy="2895600"/>
            <a:chOff x="685800" y="1752600"/>
            <a:chExt cx="7848600" cy="2895600"/>
          </a:xfrm>
        </p:grpSpPr>
        <p:sp>
          <p:nvSpPr>
            <p:cNvPr id="47" name="Rounded Rectangle 46"/>
            <p:cNvSpPr/>
            <p:nvPr/>
          </p:nvSpPr>
          <p:spPr>
            <a:xfrm>
              <a:off x="5867400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flipV="1">
              <a:off x="2438400" y="2362200"/>
              <a:ext cx="1371600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938997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 flipV="1">
              <a:off x="5181600" y="2362200"/>
              <a:ext cx="1139483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9800" y="1752600"/>
              <a:ext cx="489236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ঐ</a:t>
              </a:r>
              <a:endParaRPr lang="en-US" sz="4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0" y="1752600"/>
              <a:ext cx="492443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ঔ</a:t>
              </a:r>
              <a:endParaRPr lang="en-US" sz="4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2372380"/>
              <a:ext cx="205740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অ/ও + উ = ঔ</a:t>
              </a:r>
              <a:endParaRPr lang="en-US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2438400"/>
              <a:ext cx="1731564" cy="52322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/>
                <a:t>অ + ই =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4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23040" y="4068252"/>
            <a:ext cx="1752600" cy="1722061"/>
            <a:chOff x="838200" y="3992939"/>
            <a:chExt cx="1752600" cy="1722061"/>
          </a:xfrm>
        </p:grpSpPr>
        <p:sp>
          <p:nvSpPr>
            <p:cNvPr id="73" name="Oval Callout 72"/>
            <p:cNvSpPr/>
            <p:nvPr/>
          </p:nvSpPr>
          <p:spPr>
            <a:xfrm flipV="1">
              <a:off x="838200" y="3992939"/>
              <a:ext cx="1752600" cy="1707931"/>
            </a:xfrm>
            <a:prstGeom prst="wedgeEllipseCallou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8200" y="4145340"/>
              <a:ext cx="1752600" cy="156966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সব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ব্যঞ্জনবর্ণে যোগ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করে উচ্চারণ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করা হয়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5440" y="913513"/>
            <a:ext cx="1752600" cy="1600199"/>
            <a:chOff x="990600" y="838200"/>
            <a:chExt cx="1752600" cy="1600199"/>
          </a:xfrm>
        </p:grpSpPr>
        <p:sp>
          <p:nvSpPr>
            <p:cNvPr id="83" name="Oval Callout 82"/>
            <p:cNvSpPr/>
            <p:nvPr/>
          </p:nvSpPr>
          <p:spPr>
            <a:xfrm>
              <a:off x="990600" y="838200"/>
              <a:ext cx="1752600" cy="1600199"/>
            </a:xfrm>
            <a:prstGeom prst="wedgeEllipseCallout">
              <a:avLst>
                <a:gd name="adj1" fmla="val 27328"/>
                <a:gd name="adj2" fmla="val 78324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19200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কেন্দ্রীয়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 শায়িত ধ্বনি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32840" y="837313"/>
            <a:ext cx="1752600" cy="1600199"/>
            <a:chOff x="3048000" y="762000"/>
            <a:chExt cx="1752600" cy="1600199"/>
          </a:xfrm>
        </p:grpSpPr>
        <p:sp>
          <p:nvSpPr>
            <p:cNvPr id="85" name="Oval Callout 84"/>
            <p:cNvSpPr/>
            <p:nvPr/>
          </p:nvSpPr>
          <p:spPr>
            <a:xfrm>
              <a:off x="3048000" y="762000"/>
              <a:ext cx="1752600" cy="1600199"/>
            </a:xfrm>
            <a:prstGeom prst="wedgeEllipseCallout">
              <a:avLst>
                <a:gd name="adj1" fmla="val -31267"/>
                <a:gd name="adj2" fmla="val 79203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44947" y="990600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5240" y="4266314"/>
            <a:ext cx="1752600" cy="1600199"/>
            <a:chOff x="3505200" y="4191001"/>
            <a:chExt cx="1752600" cy="1600199"/>
          </a:xfrm>
        </p:grpSpPr>
        <p:sp>
          <p:nvSpPr>
            <p:cNvPr id="86" name="Oval Callout 85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24162"/>
                <a:gd name="adj2" fmla="val -87489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33800" y="4375052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66440" y="837313"/>
            <a:ext cx="1752600" cy="1600199"/>
            <a:chOff x="5181600" y="762000"/>
            <a:chExt cx="1752600" cy="1600199"/>
          </a:xfrm>
        </p:grpSpPr>
        <p:sp>
          <p:nvSpPr>
            <p:cNvPr id="87" name="Oval Callout 86"/>
            <p:cNvSpPr/>
            <p:nvPr/>
          </p:nvSpPr>
          <p:spPr>
            <a:xfrm>
              <a:off x="5181600" y="762000"/>
              <a:ext cx="1752600" cy="1600199"/>
            </a:xfrm>
            <a:prstGeom prst="wedgeEllipseCallout">
              <a:avLst>
                <a:gd name="adj1" fmla="val -24221"/>
                <a:gd name="adj2" fmla="val 83171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844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মিশ্র বা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সংস্কৃত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22240" y="837313"/>
            <a:ext cx="1752600" cy="1600199"/>
            <a:chOff x="7137400" y="762000"/>
            <a:chExt cx="1752600" cy="1600199"/>
          </a:xfrm>
        </p:grpSpPr>
        <p:sp>
          <p:nvSpPr>
            <p:cNvPr id="47" name="Oval Callout 46"/>
            <p:cNvSpPr/>
            <p:nvPr/>
          </p:nvSpPr>
          <p:spPr>
            <a:xfrm>
              <a:off x="7137400" y="762000"/>
              <a:ext cx="1752600" cy="1600199"/>
            </a:xfrm>
            <a:prstGeom prst="wedgeEllipseCallout">
              <a:avLst>
                <a:gd name="adj1" fmla="val -31467"/>
                <a:gd name="adj2" fmla="val 84758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402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14240" y="3656713"/>
            <a:ext cx="2286000" cy="2362199"/>
            <a:chOff x="6629400" y="3581400"/>
            <a:chExt cx="2286000" cy="23621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629400" y="3581400"/>
              <a:ext cx="1460695" cy="350519"/>
              <a:chOff x="5943600" y="3429000"/>
              <a:chExt cx="1460695" cy="35051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943600" y="3733800"/>
                <a:ext cx="1447800" cy="45719"/>
              </a:xfrm>
              <a:prstGeom prst="rect">
                <a:avLst/>
              </a:prstGeom>
              <a:solidFill>
                <a:srgbClr val="7030A0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Up Arrow 104"/>
              <p:cNvSpPr/>
              <p:nvPr/>
            </p:nvSpPr>
            <p:spPr>
              <a:xfrm>
                <a:off x="5943600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Up Arrow 105"/>
              <p:cNvSpPr/>
              <p:nvPr/>
            </p:nvSpPr>
            <p:spPr>
              <a:xfrm>
                <a:off x="7251895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162800" y="4343400"/>
              <a:ext cx="1752600" cy="1600199"/>
              <a:chOff x="6477000" y="4343400"/>
              <a:chExt cx="1752600" cy="1600199"/>
            </a:xfrm>
          </p:grpSpPr>
          <p:sp>
            <p:nvSpPr>
              <p:cNvPr id="96" name="Oval Callout 95"/>
              <p:cNvSpPr/>
              <p:nvPr/>
            </p:nvSpPr>
            <p:spPr>
              <a:xfrm>
                <a:off x="6477000" y="4343400"/>
                <a:ext cx="1752600" cy="1600199"/>
              </a:xfrm>
              <a:prstGeom prst="wedgeEllipseCallout">
                <a:avLst>
                  <a:gd name="adj1" fmla="val -39685"/>
                  <a:gd name="adj2" fmla="val -73679"/>
                </a:avLst>
              </a:prstGeom>
              <a:noFill/>
              <a:ln w="1905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705600" y="4457700"/>
                <a:ext cx="1295400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দ্বিস্বর বা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যুগ্ম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স্বরধ্বনি</a:t>
                </a:r>
                <a:endParaRPr lang="en-US" sz="2400" dirty="0"/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1994640" y="3898013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ট+অ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0240" y="296710"/>
            <a:ext cx="4572000" cy="4876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উচ্চারণ বিধি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90240" y="4342514"/>
            <a:ext cx="1752600" cy="1600199"/>
            <a:chOff x="3505200" y="4191001"/>
            <a:chExt cx="1752600" cy="1600199"/>
          </a:xfrm>
        </p:grpSpPr>
        <p:sp>
          <p:nvSpPr>
            <p:cNvPr id="39" name="Oval Callout 38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8220"/>
                <a:gd name="adj2" fmla="val -82727"/>
              </a:avLst>
            </a:prstGeom>
            <a:noFill/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33800" y="4375052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440" y="3035975"/>
            <a:ext cx="8327488" cy="842136"/>
            <a:chOff x="990600" y="2960662"/>
            <a:chExt cx="8327488" cy="842136"/>
          </a:xfrm>
        </p:grpSpPr>
        <p:sp>
          <p:nvSpPr>
            <p:cNvPr id="5" name="TextBox 4"/>
            <p:cNvSpPr txBox="1"/>
            <p:nvPr/>
          </p:nvSpPr>
          <p:spPr>
            <a:xfrm>
              <a:off x="1012288" y="2971801"/>
              <a:ext cx="8305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অ    আ  ই  ঈ  উ  ঊ  ঋ  এ  ঐ  ও  ঔ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90600" y="3124200"/>
              <a:ext cx="8382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981200" y="3124200"/>
              <a:ext cx="6858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743200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999914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5400000">
              <a:off x="5137931" y="3080531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440659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692684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5400000">
              <a:off x="5724671" y="3080532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5400000">
              <a:off x="7027691" y="3080533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94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8" y="3200400"/>
            <a:ext cx="7010399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বাংলা ভাষার ধ্বনির </a:t>
            </a:r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প্রকারভেদগুলো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2" y="175260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52696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752" y="205211"/>
            <a:ext cx="4876800" cy="434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ব্যঞ্জনবর্ণের বিস্তারিত বর্ণনা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52" y="401550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67152" y="2458680"/>
            <a:ext cx="1219200" cy="3081998"/>
            <a:chOff x="533400" y="2329376"/>
            <a:chExt cx="1219200" cy="3081998"/>
          </a:xfrm>
        </p:grpSpPr>
        <p:grpSp>
          <p:nvGrpSpPr>
            <p:cNvPr id="36" name="Group 35"/>
            <p:cNvGrpSpPr/>
            <p:nvPr/>
          </p:nvGrpSpPr>
          <p:grpSpPr>
            <a:xfrm>
              <a:off x="533400" y="23293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35" name="Striped Right Arrow 3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1143000" y="1905000"/>
                <a:ext cx="82907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ক-বর্গ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3400" y="29389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1" name="Striped Right Arrow 40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-1143000" y="1905000"/>
                <a:ext cx="76495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চ-বর্গ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3586090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4" name="Striped Right Arrow 43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-1143000" y="1905000"/>
                <a:ext cx="771365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ট-বর্গ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33400" y="416286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7" name="Striped Right Arrow 46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1143000" y="1905000"/>
                <a:ext cx="816249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ত-বর্গ</a:t>
                </a:r>
                <a:endParaRPr lang="en-US" sz="28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33400" y="4725574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50" name="Striped Right Arrow 49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-1143000" y="1905000"/>
                <a:ext cx="79861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প-বর্গ</a:t>
                </a:r>
                <a:endParaRPr lang="en-US" sz="280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14752" y="967504"/>
            <a:ext cx="1219200" cy="1219200"/>
            <a:chOff x="381000" y="838200"/>
            <a:chExt cx="1219200" cy="1219200"/>
          </a:xfrm>
        </p:grpSpPr>
        <p:sp>
          <p:nvSpPr>
            <p:cNvPr id="56" name="Oval Callout 55"/>
            <p:cNvSpPr/>
            <p:nvPr/>
          </p:nvSpPr>
          <p:spPr>
            <a:xfrm>
              <a:off x="381000" y="838200"/>
              <a:ext cx="1219200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3180" y="998024"/>
              <a:ext cx="793807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স্পর্শ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424564" y="738904"/>
            <a:ext cx="2421976" cy="1948370"/>
            <a:chOff x="2590812" y="609600"/>
            <a:chExt cx="2421976" cy="1948370"/>
          </a:xfrm>
        </p:grpSpPr>
        <p:grpSp>
          <p:nvGrpSpPr>
            <p:cNvPr id="67" name="Group 66"/>
            <p:cNvGrpSpPr/>
            <p:nvPr/>
          </p:nvGrpSpPr>
          <p:grpSpPr>
            <a:xfrm flipV="1">
              <a:off x="2590812" y="2003348"/>
              <a:ext cx="1952377" cy="554622"/>
              <a:chOff x="9283505" y="2514600"/>
              <a:chExt cx="1439443" cy="388364"/>
            </a:xfrm>
            <a:solidFill>
              <a:schemeClr val="tx1"/>
            </a:solidFill>
          </p:grpSpPr>
          <p:sp>
            <p:nvSpPr>
              <p:cNvPr id="68" name="Rectangle 67"/>
              <p:cNvSpPr/>
              <p:nvPr/>
            </p:nvSpPr>
            <p:spPr>
              <a:xfrm>
                <a:off x="9320679" y="2826360"/>
                <a:ext cx="1368887" cy="766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Up Arrow 68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Up Arrow 69"/>
              <p:cNvSpPr/>
              <p:nvPr/>
            </p:nvSpPr>
            <p:spPr>
              <a:xfrm>
                <a:off x="10570548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Callout 71"/>
            <p:cNvSpPr/>
            <p:nvPr/>
          </p:nvSpPr>
          <p:spPr>
            <a:xfrm flipH="1">
              <a:off x="3733800" y="609600"/>
              <a:ext cx="1278988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3874599" y="769204"/>
              <a:ext cx="997389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অল্পপ্রাণ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62752" y="815104"/>
            <a:ext cx="3564988" cy="1948375"/>
            <a:chOff x="3429000" y="685800"/>
            <a:chExt cx="3564988" cy="1948375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3429000" y="1904998"/>
              <a:ext cx="2133600" cy="729177"/>
              <a:chOff x="9283505" y="2514600"/>
              <a:chExt cx="1460695" cy="350520"/>
            </a:xfrm>
            <a:noFill/>
          </p:grpSpPr>
          <p:sp>
            <p:nvSpPr>
              <p:cNvPr id="75" name="Rectangle 74"/>
              <p:cNvSpPr/>
              <p:nvPr/>
            </p:nvSpPr>
            <p:spPr>
              <a:xfrm>
                <a:off x="9321326" y="2806800"/>
                <a:ext cx="1380907" cy="5832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Up Arrow 75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Up Arrow 76"/>
              <p:cNvSpPr/>
              <p:nvPr/>
            </p:nvSpPr>
            <p:spPr>
              <a:xfrm>
                <a:off x="10591800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Callout 81"/>
            <p:cNvSpPr/>
            <p:nvPr/>
          </p:nvSpPr>
          <p:spPr>
            <a:xfrm flipH="1">
              <a:off x="5715000" y="685800"/>
              <a:ext cx="1278988" cy="1219200"/>
            </a:xfrm>
            <a:prstGeom prst="wedgeEllipseCallout">
              <a:avLst>
                <a:gd name="adj1" fmla="val 66244"/>
                <a:gd name="adj2" fmla="val 53031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5844581" y="903337"/>
              <a:ext cx="101341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মহাপ্রাণ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920352" y="2458680"/>
            <a:ext cx="1723572" cy="3109686"/>
            <a:chOff x="7086600" y="2329376"/>
            <a:chExt cx="1723572" cy="3109686"/>
          </a:xfrm>
        </p:grpSpPr>
        <p:grpSp>
          <p:nvGrpSpPr>
            <p:cNvPr id="92" name="Group 91"/>
            <p:cNvGrpSpPr/>
            <p:nvPr/>
          </p:nvGrpSpPr>
          <p:grpSpPr>
            <a:xfrm flipH="1">
              <a:off x="7086600" y="23293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3" name="Striped Right Arrow 92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-1049672" y="1905000"/>
                <a:ext cx="72933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কণ্ঠধ্বনি</a:t>
                </a:r>
                <a:endParaRPr lang="en-US" sz="28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flipH="1">
              <a:off x="7086600" y="29389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6" name="Striped Right Arrow 95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-1285526" y="1905000"/>
                <a:ext cx="96518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তালব্যধ্বনি</a:t>
                </a:r>
                <a:endParaRPr lang="en-US" sz="28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flipH="1">
              <a:off x="7086600" y="35340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9" name="Striped Right Arrow 98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-1198215" y="1905000"/>
                <a:ext cx="877876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মূর্ধন্যধ্বনি</a:t>
                </a:r>
                <a:endParaRPr lang="en-US" sz="28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flipH="1">
              <a:off x="7086600" y="4201719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2" name="Striped Right Arrow 101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-1075752" y="1905000"/>
                <a:ext cx="75541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দন্ত্যধ্বনি</a:t>
                </a:r>
                <a:endParaRPr lang="en-US" sz="2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flipH="1">
              <a:off x="7086600" y="47532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5" name="Striped Right Arrow 10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-1115439" y="1905000"/>
                <a:ext cx="795100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ওষ্ঠ্যধ্বনি</a:t>
                </a:r>
                <a:endParaRPr lang="en-US" sz="2800" dirty="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066799" y="5397718"/>
            <a:ext cx="2588561" cy="1249412"/>
            <a:chOff x="1277162" y="5307554"/>
            <a:chExt cx="2454621" cy="1499007"/>
          </a:xfrm>
        </p:grpSpPr>
        <p:grpSp>
          <p:nvGrpSpPr>
            <p:cNvPr id="84" name="Group 83"/>
            <p:cNvGrpSpPr/>
            <p:nvPr/>
          </p:nvGrpSpPr>
          <p:grpSpPr>
            <a:xfrm>
              <a:off x="2535232" y="5307554"/>
              <a:ext cx="1196551" cy="407995"/>
              <a:chOff x="9321401" y="2490268"/>
              <a:chExt cx="1516833" cy="375354"/>
            </a:xfrm>
            <a:noFill/>
          </p:grpSpPr>
          <p:sp>
            <p:nvSpPr>
              <p:cNvPr id="85" name="Rectangle 84"/>
              <p:cNvSpPr/>
              <p:nvPr/>
            </p:nvSpPr>
            <p:spPr>
              <a:xfrm>
                <a:off x="9353597" y="2795068"/>
                <a:ext cx="1447799" cy="7055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Up Arrow 85"/>
              <p:cNvSpPr/>
              <p:nvPr/>
            </p:nvSpPr>
            <p:spPr>
              <a:xfrm>
                <a:off x="9321401" y="2514600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Up Arrow 86"/>
              <p:cNvSpPr/>
              <p:nvPr/>
            </p:nvSpPr>
            <p:spPr>
              <a:xfrm>
                <a:off x="10685835" y="2490268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Oval Callout 120"/>
            <p:cNvSpPr/>
            <p:nvPr/>
          </p:nvSpPr>
          <p:spPr>
            <a:xfrm rot="17853448">
              <a:off x="1353362" y="5566858"/>
              <a:ext cx="1066800" cy="1219200"/>
            </a:xfrm>
            <a:prstGeom prst="wedgeEllipseCallout">
              <a:avLst>
                <a:gd name="adj1" fmla="val 64630"/>
                <a:gd name="adj2" fmla="val 26883"/>
              </a:avLst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8072" y="5661852"/>
              <a:ext cx="877378" cy="11447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অঘোষ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19202" y="5436859"/>
            <a:ext cx="2497799" cy="1191569"/>
            <a:chOff x="4479753" y="5307555"/>
            <a:chExt cx="2497799" cy="1401752"/>
          </a:xfrm>
        </p:grpSpPr>
        <p:grpSp>
          <p:nvGrpSpPr>
            <p:cNvPr id="88" name="Group 87"/>
            <p:cNvGrpSpPr/>
            <p:nvPr/>
          </p:nvGrpSpPr>
          <p:grpSpPr>
            <a:xfrm>
              <a:off x="4479753" y="5307555"/>
              <a:ext cx="1059429" cy="407996"/>
              <a:chOff x="9412901" y="2490269"/>
              <a:chExt cx="1343008" cy="375355"/>
            </a:xfrm>
            <a:noFill/>
          </p:grpSpPr>
          <p:sp>
            <p:nvSpPr>
              <p:cNvPr id="89" name="Rectangle 88"/>
              <p:cNvSpPr/>
              <p:nvPr/>
            </p:nvSpPr>
            <p:spPr>
              <a:xfrm>
                <a:off x="9435904" y="2819400"/>
                <a:ext cx="1295401" cy="4622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Up Arrow 89"/>
              <p:cNvSpPr/>
              <p:nvPr/>
            </p:nvSpPr>
            <p:spPr>
              <a:xfrm>
                <a:off x="9412901" y="2490269"/>
                <a:ext cx="152399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Up Arrow 90"/>
              <p:cNvSpPr/>
              <p:nvPr/>
            </p:nvSpPr>
            <p:spPr>
              <a:xfrm>
                <a:off x="10603509" y="25146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Callout 128"/>
            <p:cNvSpPr/>
            <p:nvPr/>
          </p:nvSpPr>
          <p:spPr>
            <a:xfrm rot="17853448">
              <a:off x="5834552" y="5493492"/>
              <a:ext cx="1066800" cy="1219200"/>
            </a:xfrm>
            <a:prstGeom prst="wedgeEllipseCallout">
              <a:avLst>
                <a:gd name="adj1" fmla="val -2310"/>
                <a:gd name="adj2" fmla="val -70699"/>
              </a:avLst>
            </a:prstGeom>
            <a:noFill/>
            <a:ln w="38100"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996779" y="5586903"/>
              <a:ext cx="697627" cy="1122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ঘোষ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043552" y="2528448"/>
            <a:ext cx="4724401" cy="3048000"/>
            <a:chOff x="2209800" y="2362200"/>
            <a:chExt cx="4724401" cy="3048000"/>
          </a:xfrm>
        </p:grpSpPr>
        <p:pic>
          <p:nvPicPr>
            <p:cNvPr id="20" name="Picture 19" descr="Poddo Phu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2362200"/>
              <a:ext cx="4724401" cy="3048000"/>
            </a:xfrm>
            <a:prstGeom prst="frame">
              <a:avLst>
                <a:gd name="adj1" fmla="val 2642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34" name="TextBox 133"/>
            <p:cNvSpPr txBox="1"/>
            <p:nvPr/>
          </p:nvSpPr>
          <p:spPr>
            <a:xfrm>
              <a:off x="2559429" y="2469221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26903" y="25556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8930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87707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54467" y="2515401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054467" y="3092177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97818" y="31644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59618" y="3164400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565602" y="313237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59429" y="3045997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59429" y="3707178"/>
              <a:ext cx="341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526903" y="3793558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58930" y="379355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87707" y="3793558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54467" y="3753358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054467" y="4330134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55656" y="437140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334391" y="4384401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02716" y="43844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24617" y="423397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59475" y="4779390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81591" y="4827304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393548" y="486337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520605" y="4841009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519289" y="4834594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777352" y="778160"/>
            <a:ext cx="2836985" cy="4675908"/>
            <a:chOff x="5943600" y="685800"/>
            <a:chExt cx="2836985" cy="4675908"/>
          </a:xfrm>
        </p:grpSpPr>
        <p:sp>
          <p:nvSpPr>
            <p:cNvPr id="164" name="Oval Callout 163"/>
            <p:cNvSpPr/>
            <p:nvPr/>
          </p:nvSpPr>
          <p:spPr>
            <a:xfrm flipH="1">
              <a:off x="7501597" y="685800"/>
              <a:ext cx="1278988" cy="1219200"/>
            </a:xfrm>
            <a:prstGeom prst="wedgeEllipseCallout">
              <a:avLst>
                <a:gd name="adj1" fmla="val 122340"/>
                <a:gd name="adj2" fmla="val 10610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7653997" y="838200"/>
              <a:ext cx="987771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নাসিক্য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943600" y="2542308"/>
              <a:ext cx="609600" cy="281940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5"/>
          <a:srcRect l="22843" t="14092" r="62186" b="66755"/>
          <a:stretch>
            <a:fillRect/>
          </a:stretch>
        </p:blipFill>
        <p:spPr bwMode="auto">
          <a:xfrm>
            <a:off x="6996552" y="662704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5"/>
          <a:srcRect l="65942" t="16103" r="19359" b="67107"/>
          <a:stretch>
            <a:fillRect/>
          </a:stretch>
        </p:blipFill>
        <p:spPr bwMode="auto">
          <a:xfrm>
            <a:off x="6844152" y="73890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/>
          <a:srcRect l="22957" t="34092" r="60681" b="46853"/>
          <a:stretch>
            <a:fillRect/>
          </a:stretch>
        </p:blipFill>
        <p:spPr bwMode="auto">
          <a:xfrm>
            <a:off x="6920352" y="586504"/>
            <a:ext cx="2057400" cy="157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5"/>
          <a:srcRect l="45052" t="34709" r="39346" b="46930"/>
          <a:stretch>
            <a:fillRect/>
          </a:stretch>
        </p:blipFill>
        <p:spPr bwMode="auto">
          <a:xfrm>
            <a:off x="6996552" y="586504"/>
            <a:ext cx="1981200" cy="15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609600" y="1651000"/>
            <a:ext cx="1447800" cy="1130300"/>
            <a:chOff x="609600" y="1651000"/>
            <a:chExt cx="1447800" cy="1130300"/>
          </a:xfrm>
        </p:grpSpPr>
        <p:sp>
          <p:nvSpPr>
            <p:cNvPr id="50" name="Oval Callout 49"/>
            <p:cNvSpPr/>
            <p:nvPr/>
          </p:nvSpPr>
          <p:spPr>
            <a:xfrm>
              <a:off x="609600" y="1651000"/>
              <a:ext cx="1447800" cy="1130300"/>
            </a:xfrm>
            <a:prstGeom prst="wedgeEllipseCallout">
              <a:avLst>
                <a:gd name="adj1" fmla="val -4726"/>
                <a:gd name="adj2" fmla="val 114185"/>
              </a:avLst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" y="1828800"/>
              <a:ext cx="808235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অন্তঃস্থ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4800" y="4953000"/>
            <a:ext cx="1447800" cy="1041400"/>
            <a:chOff x="304800" y="4953000"/>
            <a:chExt cx="1447800" cy="1041400"/>
          </a:xfrm>
        </p:grpSpPr>
        <p:sp>
          <p:nvSpPr>
            <p:cNvPr id="52" name="Rectangle 51"/>
            <p:cNvSpPr/>
            <p:nvPr/>
          </p:nvSpPr>
          <p:spPr>
            <a:xfrm>
              <a:off x="406400" y="5041900"/>
              <a:ext cx="1207382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কম্পনজাত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0" name="Oval Callout 59"/>
            <p:cNvSpPr/>
            <p:nvPr/>
          </p:nvSpPr>
          <p:spPr>
            <a:xfrm flipV="1">
              <a:off x="304800" y="4953000"/>
              <a:ext cx="1447800" cy="1041400"/>
            </a:xfrm>
            <a:prstGeom prst="wedgeEllipseCallout">
              <a:avLst>
                <a:gd name="adj1" fmla="val 3169"/>
                <a:gd name="adj2" fmla="val 13312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48200" y="4953000"/>
            <a:ext cx="1447800" cy="1041400"/>
            <a:chOff x="4648200" y="4953000"/>
            <a:chExt cx="1447800" cy="1041400"/>
          </a:xfrm>
        </p:grpSpPr>
        <p:sp>
          <p:nvSpPr>
            <p:cNvPr id="54" name="Rectangle 53"/>
            <p:cNvSpPr/>
            <p:nvPr/>
          </p:nvSpPr>
          <p:spPr>
            <a:xfrm>
              <a:off x="4826000" y="5080000"/>
              <a:ext cx="115127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তাড়নজাত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2" name="Oval Callout 61"/>
            <p:cNvSpPr/>
            <p:nvPr/>
          </p:nvSpPr>
          <p:spPr>
            <a:xfrm flipV="1">
              <a:off x="4648200" y="4953000"/>
              <a:ext cx="1447800" cy="1041400"/>
            </a:xfrm>
            <a:prstGeom prst="wedgeEllipseCallout">
              <a:avLst>
                <a:gd name="adj1" fmla="val -14375"/>
                <a:gd name="adj2" fmla="val 11361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391400" y="4953000"/>
            <a:ext cx="1447800" cy="1041400"/>
            <a:chOff x="7188200" y="4953000"/>
            <a:chExt cx="1447800" cy="1041400"/>
          </a:xfrm>
        </p:grpSpPr>
        <p:sp>
          <p:nvSpPr>
            <p:cNvPr id="56" name="Rectangle 55"/>
            <p:cNvSpPr/>
            <p:nvPr/>
          </p:nvSpPr>
          <p:spPr>
            <a:xfrm>
              <a:off x="7454900" y="5067300"/>
              <a:ext cx="90601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পরাশ্রয়ী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3" name="Oval Callout 62"/>
            <p:cNvSpPr/>
            <p:nvPr/>
          </p:nvSpPr>
          <p:spPr>
            <a:xfrm flipV="1">
              <a:off x="7188200" y="4953000"/>
              <a:ext cx="1447800" cy="1041400"/>
            </a:xfrm>
            <a:prstGeom prst="wedgeEllipseCallout">
              <a:avLst>
                <a:gd name="adj1" fmla="val -20516"/>
                <a:gd name="adj2" fmla="val 10751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09800" y="4953000"/>
            <a:ext cx="1447800" cy="1314629"/>
            <a:chOff x="2209800" y="4953000"/>
            <a:chExt cx="1447800" cy="1314629"/>
          </a:xfrm>
        </p:grpSpPr>
        <p:sp>
          <p:nvSpPr>
            <p:cNvPr id="64" name="Oval Callout 63"/>
            <p:cNvSpPr/>
            <p:nvPr/>
          </p:nvSpPr>
          <p:spPr>
            <a:xfrm flipV="1">
              <a:off x="2209800" y="4953000"/>
              <a:ext cx="1447800" cy="1041400"/>
            </a:xfrm>
            <a:prstGeom prst="wedgeEllipseCallout">
              <a:avLst>
                <a:gd name="adj1" fmla="val -92445"/>
                <a:gd name="adj2" fmla="val 135561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27300" y="5067300"/>
              <a:ext cx="82266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পার্শ্বিক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  <a:p>
              <a:pPr algn="ctr"/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05200" y="1549400"/>
            <a:ext cx="1447800" cy="1130300"/>
            <a:chOff x="3505200" y="1549400"/>
            <a:chExt cx="1447800" cy="1130300"/>
          </a:xfrm>
        </p:grpSpPr>
        <p:sp>
          <p:nvSpPr>
            <p:cNvPr id="53" name="Rectangle 52"/>
            <p:cNvSpPr/>
            <p:nvPr/>
          </p:nvSpPr>
          <p:spPr>
            <a:xfrm>
              <a:off x="3594100" y="1689100"/>
              <a:ext cx="1228221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শিশ বা উষ্ম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6" name="Oval Callout 65"/>
            <p:cNvSpPr/>
            <p:nvPr/>
          </p:nvSpPr>
          <p:spPr>
            <a:xfrm>
              <a:off x="3505200" y="1549400"/>
              <a:ext cx="1447800" cy="1130300"/>
            </a:xfrm>
            <a:prstGeom prst="wedgeEllipseCallout">
              <a:avLst>
                <a:gd name="adj1" fmla="val -51217"/>
                <a:gd name="adj2" fmla="val 12092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00800" y="1549400"/>
            <a:ext cx="1447800" cy="1130300"/>
            <a:chOff x="6400800" y="1549400"/>
            <a:chExt cx="1447800" cy="1130300"/>
          </a:xfrm>
        </p:grpSpPr>
        <p:sp>
          <p:nvSpPr>
            <p:cNvPr id="55" name="Rectangle 54"/>
            <p:cNvSpPr/>
            <p:nvPr/>
          </p:nvSpPr>
          <p:spPr>
            <a:xfrm>
              <a:off x="6578600" y="1638300"/>
              <a:ext cx="101822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স্বতন্ত্রবর্ণ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নয়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6400800" y="1549400"/>
              <a:ext cx="1447800" cy="1130300"/>
            </a:xfrm>
            <a:prstGeom prst="wedgeEllipseCallout">
              <a:avLst>
                <a:gd name="adj1" fmla="val -45954"/>
                <a:gd name="adj2" fmla="val 133287"/>
              </a:avLst>
            </a:prstGeom>
            <a:noFill/>
            <a:ln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57800" y="1219200"/>
            <a:ext cx="838200" cy="1950317"/>
            <a:chOff x="-1431722" y="914400"/>
            <a:chExt cx="1143000" cy="2659523"/>
          </a:xfrm>
        </p:grpSpPr>
        <p:pic>
          <p:nvPicPr>
            <p:cNvPr id="58" name="Picture 57" descr="images.jpg"/>
            <p:cNvPicPr>
              <a:picLocks noChangeAspect="1"/>
            </p:cNvPicPr>
            <p:nvPr/>
          </p:nvPicPr>
          <p:blipFill>
            <a:blip r:embed="rId3"/>
            <a:srcRect l="72414"/>
            <a:stretch>
              <a:fillRect/>
            </a:stretch>
          </p:blipFill>
          <p:spPr>
            <a:xfrm>
              <a:off x="-1219200" y="914400"/>
              <a:ext cx="609600" cy="2209800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 rot="19329190" flipV="1">
              <a:off x="-1431722" y="3378045"/>
              <a:ext cx="1143000" cy="19587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1295400" cy="1600713"/>
            <a:chOff x="-3429000" y="0"/>
            <a:chExt cx="1600200" cy="1977351"/>
          </a:xfrm>
        </p:grpSpPr>
        <p:pic>
          <p:nvPicPr>
            <p:cNvPr id="57" name="Picture 56" descr="images.jpg"/>
            <p:cNvPicPr>
              <a:picLocks noChangeAspect="1"/>
            </p:cNvPicPr>
            <p:nvPr/>
          </p:nvPicPr>
          <p:blipFill>
            <a:blip r:embed="rId3"/>
            <a:srcRect t="31034" r="27586" b="6897"/>
            <a:stretch>
              <a:fillRect/>
            </a:stretch>
          </p:blipFill>
          <p:spPr>
            <a:xfrm>
              <a:off x="-3429000" y="0"/>
              <a:ext cx="1600200" cy="1371600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 rot="19329190" flipV="1">
              <a:off x="-3158922" y="1781473"/>
              <a:ext cx="1143000" cy="19587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23191" y="1295400"/>
            <a:ext cx="1111209" cy="1749272"/>
            <a:chOff x="7423191" y="1295400"/>
            <a:chExt cx="1111209" cy="1749272"/>
          </a:xfrm>
        </p:grpSpPr>
        <p:sp>
          <p:nvSpPr>
            <p:cNvPr id="75" name="TextBox 74"/>
            <p:cNvSpPr txBox="1"/>
            <p:nvPr/>
          </p:nvSpPr>
          <p:spPr>
            <a:xfrm>
              <a:off x="7467600" y="1295400"/>
              <a:ext cx="1066800" cy="1446550"/>
            </a:xfrm>
            <a:prstGeom prst="rect">
              <a:avLst/>
            </a:prstGeom>
            <a:solidFill>
              <a:schemeClr val="bg1"/>
            </a:solidFill>
            <a:effectLst>
              <a:outerShdw sx="1000" sy="1000" algn="ctr" rotWithShape="0">
                <a:srgbClr val="FF0000"/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F0000"/>
              </a:extrusionClr>
            </a:sp3d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19329190" flipV="1">
              <a:off x="7423191" y="2916505"/>
              <a:ext cx="857250" cy="1281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6017" y="733812"/>
            <a:ext cx="6477379" cy="477917"/>
            <a:chOff x="1306017" y="733812"/>
            <a:chExt cx="6477379" cy="477917"/>
          </a:xfrm>
        </p:grpSpPr>
        <p:sp>
          <p:nvSpPr>
            <p:cNvPr id="6" name="Rectangle 5"/>
            <p:cNvSpPr/>
            <p:nvPr/>
          </p:nvSpPr>
          <p:spPr>
            <a:xfrm>
              <a:off x="1306017" y="733812"/>
              <a:ext cx="6400800" cy="477917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/>
                  <a:solidFill>
                    <a:srgbClr val="00CC00"/>
                  </a:solidFill>
                  <a:latin typeface="NikoshBAN" pitchFamily="2" charset="0"/>
                  <a:cs typeface="NikoshBAN" pitchFamily="2" charset="0"/>
                </a:rPr>
                <a:t>য  র  ল  শ  ষ  স  হ  ড়  ঢ়  য়  ৎং  ঃ  ঁ</a:t>
              </a:r>
              <a:endParaRPr lang="en-US" sz="3600" b="1" dirty="0">
                <a:ln/>
                <a:solidFill>
                  <a:srgbClr val="00CC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478596" y="869270"/>
              <a:ext cx="304800" cy="31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23575" y="841533"/>
              <a:ext cx="304800" cy="31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3505200"/>
            <a:ext cx="8610600" cy="860286"/>
            <a:chOff x="304800" y="3505200"/>
            <a:chExt cx="8610600" cy="860286"/>
          </a:xfrm>
        </p:grpSpPr>
        <p:grpSp>
          <p:nvGrpSpPr>
            <p:cNvPr id="69" name="Group 68"/>
            <p:cNvGrpSpPr/>
            <p:nvPr/>
          </p:nvGrpSpPr>
          <p:grpSpPr>
            <a:xfrm>
              <a:off x="304800" y="3505200"/>
              <a:ext cx="8610600" cy="860286"/>
              <a:chOff x="304800" y="3505200"/>
              <a:chExt cx="8610600" cy="8602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172200" y="3657600"/>
                <a:ext cx="396262" cy="707886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  <a:endParaRPr lang="en-US" sz="4000" dirty="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04800" y="3505200"/>
                <a:ext cx="8610600" cy="838200"/>
                <a:chOff x="304800" y="3505200"/>
                <a:chExt cx="8610600" cy="8382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438400" y="3505200"/>
                  <a:ext cx="2012853" cy="744228"/>
                  <a:chOff x="-2743200" y="3773658"/>
                  <a:chExt cx="2012853" cy="744228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-2667000" y="3810000"/>
                    <a:ext cx="1936653" cy="707886"/>
                    <a:chOff x="2559147" y="3200400"/>
                    <a:chExt cx="1936653" cy="707886"/>
                  </a:xfrm>
                </p:grpSpPr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559147" y="3200400"/>
                      <a:ext cx="44916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endParaRPr lang="en-US" sz="4000" dirty="0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3065584" y="3200400"/>
                      <a:ext cx="436338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endParaRPr lang="en-US" sz="4000" dirty="0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501682" y="3200400"/>
                      <a:ext cx="4395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4000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948855" y="3200400"/>
                      <a:ext cx="546945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হ 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-2743200" y="377365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934200" y="3631885"/>
                  <a:ext cx="1981200" cy="711515"/>
                  <a:chOff x="9158514" y="3120571"/>
                  <a:chExt cx="1981200" cy="711515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9372600" y="3124200"/>
                    <a:ext cx="1538406" cy="707886"/>
                    <a:chOff x="6188611" y="3200400"/>
                    <a:chExt cx="1538406" cy="707886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188611" y="3200400"/>
                      <a:ext cx="6351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4000" dirty="0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554371" y="3200400"/>
                      <a:ext cx="7601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ঃ</a:t>
                      </a:r>
                      <a:endParaRPr lang="en-US" sz="40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176866" y="3200400"/>
                      <a:ext cx="550151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ঁ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9158514" y="3120571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304800" y="3505200"/>
                  <a:ext cx="1981200" cy="733678"/>
                  <a:chOff x="-2438400" y="2184008"/>
                  <a:chExt cx="1981200" cy="733678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2362200" y="2209800"/>
                    <a:ext cx="1869710" cy="707886"/>
                    <a:chOff x="533400" y="3200400"/>
                    <a:chExt cx="1869710" cy="707886"/>
                  </a:xfrm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5334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endParaRPr lang="en-US" sz="4000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997634" y="3200400"/>
                      <a:ext cx="41229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endParaRPr lang="en-US" sz="4000" dirty="0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1518138" y="3200400"/>
                      <a:ext cx="45076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endParaRPr lang="en-US" sz="4000" dirty="0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9812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-2438400" y="218400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572000" y="3523957"/>
                  <a:ext cx="1219200" cy="743243"/>
                  <a:chOff x="-1905000" y="3886200"/>
                  <a:chExt cx="1219200" cy="743243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-1752600" y="3886200"/>
                    <a:ext cx="788964" cy="707886"/>
                    <a:chOff x="4697436" y="3200400"/>
                    <a:chExt cx="788964" cy="707886"/>
                  </a:xfrm>
                </p:grpSpPr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697436" y="3200400"/>
                      <a:ext cx="457176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ড়</a:t>
                      </a:r>
                      <a:endParaRPr lang="en-US" sz="4000" dirty="0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06449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ঢ়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-1905000" y="3943643"/>
                    <a:ext cx="1219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5943600" y="3635514"/>
                  <a:ext cx="901505" cy="685800"/>
                </a:xfrm>
                <a:prstGeom prst="roundRect">
                  <a:avLst>
                    <a:gd name="adj" fmla="val 30570"/>
                  </a:avLst>
                </a:prstGeom>
                <a:no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8344451" y="3905010"/>
              <a:ext cx="252170" cy="23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02523" y="3859550"/>
              <a:ext cx="263643" cy="329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32246" y="3820566"/>
              <a:ext cx="362311" cy="363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06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799" y="2971800"/>
            <a:ext cx="6400800" cy="120032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মাত্রাজ্ঞান বজায় রেখে স্বরবর্ণ ও ব্যঞ্জনবর্ণগুলো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5" y="1524000"/>
            <a:ext cx="1671949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124668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4343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কোনটি ঘোষ মহাপ্রাণ ধ্বনির উদাহরণ?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(ক) ব 	(খ) ত 		(গ) ধ 		(ঘ) 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026" y="1981200"/>
            <a:ext cx="4725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নাসিক্য বর্ণ কয়টি ও কী কী?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3276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কম্পনজাত ধ্বনি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(ক) ল 	(খ) র 		(গ) য় ং	(ঘ) হ </a:t>
            </a:r>
          </a:p>
        </p:txBody>
      </p:sp>
      <p:sp>
        <p:nvSpPr>
          <p:cNvPr id="21" name="Oval 20"/>
          <p:cNvSpPr/>
          <p:nvPr/>
        </p:nvSpPr>
        <p:spPr>
          <a:xfrm>
            <a:off x="2794000" y="3860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2590800"/>
            <a:ext cx="710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সাতটি 	(খ) পাঁচটি 	(গ) চারটি 	(ঘ) তিনটি </a:t>
            </a:r>
          </a:p>
        </p:txBody>
      </p:sp>
      <p:sp>
        <p:nvSpPr>
          <p:cNvPr id="18" name="Oval 17"/>
          <p:cNvSpPr/>
          <p:nvPr/>
        </p:nvSpPr>
        <p:spPr>
          <a:xfrm>
            <a:off x="1371600" y="2641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51828" y="48641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2225" y="1136817"/>
            <a:ext cx="1521775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8538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1" grpId="0" animBg="1"/>
      <p:bldP spid="17" grpId="0"/>
      <p:bldP spid="18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891263"/>
            <a:ext cx="5599361" cy="10650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6036" y="2483176"/>
            <a:ext cx="2590800" cy="3048000"/>
            <a:chOff x="1803397" y="2888671"/>
            <a:chExt cx="2590800" cy="3048000"/>
          </a:xfrm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37509" y="3632504"/>
              <a:ext cx="227782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483176"/>
            <a:ext cx="2590800" cy="3048000"/>
            <a:chOff x="4825997" y="2893294"/>
            <a:chExt cx="2590800" cy="3048000"/>
          </a:xfrm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4597" y="3601686"/>
              <a:ext cx="2133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বাংলা দ্বিতীয় পত্র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দ্বিতীয়ঃ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অধ্যায়</a:t>
              </a:r>
            </a:p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ধ্বনিতত্ত্ব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75103" y="1530676"/>
            <a:ext cx="687370" cy="4953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048000"/>
            <a:ext cx="72390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৩৯টি ব্যঞ্জনবর্ণের সবগুলো তথ্য একটি চার্টের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মাধ্যমে লিখে নিয়ে আসবে।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706" y="1600200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42459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1600" y="2799012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267200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433633"/>
            <a:ext cx="7918373" cy="5231876"/>
            <a:chOff x="870532" y="530577"/>
            <a:chExt cx="7918373" cy="5953347"/>
          </a:xfrm>
        </p:grpSpPr>
        <p:pic>
          <p:nvPicPr>
            <p:cNvPr id="2" name="Picture 1" descr="3316111314_2c62fc0de7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0532" y="1226124"/>
              <a:ext cx="7918373" cy="5257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24200" y="530577"/>
              <a:ext cx="3124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400" b="1" dirty="0" smtClean="0">
                  <a:ln w="11430"/>
                  <a:solidFill>
                    <a:srgbClr val="00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দুঃখিনী বর্ণমালা</a:t>
              </a:r>
              <a:endParaRPr lang="en-US" sz="44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67319" y="2803031"/>
            <a:ext cx="14302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087" y="42204"/>
            <a:ext cx="9093777" cy="678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9137" y="12577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দুঃখিনী বর্ণমালা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070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বর্ণমালায় মোট কতটি বর্ণ রয়েছে?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270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ক্ষ, জ্ঞ, হ্ন, হ্ণ, হ্ম, ঞ্জ, ষ্ণ, ঞ্ছ, ঞ্চ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533400" y="1746504"/>
            <a:ext cx="8458200" cy="4257020"/>
            <a:chOff x="533400" y="1905000"/>
            <a:chExt cx="8458200" cy="4257020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51054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শ ষ স হ ড় ঢ় য় ৎং ঃ ঁ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19050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১১টি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51816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৩৯টি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2819400"/>
              <a:ext cx="4191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	খ 	গ 	ঘ	ঙ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 	ছ 	জ 	ঝ 	ঞ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 	ঠ 	ড 	ঢ 	ণ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 	থ 	দ 	ধ 	ন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 	ফ 	ব 	ভ 	ম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19050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অ,  আ,  ই,  ঈ,  উ,  ঊ,  ঋ,  এ,  ঐ,  ও,  ঔ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5638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সর্বমোট= ৫০টি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43600" y="281330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অ + ই 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ঐ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অ/ও + উ = ঔ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060704"/>
            <a:ext cx="73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অ, আ, এ, ঐ, ঔ এর সঠিক উচ্চারণগুলো কী?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501063"/>
            <a:ext cx="7950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432304"/>
            <a:ext cx="838200" cy="838200"/>
          </a:xfrm>
          <a:prstGeom prst="donut">
            <a:avLst>
              <a:gd name="adj" fmla="val 500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609600" y="167030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ঋ- বর্ণটি স্বরবর্ণ কেন?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4489704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ব্যঞ্জনধ্বনি: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না কোথাও বাধা বা ঘর্ষণ লাগে, তাকে  ব্যঞ্জনধ্বনি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3346704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কোনো বাধা বা ঘর্ষণ লাগে না, তাকে  স্বরধ্বনি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4624E-6 L -0.54583 -0.005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26" grpId="0"/>
      <p:bldP spid="26" grpId="1"/>
      <p:bldP spid="14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7" y="1016637"/>
            <a:ext cx="6629399" cy="4991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349052">
            <a:off x="1124477" y="661129"/>
            <a:ext cx="8535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অ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49052">
            <a:off x="762436" y="4942255"/>
            <a:ext cx="820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349052">
            <a:off x="4324045" y="4286678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49052">
            <a:off x="7523005" y="591003"/>
            <a:ext cx="7454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49052">
            <a:off x="7152597" y="1659491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5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349052">
            <a:off x="7309567" y="4597241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0792" y="688035"/>
            <a:ext cx="1965039" cy="471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126637"/>
            <a:ext cx="5129007" cy="99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ধ্ব</a:t>
            </a:r>
            <a:r>
              <a:rPr lang="bn-BD" sz="20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000" b="1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20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  <a:endParaRPr lang="en-US" sz="20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5634" y="1492427"/>
            <a:ext cx="1834397" cy="539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7924" y="2399656"/>
            <a:ext cx="6505177" cy="2554545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১। স্বরবর্ণ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ও ব্যঞ্জনবর্ণের সংঙ্গা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অল্পপ্রাণ, মহাপ্রাণ কি তা উল্লেখ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পারবে;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ঘোষ, অঘোষ ধ্বনিসহ বিভিন্ন ধ্বনি বর্ণনা করতে 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   পারবে।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5566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68" y="347132"/>
            <a:ext cx="7010400" cy="474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পূর্ণমাত্রা, অর্ধমাত্রা ও মাত্রাহীন বর্ণের পরিচয়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3548" y="875838"/>
            <a:ext cx="1295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১১টি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243" y="431501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পূর্ণমাত্রা 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148" y="1485438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 	ছ 	জ 	ঝ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 	ঠ 	ড 	ঢ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 	ব 	ভ 	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948" y="79963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এ,  ঐ,  ও,  ঔ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5348" y="4152438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সর্বমোট= ৫০টি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6243" y="4863658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অর্ধমাত্রা =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906243" y="5426366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মাত্রাহীন =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48" y="4332603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৩২ টি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1148" y="4848418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০৮ টি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341148" y="5397058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টি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3548" y="3631933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৩৯টি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7948" y="3695238"/>
            <a:ext cx="5029200" cy="646331"/>
            <a:chOff x="533400" y="4114800"/>
            <a:chExt cx="50292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1148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</a:t>
              </a:r>
              <a:r>
                <a:rPr lang="bn-BD" sz="3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ষ স হ ড় ঢ় য় 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ৎং ঃ ঁ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95800" y="433391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8823" y="4352392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59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5" grpId="0"/>
      <p:bldP spid="21" grpId="0"/>
      <p:bldP spid="14" grpId="0"/>
      <p:bldP spid="15" grpId="0"/>
      <p:bldP spid="18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63567" t="16458" r="13166" b="51841"/>
          <a:stretch>
            <a:fillRect/>
          </a:stretch>
        </p:blipFill>
        <p:spPr bwMode="auto">
          <a:xfrm>
            <a:off x="3657600" y="369579"/>
            <a:ext cx="4724400" cy="549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0" y="369580"/>
            <a:ext cx="320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ঠোঁট, ওষ্ঠ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দাঁতের পাটি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অগ্রদন্ত, পশ্চাদন্ত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অগ্রতালু, নরম তালু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৫। পশ্চাত্তালু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৬। আলজিভ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৭। জিহবাগ্র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৮।সম্মুখ জিহবা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৯। জিহবামূল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১০। নাসা-গহ্বর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১১। স্বরতন্ত্রী, কণ্ঠ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১২। ফুসফুস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5865650"/>
            <a:ext cx="4724400" cy="3948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চিত্র: উচ্চারণ কার্যের সাথে যুক্ত ইন্দ্রিয়সমূহ</a:t>
            </a:r>
            <a:endParaRPr lang="en-US" sz="1600" b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23" t="17162" r="56863" b="52805"/>
          <a:stretch>
            <a:fillRect/>
          </a:stretch>
        </p:blipFill>
        <p:spPr bwMode="auto">
          <a:xfrm>
            <a:off x="2058118" y="935075"/>
            <a:ext cx="5217106" cy="497144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8118" y="445548"/>
            <a:ext cx="5217106" cy="4895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নিচের চিত্রটি থেকে মুখগহবর ও গলনালী সম্পর্কে ধারণা পাবে</a:t>
            </a:r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713</Words>
  <Application>Microsoft Office PowerPoint</Application>
  <PresentationFormat>On-screen Show (4:3)</PresentationFormat>
  <Paragraphs>237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11</cp:revision>
  <dcterms:created xsi:type="dcterms:W3CDTF">2020-04-05T12:23:16Z</dcterms:created>
  <dcterms:modified xsi:type="dcterms:W3CDTF">2020-05-15T17:14:45Z</dcterms:modified>
</cp:coreProperties>
</file>