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92F07-1135-4FDE-934E-2F72A9CA905B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0401E-AA27-4F6F-B406-464E5D62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3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76D72-5124-4A8E-A5CF-6B094202BD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8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2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8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6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8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0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5B2BC-2F9F-4254-A2F6-4EC1D919028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A0ED-1CE8-418A-839E-583D7562D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2438400"/>
            <a:ext cx="5291806" cy="12106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645440"/>
            <a:ext cx="5334000" cy="12750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2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637" y="660830"/>
            <a:ext cx="5413125" cy="34604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86027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দণ্ড</a:t>
            </a:r>
            <a:r>
              <a:rPr lang="bn-BD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733476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‘ড’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আগে 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‘ণ’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548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5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5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</a:t>
            </a:r>
            <a:r>
              <a:rPr lang="bn-BD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‘ট’</a:t>
            </a:r>
            <a:r>
              <a:rPr lang="bn-BD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বর্গের </a:t>
            </a:r>
            <a:r>
              <a:rPr lang="bn-IN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 </a:t>
            </a:r>
            <a:r>
              <a:rPr lang="bn-BD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‘ণ’ </a:t>
            </a:r>
            <a:r>
              <a:rPr lang="bn-BD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jata.jpg"/>
          <p:cNvPicPr>
            <a:picLocks noChangeAspect="1"/>
          </p:cNvPicPr>
          <p:nvPr/>
        </p:nvPicPr>
        <p:blipFill>
          <a:blip r:embed="rId3"/>
          <a:srcRect l="7362" r="7975"/>
          <a:stretch>
            <a:fillRect/>
          </a:stretch>
        </p:blipFill>
        <p:spPr>
          <a:xfrm>
            <a:off x="457200" y="2252212"/>
            <a:ext cx="2715619" cy="2971800"/>
          </a:xfrm>
          <a:prstGeom prst="rect">
            <a:avLst/>
          </a:prstGeom>
        </p:spPr>
      </p:pic>
      <p:pic>
        <p:nvPicPr>
          <p:cNvPr id="5" name="Picture 4" descr="lonthon1.jpg"/>
          <p:cNvPicPr>
            <a:picLocks noChangeAspect="1"/>
          </p:cNvPicPr>
          <p:nvPr/>
        </p:nvPicPr>
        <p:blipFill>
          <a:blip r:embed="rId4"/>
          <a:srcRect b="19273"/>
          <a:stretch>
            <a:fillRect/>
          </a:stretch>
        </p:blipFill>
        <p:spPr>
          <a:xfrm>
            <a:off x="3352800" y="2252212"/>
            <a:ext cx="2743200" cy="2971800"/>
          </a:xfrm>
          <a:prstGeom prst="rect">
            <a:avLst/>
          </a:prstGeom>
        </p:spPr>
      </p:pic>
      <p:pic>
        <p:nvPicPr>
          <p:cNvPr id="6" name="Picture 5" descr="imxylus_1275929560_1lmc_fire.jpg"/>
          <p:cNvPicPr>
            <a:picLocks noChangeAspect="1"/>
          </p:cNvPicPr>
          <p:nvPr/>
        </p:nvPicPr>
        <p:blipFill>
          <a:blip r:embed="rId5" cstate="print"/>
          <a:srcRect l="5256" r="19407"/>
          <a:stretch>
            <a:fillRect/>
          </a:stretch>
        </p:blipFill>
        <p:spPr>
          <a:xfrm>
            <a:off x="6248400" y="2252212"/>
            <a:ext cx="2565662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2042" y="5167452"/>
            <a:ext cx="1981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ণ্ট</a:t>
            </a:r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 </a:t>
            </a:r>
            <a:endParaRPr lang="en-US" sz="4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4203" y="5188662"/>
            <a:ext cx="1981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ণ্ঠ</a:t>
            </a:r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  </a:t>
            </a:r>
            <a:endParaRPr lang="en-US" sz="4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1842" y="5167451"/>
            <a:ext cx="213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অগ্নিকু</a:t>
            </a:r>
            <a:r>
              <a:rPr lang="bn-BD" sz="4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ণ্ড</a:t>
            </a:r>
            <a:r>
              <a:rPr lang="bn-BD" sz="4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95" y="518474"/>
            <a:ext cx="5518010" cy="3518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878331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তৃণ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8277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‘ঋ-কার’ </a:t>
            </a:r>
            <a:r>
              <a:rPr lang="bn-BD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‘ণ’</a:t>
            </a:r>
            <a:r>
              <a:rPr lang="bn-BD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 </a:t>
            </a:r>
            <a:r>
              <a:rPr lang="bn-BD" sz="5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544" y="584462"/>
            <a:ext cx="5658439" cy="34263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11" y="367095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 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11" y="462035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‘র’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পরে 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‘ণ’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হয়েছে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4927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 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611278"/>
            <a:ext cx="9067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‘ষ’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পরে 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2" descr="http://www.ronyraj.4t.com/1/7thmarch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1848"/>
          <a:stretch>
            <a:fillRect/>
          </a:stretch>
        </p:blipFill>
        <p:spPr bwMode="auto">
          <a:xfrm>
            <a:off x="2020478" y="565608"/>
            <a:ext cx="5292365" cy="3382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990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cap="none" spc="150" dirty="0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b="1" cap="none" spc="150" dirty="0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ঋ-কার,র,রেফ,ষ এর পরে 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‘ণ’</a:t>
            </a:r>
            <a:r>
              <a:rPr lang="bn-BD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হয়।</a:t>
            </a:r>
            <a:endParaRPr lang="en-US" sz="3200" b="1" cap="none" spc="150" dirty="0">
              <a:ln w="11430"/>
              <a:solidFill>
                <a:srgbClr val="00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mrinal.jpg"/>
          <p:cNvPicPr>
            <a:picLocks noChangeAspect="1"/>
          </p:cNvPicPr>
          <p:nvPr/>
        </p:nvPicPr>
        <p:blipFill>
          <a:blip r:embed="rId3"/>
          <a:srcRect t="18831"/>
          <a:stretch>
            <a:fillRect/>
          </a:stretch>
        </p:blipFill>
        <p:spPr>
          <a:xfrm>
            <a:off x="318117" y="1285294"/>
            <a:ext cx="2860249" cy="2907230"/>
          </a:xfrm>
          <a:prstGeom prst="rect">
            <a:avLst/>
          </a:prstGeom>
        </p:spPr>
      </p:pic>
      <p:pic>
        <p:nvPicPr>
          <p:cNvPr id="4" name="Picture 3" descr="ear1.jpg"/>
          <p:cNvPicPr>
            <a:picLocks noChangeAspect="1"/>
          </p:cNvPicPr>
          <p:nvPr/>
        </p:nvPicPr>
        <p:blipFill>
          <a:blip r:embed="rId4"/>
          <a:srcRect r="6897" b="3402"/>
          <a:stretch>
            <a:fillRect/>
          </a:stretch>
        </p:blipFill>
        <p:spPr>
          <a:xfrm>
            <a:off x="3254566" y="1279346"/>
            <a:ext cx="2590800" cy="2879840"/>
          </a:xfrm>
          <a:prstGeom prst="rect">
            <a:avLst/>
          </a:prstGeom>
        </p:spPr>
      </p:pic>
      <p:pic>
        <p:nvPicPr>
          <p:cNvPr id="5" name="Picture 4" descr="pashan.jpg"/>
          <p:cNvPicPr>
            <a:picLocks noChangeAspect="1"/>
          </p:cNvPicPr>
          <p:nvPr/>
        </p:nvPicPr>
        <p:blipFill>
          <a:blip r:embed="rId5"/>
          <a:srcRect r="37449"/>
          <a:stretch>
            <a:fillRect/>
          </a:stretch>
        </p:blipFill>
        <p:spPr>
          <a:xfrm>
            <a:off x="5921566" y="1279346"/>
            <a:ext cx="2863713" cy="2879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299" y="4133204"/>
            <a:ext cx="1981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</a:t>
            </a:r>
            <a:r>
              <a:rPr lang="bn-BD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 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2899" y="4082067"/>
            <a:ext cx="1981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 </a:t>
            </a:r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10899" y="4005867"/>
            <a:ext cx="1981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পাষা</a:t>
            </a:r>
            <a:r>
              <a:rPr lang="bn-BD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gno.jpg"/>
          <p:cNvPicPr>
            <a:picLocks noChangeAspect="1"/>
          </p:cNvPicPr>
          <p:nvPr/>
        </p:nvPicPr>
        <p:blipFill>
          <a:blip r:embed="rId3"/>
          <a:srcRect b="9255"/>
          <a:stretch>
            <a:fillRect/>
          </a:stretch>
        </p:blipFill>
        <p:spPr>
          <a:xfrm>
            <a:off x="2241014" y="638978"/>
            <a:ext cx="4814371" cy="32153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250" y="385434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 গ্ ণ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50" y="453565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rp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441" y="605927"/>
            <a:ext cx="4801518" cy="34005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022" y="408358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দর্পণ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76938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‘প’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পরে 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‘ণ’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5700" y="2286000"/>
            <a:ext cx="1600200" cy="4020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   </a:t>
            </a:r>
            <a:endParaRPr lang="en-US" sz="2000" b="1" dirty="0">
              <a:ln/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429000"/>
            <a:ext cx="7315200" cy="646331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উদাহরণসহ 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বিধানের নিয়মগুলি লিখ।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4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43" y="216753"/>
            <a:ext cx="890833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র, ষ এর পরে</a:t>
            </a:r>
            <a:r>
              <a:rPr lang="en-US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স্বরধ্বনি য়,হ</a:t>
            </a:r>
            <a:r>
              <a:rPr lang="bn-IN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,ঙ</a:t>
            </a:r>
            <a:r>
              <a:rPr lang="bn-BD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ক-বর্গীয় ও প-বর্গীয় ধ্বনির পরে 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‘ণ’</a:t>
            </a:r>
            <a:r>
              <a:rPr lang="bn-BD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হয়।</a:t>
            </a:r>
            <a:endParaRPr lang="en-US" sz="4400" b="1" cap="none" spc="150" dirty="0">
              <a:ln w="11430"/>
              <a:solidFill>
                <a:srgbClr val="00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rop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357" y="1659158"/>
            <a:ext cx="3757483" cy="30176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8005" y="4539455"/>
            <a:ext cx="1981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প্রাঙ্গ</a:t>
            </a:r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8227" y="4558814"/>
            <a:ext cx="1981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</a:t>
            </a:r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dsc00433.jpg"/>
          <p:cNvPicPr>
            <a:picLocks noChangeAspect="1"/>
          </p:cNvPicPr>
          <p:nvPr/>
        </p:nvPicPr>
        <p:blipFill>
          <a:blip r:embed="rId4"/>
          <a:srcRect l="3261" r="26087"/>
          <a:stretch>
            <a:fillRect/>
          </a:stretch>
        </p:blipFill>
        <p:spPr>
          <a:xfrm>
            <a:off x="555434" y="1659158"/>
            <a:ext cx="4086342" cy="3017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38400" y="891263"/>
            <a:ext cx="5599361" cy="10650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7488" y="891263"/>
            <a:ext cx="1200912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5103021" y="2228654"/>
            <a:ext cx="2590800" cy="3048000"/>
          </a:xfrm>
          <a:prstGeom prst="frame">
            <a:avLst>
              <a:gd name="adj1" fmla="val 3231"/>
            </a:avLst>
          </a:prstGeom>
          <a:solidFill>
            <a:srgbClr val="FF0000"/>
          </a:solidFill>
          <a:ln>
            <a:solidFill>
              <a:srgbClr val="00800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059" y="3193747"/>
            <a:ext cx="23921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মেফতাহুন নাহার কবিতা </a:t>
            </a:r>
            <a:endParaRPr lang="en-GB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600" dirty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অর্নাস),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এম,এ (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বাংলা)</a:t>
            </a:r>
            <a:endParaRPr lang="bn-IN" sz="1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প্রভাষক বাংলা</a:t>
            </a:r>
          </a:p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বিরামপুর চাঁদপুর ফাজিল মাদ্রাসা</a:t>
            </a:r>
            <a:r>
              <a:rPr lang="bn-IN" sz="16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US" sz="1000" dirty="0" smtClean="0"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1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1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dirty="0" err="1">
                <a:latin typeface="NikoshBAN" panose="02000000000000000000" pitchFamily="2" charset="0"/>
                <a:cs typeface="NikoshBAN" panose="02000000000000000000" pitchFamily="2" charset="0"/>
              </a:rPr>
              <a:t>kabita</a:t>
            </a:r>
            <a:r>
              <a:rPr lang="bn-BD" sz="1000" dirty="0">
                <a:latin typeface="NikoshBAN" panose="02000000000000000000" pitchFamily="2" charset="0"/>
                <a:cs typeface="NikoshBAN" panose="02000000000000000000" pitchFamily="2" charset="0"/>
              </a:rPr>
              <a:t>cpm</a:t>
            </a:r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bn-BD" sz="1000" dirty="0"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637722" y="2228654"/>
            <a:ext cx="2590800" cy="3048000"/>
          </a:xfrm>
          <a:prstGeom prst="frame">
            <a:avLst>
              <a:gd name="adj1" fmla="val 3231"/>
            </a:avLst>
          </a:prstGeom>
          <a:solidFill>
            <a:srgbClr val="FF0000"/>
          </a:solidFill>
          <a:ln>
            <a:solidFill>
              <a:srgbClr val="00800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1621" y="3321279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আলিম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2য় পত্র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spc="150" dirty="0">
                <a:ln w="11430"/>
                <a:latin typeface="NikoshBAN" pitchFamily="2" charset="0"/>
                <a:cs typeface="NikoshBAN" pitchFamily="2" charset="0"/>
              </a:rPr>
              <a:t>ণ-ত্ব ও ষ-ত্ব </a:t>
            </a:r>
            <a:r>
              <a:rPr lang="bn-BD" sz="1600" spc="150" dirty="0" smtClean="0">
                <a:ln w="11430"/>
                <a:latin typeface="NikoshBAN" pitchFamily="2" charset="0"/>
                <a:cs typeface="NikoshBAN" pitchFamily="2" charset="0"/>
              </a:rPr>
              <a:t>বিধা</a:t>
            </a:r>
            <a:r>
              <a:rPr lang="en-US" sz="1600" spc="150" dirty="0" smtClean="0">
                <a:ln w="11430"/>
                <a:latin typeface="NikoshBAN" pitchFamily="2" charset="0"/>
                <a:cs typeface="NikoshBAN" pitchFamily="2" charset="0"/>
              </a:rPr>
              <a:t>ন</a:t>
            </a:r>
            <a:r>
              <a:rPr lang="bn-BD" sz="1600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1351" y="1276154"/>
            <a:ext cx="687370" cy="461559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im19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764" y="440674"/>
            <a:ext cx="5185272" cy="3344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653007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37153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‘ঋ-কার’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‘ষ’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shonn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081" y="517792"/>
            <a:ext cx="4805037" cy="3203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66326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বিমর্ষ 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36176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‘রেফ’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‘ষ’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6933" y="243282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ঋ-কার, র, রেফ এর পরে 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‘ষ’</a:t>
            </a:r>
            <a:r>
              <a:rPr lang="bn-BD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হয়।</a:t>
            </a:r>
            <a:endParaRPr lang="en-US" sz="2400" b="1" cap="none" spc="150" dirty="0">
              <a:ln w="11430"/>
              <a:solidFill>
                <a:srgbClr val="00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ris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21" y="1051701"/>
            <a:ext cx="3733800" cy="3429000"/>
          </a:xfrm>
          <a:prstGeom prst="rect">
            <a:avLst/>
          </a:prstGeom>
        </p:spPr>
      </p:pic>
      <p:pic>
        <p:nvPicPr>
          <p:cNvPr id="5" name="Picture 4" descr="rain.jpg"/>
          <p:cNvPicPr>
            <a:picLocks noChangeAspect="1"/>
          </p:cNvPicPr>
          <p:nvPr/>
        </p:nvPicPr>
        <p:blipFill rotWithShape="1">
          <a:blip r:embed="rId4"/>
          <a:srcRect r="12930"/>
          <a:stretch/>
        </p:blipFill>
        <p:spPr>
          <a:xfrm>
            <a:off x="4579754" y="1089801"/>
            <a:ext cx="3937508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2921" y="4430334"/>
            <a:ext cx="1981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</a:t>
            </a:r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ষি</a:t>
            </a:r>
            <a:r>
              <a:rPr lang="bn-BD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7908" y="4382209"/>
            <a:ext cx="1981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র্ষা</a:t>
            </a:r>
            <a:r>
              <a:rPr lang="bn-BD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24" y="473725"/>
            <a:ext cx="4732663" cy="32541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56" y="365863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উষ্ট্র 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4285558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‘ট’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পূর্বে 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‘ষ’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50" y="528809"/>
            <a:ext cx="5188299" cy="3300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85987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কাষ্ঠ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89" y="462187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‘ঠ’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পূর্বে 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‘ষ’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 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11" y="34012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‘ট’ ও ‘ঠ’ এর পূর্বে 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‘ষ’</a:t>
            </a:r>
            <a:r>
              <a:rPr lang="bn-BD" sz="44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হয়।</a:t>
            </a:r>
            <a:endParaRPr lang="en-US" sz="2400" b="1" cap="none" spc="150" dirty="0">
              <a:ln w="11430"/>
              <a:solidFill>
                <a:srgbClr val="00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Rasogo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6907"/>
            <a:ext cx="3716528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4758359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4557096"/>
            <a:ext cx="1981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 </a:t>
            </a:r>
            <a:r>
              <a:rPr lang="bn-BD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max factor lipstick sex kitt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1257564"/>
            <a:ext cx="43434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086556" y="4530264"/>
            <a:ext cx="1981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ষ্টি</a:t>
            </a:r>
            <a:r>
              <a:rPr lang="bn-BD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600" y="228600"/>
            <a:ext cx="8749099" cy="6400802"/>
            <a:chOff x="166301" y="228600"/>
            <a:chExt cx="8749099" cy="6400802"/>
          </a:xfrm>
        </p:grpSpPr>
        <p:pic>
          <p:nvPicPr>
            <p:cNvPr id="17410" name="Picture 2" descr="C:\Users\Khairul\Desktop\Eye-From-Flickr-User-Orangeacid.jpg"/>
            <p:cNvPicPr>
              <a:picLocks noChangeAspect="1" noChangeArrowheads="1"/>
            </p:cNvPicPr>
            <p:nvPr/>
          </p:nvPicPr>
          <p:blipFill>
            <a:blip r:embed="rId3"/>
            <a:srcRect t="2778" r="-1224" b="11111"/>
            <a:stretch>
              <a:fillRect/>
            </a:stretch>
          </p:blipFill>
          <p:spPr bwMode="auto">
            <a:xfrm>
              <a:off x="6572865" y="3810000"/>
              <a:ext cx="2190135" cy="2514600"/>
            </a:xfrm>
            <a:prstGeom prst="rect">
              <a:avLst/>
            </a:prstGeom>
            <a:noFill/>
          </p:spPr>
        </p:pic>
        <p:pic>
          <p:nvPicPr>
            <p:cNvPr id="17411" name="Picture 3" descr="C:\Users\Khairul\Desktop\microscop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381000"/>
              <a:ext cx="2133600" cy="2615381"/>
            </a:xfrm>
            <a:prstGeom prst="rect">
              <a:avLst/>
            </a:prstGeom>
            <a:noFill/>
          </p:spPr>
        </p:pic>
        <p:pic>
          <p:nvPicPr>
            <p:cNvPr id="17412" name="Picture 4" descr="C:\Users\Khairul\Desktop\patient_in_hospital_bed_using_breathing_apparatus_42-17982471.jpg"/>
            <p:cNvPicPr>
              <a:picLocks noChangeAspect="1" noChangeArrowheads="1"/>
            </p:cNvPicPr>
            <p:nvPr/>
          </p:nvPicPr>
          <p:blipFill>
            <a:blip r:embed="rId5"/>
            <a:srcRect t="8047" r="13539" b="4147"/>
            <a:stretch>
              <a:fillRect/>
            </a:stretch>
          </p:blipFill>
          <p:spPr bwMode="auto">
            <a:xfrm>
              <a:off x="2895600" y="3810000"/>
              <a:ext cx="1828800" cy="2438400"/>
            </a:xfrm>
            <a:prstGeom prst="rect">
              <a:avLst/>
            </a:prstGeom>
            <a:noFill/>
          </p:spPr>
        </p:pic>
        <p:pic>
          <p:nvPicPr>
            <p:cNvPr id="5" name="Picture 2" descr="C:\Users\Khairul\Desktop\village-belle.jpg"/>
            <p:cNvPicPr>
              <a:picLocks noChangeAspect="1" noChangeArrowheads="1"/>
            </p:cNvPicPr>
            <p:nvPr/>
          </p:nvPicPr>
          <p:blipFill>
            <a:blip r:embed="rId6"/>
            <a:srcRect r="1335" b="5882"/>
            <a:stretch>
              <a:fillRect/>
            </a:stretch>
          </p:blipFill>
          <p:spPr bwMode="auto">
            <a:xfrm>
              <a:off x="6768304" y="457200"/>
              <a:ext cx="1994696" cy="2514600"/>
            </a:xfrm>
            <a:prstGeom prst="rect">
              <a:avLst/>
            </a:prstGeom>
            <a:noFill/>
          </p:spPr>
        </p:pic>
        <p:pic>
          <p:nvPicPr>
            <p:cNvPr id="6" name="Picture 3" descr="C:\Users\Khairul\Desktop\sunshin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1800" y="457200"/>
              <a:ext cx="1905000" cy="2551457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029200" y="3810000"/>
              <a:ext cx="1295400" cy="2438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228600"/>
              <a:ext cx="19050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b="1" spc="150" dirty="0" smtClean="0">
                  <a:ln w="11430"/>
                  <a:solidFill>
                    <a:srgbClr val="00CC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এগুলোতে </a:t>
              </a:r>
            </a:p>
            <a:p>
              <a:r>
                <a:rPr lang="bn-BD" sz="3200" b="1" spc="150" dirty="0" smtClean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ণ-ত্ব</a:t>
              </a:r>
              <a:r>
                <a:rPr lang="bn-BD" sz="3200" b="1" spc="150" dirty="0" smtClean="0">
                  <a:ln w="11430"/>
                  <a:solidFill>
                    <a:srgbClr val="00CC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বিধানের</a:t>
              </a:r>
              <a:r>
                <a:rPr lang="en-US" sz="3200" b="1" spc="150" dirty="0" smtClean="0">
                  <a:ln w="11430"/>
                  <a:solidFill>
                    <a:srgbClr val="00CC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spc="150" dirty="0" smtClean="0">
                  <a:ln w="11430"/>
                  <a:solidFill>
                    <a:srgbClr val="00CC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কোন্‌ নিয়ম প্রয়োগ হয়েছে? </a:t>
              </a:r>
              <a:endParaRPr lang="en-US" sz="3200" b="1" spc="150" dirty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"/>
              <a:ext cx="8077200" cy="3048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0600" y="3506212"/>
              <a:ext cx="19812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b="1" spc="150" dirty="0" smtClean="0">
                  <a:ln w="11430"/>
                  <a:solidFill>
                    <a:srgbClr val="00CC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এগুলোতে</a:t>
              </a:r>
            </a:p>
            <a:p>
              <a:r>
                <a:rPr lang="bn-IN" sz="3200" b="1" spc="150" dirty="0" smtClean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ষ</a:t>
              </a:r>
              <a:r>
                <a:rPr lang="bn-BD" sz="3200" b="1" spc="150" dirty="0" smtClean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-ত্ব </a:t>
              </a:r>
              <a:r>
                <a:rPr lang="bn-BD" sz="3200" b="1" spc="150" dirty="0" smtClean="0">
                  <a:ln w="11430"/>
                  <a:solidFill>
                    <a:srgbClr val="00CC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বিধানের</a:t>
              </a:r>
              <a:r>
                <a:rPr lang="en-US" sz="3200" b="1" spc="150" dirty="0" smtClean="0">
                  <a:ln w="11430"/>
                  <a:solidFill>
                    <a:srgbClr val="00CC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spc="150" dirty="0" smtClean="0">
                  <a:ln w="11430"/>
                  <a:solidFill>
                    <a:srgbClr val="00CC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কোন্‌ নিয়ম প্রয়োগ হয়েছে? </a:t>
              </a:r>
              <a:endParaRPr lang="en-US" sz="3200" b="1" spc="150" dirty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0" y="3275588"/>
              <a:ext cx="8077200" cy="3353812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-2710933" y="3105836"/>
              <a:ext cx="6400800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3600" b="1" spc="150" dirty="0" smtClean="0">
                  <a:ln w="11430"/>
                  <a:solidFill>
                    <a:srgbClr val="1F0DA3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ছবিগুলো লক্ষ্য কর</a:t>
              </a:r>
              <a:endParaRPr lang="en-US" sz="3600" dirty="0">
                <a:solidFill>
                  <a:srgbClr val="1F0DA3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971800" y="2133600"/>
            <a:ext cx="137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কিরণ</a:t>
            </a:r>
            <a:endParaRPr lang="en-US" sz="4400" dirty="0">
              <a:solidFill>
                <a:srgbClr val="AA069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457200"/>
            <a:ext cx="1577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অনুবীক্ষণ</a:t>
            </a:r>
            <a:endParaRPr lang="en-US" sz="3600" dirty="0">
              <a:solidFill>
                <a:srgbClr val="AA069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0447" y="2354759"/>
            <a:ext cx="1298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রমণী </a:t>
            </a:r>
            <a:endParaRPr lang="en-US" sz="4400" dirty="0">
              <a:solidFill>
                <a:srgbClr val="AA069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32044" y="4038600"/>
            <a:ext cx="1061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মুমূর্ষু</a:t>
            </a:r>
            <a:endParaRPr lang="en-US" sz="4400" dirty="0">
              <a:solidFill>
                <a:srgbClr val="AA069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5410200"/>
            <a:ext cx="955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</a:t>
            </a:r>
            <a:endParaRPr lang="en-US" sz="4400" dirty="0">
              <a:solidFill>
                <a:srgbClr val="AA069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24800" y="5638800"/>
            <a:ext cx="805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</a:t>
            </a:r>
            <a:endParaRPr lang="en-US" sz="4000" dirty="0">
              <a:solidFill>
                <a:srgbClr val="AA0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4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2418" y="2061202"/>
            <a:ext cx="7543800" cy="35394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200" b="1" u="sng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ব্যাকর</a:t>
            </a:r>
            <a:r>
              <a:rPr lang="bn-IN" sz="3200" b="1" u="sng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 পাঠে মনোযোগ দাও।</a:t>
            </a:r>
          </a:p>
          <a:p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খ) দুঃখীনি </a:t>
            </a:r>
            <a:r>
              <a:rPr lang="bn-IN" sz="3200" b="1" u="sng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বর্নমালা</a:t>
            </a:r>
            <a:r>
              <a:rPr lang="bn-IN" sz="3200" b="1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!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গ) মুক্তিযুদ্ধে প্রান দিয়েছে আমাদের </a:t>
            </a:r>
            <a:r>
              <a:rPr lang="bn-BD" sz="3200" b="1" u="sng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200" b="1" u="sng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r>
              <a:rPr lang="bn-BD" sz="3200" b="1" spc="1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সন্তানেরা।</a:t>
            </a:r>
          </a:p>
          <a:p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200" b="1" u="sng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 কর, সফলতা আসবেই।</a:t>
            </a:r>
          </a:p>
          <a:p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ঙ) </a:t>
            </a:r>
            <a:r>
              <a:rPr lang="bn-IN" sz="3200" b="1" u="sng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ঋন</a:t>
            </a:r>
            <a:r>
              <a:rPr lang="bn-IN" sz="3200" b="1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করা ভাল নয়।</a:t>
            </a:r>
          </a:p>
          <a:p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চ) মৃগ </a:t>
            </a:r>
            <a:r>
              <a:rPr lang="bn-IN" sz="3200" b="1" u="sng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তৃন</a:t>
            </a:r>
            <a:r>
              <a:rPr lang="bn-BD" sz="3200" b="1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খায়।</a:t>
            </a:r>
          </a:p>
          <a:p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ছ) ব</a:t>
            </a:r>
            <a:r>
              <a:rPr lang="bn-BD" sz="3200" b="1" spc="150" dirty="0" smtClean="0">
                <a:ln w="11430"/>
                <a:latin typeface="NikoshBAN" pitchFamily="2" charset="0"/>
                <a:cs typeface="NikoshBAN" pitchFamily="2" charset="0"/>
              </a:rPr>
              <a:t>র্ষায়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u="sng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বৃস্টি</a:t>
            </a:r>
            <a:r>
              <a:rPr lang="bn-IN" sz="3200" b="1" spc="1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150" dirty="0" smtClean="0">
                <a:ln w="11430"/>
                <a:latin typeface="NikoshBAN" pitchFamily="2" charset="0"/>
                <a:cs typeface="NikoshBAN" pitchFamily="2" charset="0"/>
              </a:rPr>
              <a:t>হয়।</a:t>
            </a:r>
            <a:endParaRPr lang="en-US" sz="3200" b="1" cap="none" spc="150" dirty="0">
              <a:ln w="1143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46824"/>
            <a:ext cx="8703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</a:t>
            </a:r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ষ-ত্ব বিধানের নিয়ম</a:t>
            </a:r>
            <a:r>
              <a:rPr lang="bn-IN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অনুসারে বাক্যগুলো শুদ্ধভাবে লিখঃ</a:t>
            </a:r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704218" y="644742"/>
            <a:ext cx="1600200" cy="4020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   </a:t>
            </a:r>
            <a:endParaRPr lang="en-US" sz="2000" b="1" dirty="0">
              <a:ln/>
              <a:solidFill>
                <a:srgbClr val="00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75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732393"/>
            <a:ext cx="6858000" cy="255454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000" b="1" cap="none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১। ণ-ত্ব বিধান কাকে বলে?</a:t>
            </a:r>
          </a:p>
          <a:p>
            <a:r>
              <a:rPr lang="bn-BD" sz="40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২। ষ-ত্ব বিধান কাকে বলে?</a:t>
            </a:r>
          </a:p>
          <a:p>
            <a:r>
              <a:rPr lang="bn-BD" sz="4000" b="1" cap="none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৩। ণ-ত্ব বিধানের ২টি নিয়ম বল।</a:t>
            </a:r>
          </a:p>
          <a:p>
            <a:r>
              <a:rPr lang="bn-BD" sz="40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৪। ষ-ত্ব বিধানের ২টি নিয়ম বল। </a:t>
            </a:r>
            <a:endParaRPr lang="en-US" sz="4000" b="1" cap="none" spc="150" dirty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5700" y="817993"/>
            <a:ext cx="1600200" cy="4020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b="1" dirty="0">
              <a:ln/>
              <a:solidFill>
                <a:srgbClr val="00CC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2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5700" y="944697"/>
            <a:ext cx="1600200" cy="4020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   </a:t>
            </a:r>
            <a:endParaRPr lang="en-US" sz="2000" b="1" dirty="0">
              <a:ln/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316297"/>
            <a:ext cx="7315200" cy="1323439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উদাহরণসহ ণ-ত্ব ও ষ-ত্ব বিধানের </a:t>
            </a:r>
            <a:endParaRPr lang="bn-IN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৬টি </a:t>
            </a:r>
            <a:r>
              <a:rPr lang="bn-BD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লিখ</a:t>
            </a:r>
            <a:r>
              <a:rPr lang="bn-IN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1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5311" y="4138882"/>
            <a:ext cx="7924800" cy="7194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বঙ্গবন্ধু শেখ মুজিবুর রহমানের ভাষণ</a:t>
            </a:r>
            <a:r>
              <a:rPr lang="bn-BD" sz="2000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100" y="4920454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/>
                <a:cs typeface="NikoshBAN" pitchFamily="2" charset="0"/>
              </a:rPr>
              <a:t>‘ষ’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/>
                <a:cs typeface="NikoshBAN" pitchFamily="2" charset="0"/>
              </a:rPr>
              <a:t> এর পরে 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/>
                <a:cs typeface="NikoshBAN" pitchFamily="2" charset="0"/>
              </a:rPr>
              <a:t>‘</a:t>
            </a:r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/>
                <a:cs typeface="NikoshBAN" pitchFamily="2" charset="0"/>
              </a:rPr>
              <a:t>ণ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/>
                <a:cs typeface="NikoshBAN" pitchFamily="2" charset="0"/>
              </a:rPr>
              <a:t>’</a:t>
            </a:r>
            <a:r>
              <a:rPr lang="en-US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/>
                <a:cs typeface="NikoshBAN" pitchFamily="2" charset="0"/>
              </a:rPr>
              <a:t>হয়েছে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5105" y="1583703"/>
            <a:ext cx="5814374" cy="44573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2400" b="1" cap="none" spc="150" dirty="0">
              <a:ln w="11430"/>
              <a:solidFill>
                <a:srgbClr val="00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4076743"/>
            <a:ext cx="7924800" cy="6178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উপরের ভিডিওটিতে তোমরা কি দেখতে পেলে?</a:t>
            </a:r>
            <a:endParaRPr lang="en-US" sz="1600" b="1" dirty="0">
              <a:ln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5600" y="2514600"/>
            <a:ext cx="3962400" cy="9471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3581400"/>
            <a:ext cx="4396032" cy="969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2133600"/>
            <a:ext cx="17145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6350" y="3124200"/>
            <a:ext cx="6477000" cy="1147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5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-ত্ব 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5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-ত্ব </a:t>
            </a:r>
            <a:r>
              <a:rPr lang="bn-BD" sz="5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bn-BD" sz="5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bn-IN" sz="54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8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6650" y="769854"/>
            <a:ext cx="1638300" cy="4060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cap="none" spc="150" dirty="0">
              <a:ln w="11430"/>
              <a:solidFill>
                <a:srgbClr val="00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760454"/>
            <a:ext cx="6248400" cy="2677656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2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bn-BD" sz="2800" b="1" cap="none" spc="150" dirty="0" smtClean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ও ষ-ত্ব বিধানের </a:t>
            </a:r>
            <a:r>
              <a:rPr lang="bn-BD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 বলতে পারবে।</a:t>
            </a:r>
          </a:p>
          <a:p>
            <a:r>
              <a:rPr lang="bn-BD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উদাহরণসহ ণ-ত্ব ও ষ-ত্ব বিধানের নিয়মগুলি </a:t>
            </a:r>
            <a:r>
              <a:rPr lang="bn-IN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ব্যাখ্যা করতে</a:t>
            </a:r>
            <a:r>
              <a:rPr lang="bn-BD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bn-IN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</a:t>
            </a:r>
            <a:r>
              <a:rPr lang="bn-BD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ষ-ত্ব বিধানের নিয়ম</a:t>
            </a:r>
            <a:r>
              <a:rPr lang="bn-IN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অনুসারে বাক্য  </a:t>
            </a:r>
          </a:p>
          <a:p>
            <a:r>
              <a:rPr lang="bn-IN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শুদ্ধ করে লিখতে পারবে।</a:t>
            </a:r>
            <a:endParaRPr lang="en-US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457200"/>
            <a:ext cx="2971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বিধান </a:t>
            </a:r>
            <a:r>
              <a:rPr lang="bn-BD" sz="48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95400"/>
            <a:ext cx="4114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 ভাষা</a:t>
            </a:r>
          </a:p>
          <a:p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তৎসম বা সংস্কৃত শব্দ </a:t>
            </a:r>
          </a:p>
          <a:p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‘ণ’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ব্যবহার  </a:t>
            </a:r>
            <a:endParaRPr lang="en-US" sz="20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7730" y="533400"/>
            <a:ext cx="433633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অবশেষে মীনার স্বামী  </a:t>
            </a:r>
            <a:r>
              <a:rPr lang="bn-IN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 </a:t>
            </a:r>
            <a:r>
              <a:rPr lang="bn-IN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নেয়া দুটি  </a:t>
            </a:r>
            <a:r>
              <a:rPr lang="bn-IN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 </a:t>
            </a:r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</a:t>
            </a:r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r>
              <a:rPr lang="bn-IN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শুরকে ফিরিয়ে দিল 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4800" y="3429000"/>
            <a:ext cx="2971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ষ-ত্ব বিধান </a:t>
            </a:r>
            <a:r>
              <a:rPr lang="bn-BD" sz="4800" b="1" cap="none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530" y="4192726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 ভাষা</a:t>
            </a:r>
          </a:p>
          <a:p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তৎসম বা সংস্কৃত শব্দ </a:t>
            </a:r>
          </a:p>
          <a:p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‘ষ’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ব্যবহার 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838200" y="2362200"/>
            <a:ext cx="685800" cy="609600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0492" y="5266729"/>
            <a:ext cx="685800" cy="609600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83076" y="533400"/>
            <a:ext cx="685800" cy="609600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78395" y="1190919"/>
            <a:ext cx="762000" cy="609600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038600" y="2438400"/>
            <a:ext cx="4747181" cy="3657600"/>
            <a:chOff x="4495800" y="2362200"/>
            <a:chExt cx="4419600" cy="3810000"/>
          </a:xfrm>
        </p:grpSpPr>
        <p:pic>
          <p:nvPicPr>
            <p:cNvPr id="18434" name="Picture 2" descr="C:\Users\Khairul\Desktop\ox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2318" y="2438399"/>
              <a:ext cx="2773082" cy="3657601"/>
            </a:xfrm>
            <a:prstGeom prst="rect">
              <a:avLst/>
            </a:prstGeom>
            <a:noFill/>
          </p:spPr>
        </p:pic>
        <p:pic>
          <p:nvPicPr>
            <p:cNvPr id="18435" name="Picture 3" descr="C:\Users\Khairul\Desktop\Husband-Wife-Joke.png"/>
            <p:cNvPicPr>
              <a:picLocks noChangeAspect="1" noChangeArrowheads="1"/>
            </p:cNvPicPr>
            <p:nvPr/>
          </p:nvPicPr>
          <p:blipFill>
            <a:blip r:embed="rId5"/>
            <a:srcRect r="62000"/>
            <a:stretch>
              <a:fillRect/>
            </a:stretch>
          </p:blipFill>
          <p:spPr bwMode="auto">
            <a:xfrm>
              <a:off x="4495800" y="2362200"/>
              <a:ext cx="1646518" cy="381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36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2057400"/>
            <a:ext cx="1600200" cy="4020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   </a:t>
            </a:r>
            <a:endParaRPr lang="en-US" sz="2400" b="1" dirty="0">
              <a:ln/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581400"/>
            <a:ext cx="7391400" cy="646331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বিধান ও ষ-ত্ব বিধান কাকে বলে?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6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09545"/>
            <a:ext cx="6441721" cy="3847428"/>
          </a:xfrm>
          <a:prstGeom prst="rect">
            <a:avLst/>
          </a:prstGeom>
        </p:spPr>
      </p:pic>
      <p:pic>
        <p:nvPicPr>
          <p:cNvPr id="3" name="Picture 2" descr="bell.jpg"/>
          <p:cNvPicPr>
            <a:picLocks noChangeAspect="1"/>
          </p:cNvPicPr>
          <p:nvPr/>
        </p:nvPicPr>
        <p:blipFill>
          <a:blip r:embed="rId4"/>
          <a:srcRect l="57138" t="35560" r="24646" b="25916"/>
          <a:stretch>
            <a:fillRect/>
          </a:stretch>
        </p:blipFill>
        <p:spPr>
          <a:xfrm>
            <a:off x="4876800" y="1901071"/>
            <a:ext cx="1447800" cy="15057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4114800" y="4286045"/>
            <a:ext cx="1295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ঘণ্টা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006849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‘ট’</a:t>
            </a:r>
            <a:r>
              <a:rPr lang="en-US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আগে 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‘ণ’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হয়েছে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0.01111 L 0.00417 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5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s0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7_59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591" y="533966"/>
            <a:ext cx="5302577" cy="36238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879" y="4101219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ময়ূরকণ্ঠ</a:t>
            </a:r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879" y="4742902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‘ঠ’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আগে 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‘ণ’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হয়েছে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805" y="5995448"/>
            <a:ext cx="8578392" cy="60331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3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579</Words>
  <Application>Microsoft Office PowerPoint</Application>
  <PresentationFormat>On-screen Show (4:3)</PresentationFormat>
  <Paragraphs>114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20</cp:revision>
  <dcterms:created xsi:type="dcterms:W3CDTF">2020-04-03T20:03:43Z</dcterms:created>
  <dcterms:modified xsi:type="dcterms:W3CDTF">2020-05-15T19:03:49Z</dcterms:modified>
</cp:coreProperties>
</file>