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332" r:id="rId3"/>
    <p:sldId id="269" r:id="rId4"/>
    <p:sldId id="270" r:id="rId5"/>
    <p:sldId id="271" r:id="rId6"/>
    <p:sldId id="258" r:id="rId7"/>
    <p:sldId id="333" r:id="rId8"/>
    <p:sldId id="302" r:id="rId9"/>
    <p:sldId id="347" r:id="rId10"/>
    <p:sldId id="325" r:id="rId11"/>
    <p:sldId id="261" r:id="rId12"/>
    <p:sldId id="262" r:id="rId13"/>
    <p:sldId id="348" r:id="rId14"/>
    <p:sldId id="326" r:id="rId15"/>
    <p:sldId id="303" r:id="rId16"/>
    <p:sldId id="304" r:id="rId17"/>
    <p:sldId id="334" r:id="rId18"/>
    <p:sldId id="305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889B5-C0DC-47C7-AC96-D49C86825BD8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51904-2163-4872-9E57-222E07FDD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7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যে</a:t>
            </a:r>
            <a:r>
              <a:rPr lang="en-US" baseline="0" dirty="0"/>
              <a:t> জিনিস যা, তা বাড়লে তাই হয়, কমলে বিপরীত হবে। যেমন-সব্য- ডেবিট, বাড়লে ডেবিট হবে কিন্তু কমলে উল্টা ক্রেডিট হবে।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D7726-7FF2-4044-9D26-924D5B2779A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FB79-F428-4C1A-9D33-5E442115C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E83A6-3350-4643-AEE9-A266DAD77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455BF-BD8B-4158-8374-D9606FD12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43F30-A5B0-48BA-A187-EE7FB405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9936B-BCE8-49AC-969C-ACF43723A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1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4028-AC32-418C-92F1-F7F1C687C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E713B-3271-4418-A1CD-3AFB7B2E1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F4911-4C6D-4359-B6AA-801526C2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8F49-D03C-4609-97E4-68033E60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F754F-7FBB-4E27-B122-8166F052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7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33329-770F-456E-B198-8504D110C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286D9-C713-4154-8C18-B3A326DEA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1696F-445F-42B5-9358-C531246C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D2657-C088-441C-B974-98C42685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D1C6-64D5-48AB-AAD2-537EDF0B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8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A06CE-2526-4AB0-B6B4-C8F4A179E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1CB43-3E38-4E9E-AC77-DBB0851F8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FF3BD-B620-4779-9201-9CE0233F9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40AEB-4687-4BB6-A18F-FD0E48F0E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3C6EE-1E56-4592-ACD6-911D7B041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6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C548-C3F8-43C4-89D1-F5660FA3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E4EA2-7471-4984-9EB2-851FA5698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4A682-794F-42DB-A176-2B1129A8D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D3C42-B2CB-4D5F-AD91-E1871338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92B7F-0EC4-4D06-AF5D-83FA4F0E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26163-589F-4E6E-8EDF-1BDC3E0C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C9E43-FCAB-42DC-8D4C-4458EAD5A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320CC-5FA6-4527-9F04-C777D8A03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DBD57-AA84-4651-BDA1-C50E869D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95AA3-7A4A-4CA3-B695-B0BC74EB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27692-BE6B-4920-B938-F169A18F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62FCA-09E0-426E-A7FE-C641BFE83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6B513-E27A-440F-8AA5-69E5DA7AB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ADD5F-3643-48C3-B46A-E7365547F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C6DF38-D35F-41C0-AFBA-5BB3190A7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03EEB0-8CC2-4432-99EF-C87B41262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F78EE-E00F-4D5B-AB92-48F7AC2D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4DF41D-55E2-4D66-9F1C-E298BFBD2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ED87FB-AC37-4564-B963-663A92D6B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9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D3EFA-2DDD-464E-8AA9-8AE582B82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BAE3E9-73F8-4850-8B98-EAEAC96CB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7D821-462D-4C48-93F7-EFD910D9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72537-DE50-4D16-AA78-68905857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3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D81FF-97E7-4CC2-8C39-D602BF984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017F88-D51D-4FC6-BCEF-40D47218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D79CA-0844-4207-9CF9-31358414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3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788C6-98B2-4C5E-AD75-F5C81215F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ABA7-5F5D-49D4-911F-0A5AB5410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159CE-6481-456D-8266-7DE9C2C8F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D1354-6CE5-480B-9256-B8C37316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4B74C-B0CF-4D97-9075-E0EB6494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86E95-208B-4844-B314-76D8D956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6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4C04-1069-407B-9925-F1F790354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8AEB92-ECFD-42BB-9B27-6DF28A10B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27D95-3E0E-43ED-BB08-F137D6643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E83E0-BB0C-4198-ABE1-4C225D12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CFA96-CE55-44CB-9C08-D5994CFA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8F8E9-2B7A-44A0-A893-E5AA4539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FF080A-6646-4B1D-B836-AA192FA77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ECB85-7C5C-4DE4-9B0C-0AF30F11D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C1A70-5584-4CAE-AD8E-5B2400409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E8E5D-F0D5-4C82-9D0D-DD5A0A907F01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9A7B1-21D7-4FD2-8C33-1BA54D07E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3C41C-C211-4A78-A5C9-E08656031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5678-1789-48DC-B90E-1325AEF1F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2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310688" y="3786188"/>
            <a:ext cx="2286000" cy="2286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78" dirty="0"/>
          </a:p>
        </p:txBody>
      </p:sp>
      <p:sp>
        <p:nvSpPr>
          <p:cNvPr id="2" name="Rectangle 1"/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5" name="TextBox 4"/>
          <p:cNvSpPr txBox="1"/>
          <p:nvPr/>
        </p:nvSpPr>
        <p:spPr>
          <a:xfrm>
            <a:off x="2756244" y="1100758"/>
            <a:ext cx="6047631" cy="2071688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pPr algn="ctr"/>
            <a:r>
              <a:rPr lang="bn-BD" sz="8859" b="1" dirty="0">
                <a:ln w="38100">
                  <a:solidFill>
                    <a:srgbClr val="FFFF00"/>
                  </a:solidFill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8859" b="1" dirty="0">
                <a:ln w="38100"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bn-BD" sz="8859" b="1" dirty="0">
                <a:ln w="38100"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ত</a:t>
            </a:r>
            <a:r>
              <a:rPr lang="bn-BD" sz="8859" b="1" dirty="0">
                <a:ln w="38100">
                  <a:solidFill>
                    <a:srgbClr val="FFFF00"/>
                  </a:solidFill>
                </a:ln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8859" b="1" dirty="0">
              <a:ln w="38100">
                <a:solidFill>
                  <a:srgbClr val="FFFF00"/>
                </a:solidFill>
              </a:ln>
              <a:solidFill>
                <a:srgbClr val="7030A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58228" y="3946208"/>
            <a:ext cx="2286000" cy="2286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7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780619" y="2667001"/>
            <a:ext cx="2420282" cy="1620799"/>
            <a:chOff x="3937604" y="2457196"/>
            <a:chExt cx="1620799" cy="1620799"/>
          </a:xfrm>
        </p:grpSpPr>
        <p:sp>
          <p:nvSpPr>
            <p:cNvPr id="4" name="Oval 3"/>
            <p:cNvSpPr/>
            <p:nvPr/>
          </p:nvSpPr>
          <p:spPr>
            <a:xfrm>
              <a:off x="3937604" y="2457196"/>
              <a:ext cx="1620799" cy="1620799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val 4"/>
            <p:cNvSpPr/>
            <p:nvPr/>
          </p:nvSpPr>
          <p:spPr>
            <a:xfrm>
              <a:off x="4174965" y="2694556"/>
              <a:ext cx="1146077" cy="1146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জাবেদার গুরুত্ব</a:t>
              </a:r>
              <a:endParaRPr lang="en-US" sz="4000" b="1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D8BA5B-0CB2-481E-B994-72E4824448B3}"/>
              </a:ext>
            </a:extLst>
          </p:cNvPr>
          <p:cNvGrpSpPr/>
          <p:nvPr/>
        </p:nvGrpSpPr>
        <p:grpSpPr>
          <a:xfrm>
            <a:off x="4462488" y="228602"/>
            <a:ext cx="3472302" cy="2438399"/>
            <a:chOff x="4462488" y="228602"/>
            <a:chExt cx="3472302" cy="2438399"/>
          </a:xfrm>
        </p:grpSpPr>
        <p:grpSp>
          <p:nvGrpSpPr>
            <p:cNvPr id="6" name="Group 5"/>
            <p:cNvGrpSpPr/>
            <p:nvPr/>
          </p:nvGrpSpPr>
          <p:grpSpPr>
            <a:xfrm>
              <a:off x="4462488" y="228602"/>
              <a:ext cx="3472302" cy="1620799"/>
              <a:chOff x="3937604" y="26465"/>
              <a:chExt cx="1620799" cy="1620799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3937604" y="26465"/>
                <a:ext cx="1620799" cy="1620799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Oval 4"/>
              <p:cNvSpPr/>
              <p:nvPr/>
            </p:nvSpPr>
            <p:spPr>
              <a:xfrm>
                <a:off x="4174965" y="263825"/>
                <a:ext cx="1146077" cy="114607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লেনদেন লিপিবব্ধ করণ</a:t>
                </a:r>
              </a:p>
            </p:txBody>
          </p:sp>
        </p:grpSp>
        <p:cxnSp>
          <p:nvCxnSpPr>
            <p:cNvPr id="27" name="Straight Connector 26"/>
            <p:cNvCxnSpPr>
              <a:cxnSpLocks/>
            </p:cNvCxnSpPr>
            <p:nvPr/>
          </p:nvCxnSpPr>
          <p:spPr>
            <a:xfrm>
              <a:off x="6124110" y="1849401"/>
              <a:ext cx="0" cy="817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4A07AB5-8DF0-4790-9233-1573B84B74F3}"/>
              </a:ext>
            </a:extLst>
          </p:cNvPr>
          <p:cNvGrpSpPr/>
          <p:nvPr/>
        </p:nvGrpSpPr>
        <p:grpSpPr>
          <a:xfrm>
            <a:off x="6858000" y="992153"/>
            <a:ext cx="4876800" cy="2132047"/>
            <a:chOff x="6858000" y="992153"/>
            <a:chExt cx="4876800" cy="2132047"/>
          </a:xfrm>
        </p:grpSpPr>
        <p:grpSp>
          <p:nvGrpSpPr>
            <p:cNvPr id="11" name="Group 10"/>
            <p:cNvGrpSpPr/>
            <p:nvPr/>
          </p:nvGrpSpPr>
          <p:grpSpPr>
            <a:xfrm>
              <a:off x="7882800" y="992153"/>
              <a:ext cx="3852000" cy="2076448"/>
              <a:chOff x="6025667" y="931977"/>
              <a:chExt cx="1776282" cy="1620799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025667" y="931977"/>
                <a:ext cx="1776282" cy="1620799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Oval 4"/>
              <p:cNvSpPr/>
              <p:nvPr/>
            </p:nvSpPr>
            <p:spPr>
              <a:xfrm>
                <a:off x="6037519" y="1303166"/>
                <a:ext cx="1721069" cy="114607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লেনদেনের</a:t>
                </a: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মোট</a:t>
                </a: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সংখ্যা ও পরিমান জানা</a:t>
                </a:r>
              </a:p>
            </p:txBody>
          </p:sp>
        </p:grpSp>
        <p:cxnSp>
          <p:nvCxnSpPr>
            <p:cNvPr id="29" name="Straight Connector 28"/>
            <p:cNvCxnSpPr>
              <a:cxnSpLocks/>
            </p:cNvCxnSpPr>
            <p:nvPr/>
          </p:nvCxnSpPr>
          <p:spPr>
            <a:xfrm flipH="1">
              <a:off x="6858000" y="2708942"/>
              <a:ext cx="1485901" cy="4152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F9A5C1B-2B1A-403A-8DB6-CABAF1720156}"/>
              </a:ext>
            </a:extLst>
          </p:cNvPr>
          <p:cNvGrpSpPr/>
          <p:nvPr/>
        </p:nvGrpSpPr>
        <p:grpSpPr>
          <a:xfrm>
            <a:off x="6934200" y="3166141"/>
            <a:ext cx="4706568" cy="2510759"/>
            <a:chOff x="6934200" y="3166141"/>
            <a:chExt cx="4706568" cy="2510759"/>
          </a:xfrm>
        </p:grpSpPr>
        <p:grpSp>
          <p:nvGrpSpPr>
            <p:cNvPr id="14" name="Group 13"/>
            <p:cNvGrpSpPr/>
            <p:nvPr/>
          </p:nvGrpSpPr>
          <p:grpSpPr>
            <a:xfrm>
              <a:off x="8343901" y="3166141"/>
              <a:ext cx="3296867" cy="2510759"/>
              <a:chOff x="6212189" y="3128712"/>
              <a:chExt cx="1746119" cy="1620799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6212189" y="3128712"/>
                <a:ext cx="1746119" cy="1620799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Oval 4"/>
              <p:cNvSpPr/>
              <p:nvPr/>
            </p:nvSpPr>
            <p:spPr>
              <a:xfrm>
                <a:off x="6355829" y="3345471"/>
                <a:ext cx="1562264" cy="114607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দ্বৈত</a:t>
                </a: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স্বত্তার</a:t>
                </a: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প্রয়োগ</a:t>
                </a: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নিশ্চিত</a:t>
                </a: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</p:txBody>
          </p:sp>
        </p:grpSp>
        <p:cxnSp>
          <p:nvCxnSpPr>
            <p:cNvPr id="31" name="Straight Connector 30"/>
            <p:cNvCxnSpPr/>
            <p:nvPr/>
          </p:nvCxnSpPr>
          <p:spPr>
            <a:xfrm>
              <a:off x="6934200" y="3886200"/>
              <a:ext cx="16764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1CF55D4-9DE0-43E4-8C10-275077118722}"/>
              </a:ext>
            </a:extLst>
          </p:cNvPr>
          <p:cNvGrpSpPr/>
          <p:nvPr/>
        </p:nvGrpSpPr>
        <p:grpSpPr>
          <a:xfrm>
            <a:off x="5219700" y="4267201"/>
            <a:ext cx="3390899" cy="2285998"/>
            <a:chOff x="5219700" y="4267201"/>
            <a:chExt cx="3390899" cy="2285998"/>
          </a:xfrm>
        </p:grpSpPr>
        <p:grpSp>
          <p:nvGrpSpPr>
            <p:cNvPr id="17" name="Group 16"/>
            <p:cNvGrpSpPr/>
            <p:nvPr/>
          </p:nvGrpSpPr>
          <p:grpSpPr>
            <a:xfrm>
              <a:off x="5219700" y="4876801"/>
              <a:ext cx="3390899" cy="1676398"/>
              <a:chOff x="4917179" y="4647211"/>
              <a:chExt cx="1835594" cy="1620799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4917179" y="4647211"/>
                <a:ext cx="1835594" cy="1620799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লেনদেনের</a:t>
                </a: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ব্যাখ্যা</a:t>
                </a:r>
                <a:endParaRPr lang="en-US" sz="4000" b="1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sz="4000" dirty="0"/>
              </a:p>
            </p:txBody>
          </p:sp>
          <p:sp>
            <p:nvSpPr>
              <p:cNvPr id="19" name="Oval 4"/>
              <p:cNvSpPr/>
              <p:nvPr/>
            </p:nvSpPr>
            <p:spPr>
              <a:xfrm>
                <a:off x="5180334" y="4884571"/>
                <a:ext cx="1270621" cy="114607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0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34" name="Straight Connector 33"/>
            <p:cNvCxnSpPr>
              <a:cxnSpLocks/>
            </p:cNvCxnSpPr>
            <p:nvPr/>
          </p:nvCxnSpPr>
          <p:spPr>
            <a:xfrm flipH="1" flipV="1">
              <a:off x="6210304" y="4267201"/>
              <a:ext cx="228596" cy="8551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D2F310D-3964-47F6-8CF7-EFABD03ACA4B}"/>
              </a:ext>
            </a:extLst>
          </p:cNvPr>
          <p:cNvGrpSpPr/>
          <p:nvPr/>
        </p:nvGrpSpPr>
        <p:grpSpPr>
          <a:xfrm>
            <a:off x="1925603" y="3505201"/>
            <a:ext cx="3484597" cy="2228849"/>
            <a:chOff x="1925603" y="3505201"/>
            <a:chExt cx="3484597" cy="2228849"/>
          </a:xfrm>
        </p:grpSpPr>
        <p:grpSp>
          <p:nvGrpSpPr>
            <p:cNvPr id="20" name="Group 19"/>
            <p:cNvGrpSpPr/>
            <p:nvPr/>
          </p:nvGrpSpPr>
          <p:grpSpPr>
            <a:xfrm>
              <a:off x="1925603" y="3505201"/>
              <a:ext cx="2743198" cy="2228849"/>
              <a:chOff x="1567816" y="3226685"/>
              <a:chExt cx="1620799" cy="1620799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567816" y="3226685"/>
                <a:ext cx="1620799" cy="1620799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Oval 4"/>
              <p:cNvSpPr/>
              <p:nvPr/>
            </p:nvSpPr>
            <p:spPr>
              <a:xfrm>
                <a:off x="1805177" y="3332416"/>
                <a:ext cx="1146077" cy="114607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ভুল</a:t>
                </a: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ত্রুটি</a:t>
                </a: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 err="1">
                    <a:latin typeface="NikoshBAN" pitchFamily="2" charset="0"/>
                    <a:cs typeface="NikoshBAN" pitchFamily="2" charset="0"/>
                  </a:rPr>
                  <a:t>হ্রাস</a:t>
                </a:r>
                <a:endParaRPr lang="en-US" sz="40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36" name="Straight Connector 35"/>
            <p:cNvCxnSpPr>
              <a:cxnSpLocks/>
            </p:cNvCxnSpPr>
            <p:nvPr/>
          </p:nvCxnSpPr>
          <p:spPr>
            <a:xfrm flipV="1">
              <a:off x="4462488" y="3733800"/>
              <a:ext cx="947712" cy="3166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0A9F1B9-EB57-4084-B7CE-63816D549301}"/>
              </a:ext>
            </a:extLst>
          </p:cNvPr>
          <p:cNvGrpSpPr/>
          <p:nvPr/>
        </p:nvGrpSpPr>
        <p:grpSpPr>
          <a:xfrm>
            <a:off x="2196193" y="1295401"/>
            <a:ext cx="3518807" cy="1752599"/>
            <a:chOff x="2196193" y="1295401"/>
            <a:chExt cx="3518807" cy="1752599"/>
          </a:xfrm>
        </p:grpSpPr>
        <p:grpSp>
          <p:nvGrpSpPr>
            <p:cNvPr id="23" name="Group 22"/>
            <p:cNvGrpSpPr/>
            <p:nvPr/>
          </p:nvGrpSpPr>
          <p:grpSpPr>
            <a:xfrm>
              <a:off x="2196193" y="1295401"/>
              <a:ext cx="2743198" cy="1752599"/>
              <a:chOff x="1959037" y="1017860"/>
              <a:chExt cx="1624689" cy="1620799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959037" y="1017860"/>
                <a:ext cx="1624689" cy="1620799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Oval 4"/>
              <p:cNvSpPr/>
              <p:nvPr/>
            </p:nvSpPr>
            <p:spPr>
              <a:xfrm>
                <a:off x="2126498" y="1267107"/>
                <a:ext cx="1148829" cy="114607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পাকা বহির সহায়ক</a:t>
                </a:r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>
              <a:off x="4876800" y="2438400"/>
              <a:ext cx="8382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DDD42C9-968A-432F-BD1D-4E4EB34196D8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50" y="342901"/>
            <a:ext cx="64008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Shonar Bangla" pitchFamily="34" charset="0"/>
                <a:cs typeface="Shonar Bangla" pitchFamily="34" charset="0"/>
              </a:rPr>
              <a:t>জাবেদার শ্রে</a:t>
            </a:r>
            <a:r>
              <a:rPr lang="bn-BD" sz="4000" b="1" dirty="0">
                <a:latin typeface="Shonar Bangla" pitchFamily="34" charset="0"/>
                <a:cs typeface="Shonar Bangla" pitchFamily="34" charset="0"/>
              </a:rPr>
              <a:t>ণি </a:t>
            </a:r>
            <a:r>
              <a:rPr lang="bn-IN" sz="4000" b="1" dirty="0">
                <a:latin typeface="Shonar Bangla" pitchFamily="34" charset="0"/>
                <a:cs typeface="Shonar Bangla" pitchFamily="34" charset="0"/>
              </a:rPr>
              <a:t>বিভাগ-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AB956F-DD00-407B-AA52-25C2AB3EAF67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596EED-5AB3-45A2-AE4B-A14ED0439D9A}"/>
              </a:ext>
            </a:extLst>
          </p:cNvPr>
          <p:cNvSpPr/>
          <p:nvPr/>
        </p:nvSpPr>
        <p:spPr>
          <a:xfrm>
            <a:off x="8172450" y="339159"/>
            <a:ext cx="2895598" cy="55771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Shonar Bangla" pitchFamily="34" charset="0"/>
                <a:cs typeface="Shonar Bangla" pitchFamily="34" charset="0"/>
              </a:rPr>
              <a:t>ক্রয় </a:t>
            </a:r>
            <a:r>
              <a:rPr lang="bn-IN" sz="40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0D220A-4172-4962-9017-3CA78A488BE2}"/>
              </a:ext>
            </a:extLst>
          </p:cNvPr>
          <p:cNvSpPr/>
          <p:nvPr/>
        </p:nvSpPr>
        <p:spPr>
          <a:xfrm>
            <a:off x="8172450" y="973751"/>
            <a:ext cx="2895598" cy="5274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000" dirty="0">
                <a:latin typeface="Shonar Bangla" pitchFamily="34" charset="0"/>
                <a:cs typeface="Shonar Bangla" pitchFamily="34" charset="0"/>
              </a:rPr>
              <a:t>ব</a:t>
            </a:r>
            <a:r>
              <a:rPr lang="en-US" sz="4000" dirty="0">
                <a:latin typeface="Shonar Bangla" pitchFamily="34" charset="0"/>
                <a:cs typeface="Shonar Bangla" pitchFamily="34" charset="0"/>
              </a:rPr>
              <a:t>িক্রয় </a:t>
            </a:r>
            <a:r>
              <a:rPr lang="bn-IN" sz="40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1B2E3B-397F-466C-AA55-58E0103DD53C}"/>
              </a:ext>
            </a:extLst>
          </p:cNvPr>
          <p:cNvSpPr/>
          <p:nvPr/>
        </p:nvSpPr>
        <p:spPr>
          <a:xfrm>
            <a:off x="8172450" y="1589263"/>
            <a:ext cx="3486150" cy="4887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Shonar Bangla" pitchFamily="34" charset="0"/>
                <a:cs typeface="Shonar Bangla" pitchFamily="34" charset="0"/>
              </a:rPr>
              <a:t>ক্রয় </a:t>
            </a:r>
            <a:r>
              <a:rPr lang="as-IN" sz="4000" dirty="0">
                <a:latin typeface="Shonar Bangla" pitchFamily="34" charset="0"/>
                <a:cs typeface="Shonar Bangla" pitchFamily="34" charset="0"/>
              </a:rPr>
              <a:t>ফ</a:t>
            </a:r>
            <a:r>
              <a:rPr lang="en-US" sz="4000" dirty="0">
                <a:latin typeface="Shonar Bangla" pitchFamily="34" charset="0"/>
                <a:cs typeface="Shonar Bangla" pitchFamily="34" charset="0"/>
              </a:rPr>
              <a:t>ে</a:t>
            </a:r>
            <a:r>
              <a:rPr lang="as-IN" sz="4000" dirty="0">
                <a:latin typeface="Shonar Bangla" pitchFamily="34" charset="0"/>
                <a:cs typeface="Shonar Bangla" pitchFamily="34" charset="0"/>
              </a:rPr>
              <a:t>র</a:t>
            </a:r>
            <a:r>
              <a:rPr lang="en-US" sz="4000" dirty="0">
                <a:latin typeface="Shonar Bangla" pitchFamily="34" charset="0"/>
                <a:cs typeface="Shonar Bangla" pitchFamily="34" charset="0"/>
              </a:rPr>
              <a:t>ত </a:t>
            </a:r>
            <a:r>
              <a:rPr lang="bn-IN" sz="40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0C2EB1-0515-4B72-961C-3A79D612B49E}"/>
              </a:ext>
            </a:extLst>
          </p:cNvPr>
          <p:cNvSpPr/>
          <p:nvPr/>
        </p:nvSpPr>
        <p:spPr>
          <a:xfrm>
            <a:off x="8172450" y="2173900"/>
            <a:ext cx="3486150" cy="46311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3600" dirty="0">
                <a:latin typeface="Shonar Bangla" pitchFamily="34" charset="0"/>
                <a:cs typeface="Shonar Bangla" pitchFamily="34" charset="0"/>
              </a:rPr>
              <a:t>ব</a:t>
            </a:r>
            <a:r>
              <a:rPr lang="en-US" sz="3600" dirty="0">
                <a:latin typeface="Shonar Bangla" pitchFamily="34" charset="0"/>
                <a:cs typeface="Shonar Bangla" pitchFamily="34" charset="0"/>
              </a:rPr>
              <a:t>িক্রয় </a:t>
            </a:r>
            <a:r>
              <a:rPr lang="as-IN" sz="3600" dirty="0">
                <a:latin typeface="Shonar Bangla" pitchFamily="34" charset="0"/>
                <a:cs typeface="Shonar Bangla" pitchFamily="34" charset="0"/>
              </a:rPr>
              <a:t>ফ</a:t>
            </a:r>
            <a:r>
              <a:rPr lang="en-US" sz="3600" dirty="0">
                <a:latin typeface="Shonar Bangla" pitchFamily="34" charset="0"/>
                <a:cs typeface="Shonar Bangla" pitchFamily="34" charset="0"/>
              </a:rPr>
              <a:t>ে</a:t>
            </a:r>
            <a:r>
              <a:rPr lang="as-IN" sz="3600" dirty="0">
                <a:latin typeface="Shonar Bangla" pitchFamily="34" charset="0"/>
                <a:cs typeface="Shonar Bangla" pitchFamily="34" charset="0"/>
              </a:rPr>
              <a:t>র</a:t>
            </a:r>
            <a:r>
              <a:rPr lang="en-US" sz="3600" dirty="0">
                <a:latin typeface="Shonar Bangla" pitchFamily="34" charset="0"/>
                <a:cs typeface="Shonar Bangla" pitchFamily="34" charset="0"/>
              </a:rPr>
              <a:t>ত </a:t>
            </a:r>
            <a:r>
              <a:rPr lang="bn-IN" sz="36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366B12-6208-4B16-B714-B8F18EBC89E7}"/>
              </a:ext>
            </a:extLst>
          </p:cNvPr>
          <p:cNvSpPr/>
          <p:nvPr/>
        </p:nvSpPr>
        <p:spPr>
          <a:xfrm>
            <a:off x="8172450" y="2724151"/>
            <a:ext cx="3486150" cy="46311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honar Bangla" pitchFamily="34" charset="0"/>
                <a:cs typeface="Shonar Bangla" pitchFamily="34" charset="0"/>
              </a:rPr>
              <a:t>নগদ প্রাপ্তি </a:t>
            </a:r>
            <a:r>
              <a:rPr lang="bn-IN" sz="36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7D469A9-8DF5-4379-B1C5-EF5E308B0575}"/>
              </a:ext>
            </a:extLst>
          </p:cNvPr>
          <p:cNvSpPr/>
          <p:nvPr/>
        </p:nvSpPr>
        <p:spPr>
          <a:xfrm>
            <a:off x="8172450" y="3274403"/>
            <a:ext cx="3486150" cy="46311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honar Bangla" pitchFamily="34" charset="0"/>
                <a:cs typeface="Shonar Bangla" pitchFamily="34" charset="0"/>
              </a:rPr>
              <a:t>নগদ প্রদান </a:t>
            </a:r>
            <a:r>
              <a:rPr lang="bn-IN" sz="36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99BB74-B6D2-4EC1-8D25-3824463BC50E}"/>
              </a:ext>
            </a:extLst>
          </p:cNvPr>
          <p:cNvSpPr/>
          <p:nvPr/>
        </p:nvSpPr>
        <p:spPr>
          <a:xfrm>
            <a:off x="8172450" y="3908703"/>
            <a:ext cx="3486150" cy="5223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honar Bangla" pitchFamily="34" charset="0"/>
                <a:cs typeface="Shonar Bangla" pitchFamily="34" charset="0"/>
              </a:rPr>
              <a:t>সংশোধনী </a:t>
            </a:r>
            <a:r>
              <a:rPr lang="bn-IN" sz="36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503F17-BF3C-42E8-87A1-36278882F843}"/>
              </a:ext>
            </a:extLst>
          </p:cNvPr>
          <p:cNvSpPr/>
          <p:nvPr/>
        </p:nvSpPr>
        <p:spPr>
          <a:xfrm>
            <a:off x="8172450" y="4514585"/>
            <a:ext cx="3486150" cy="5223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honar Bangla" pitchFamily="34" charset="0"/>
                <a:cs typeface="Shonar Bangla" pitchFamily="34" charset="0"/>
              </a:rPr>
              <a:t>সমন্বয় </a:t>
            </a:r>
            <a:r>
              <a:rPr lang="bn-IN" sz="36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EEB3A3-DC73-463F-B01B-F7AC878C7BDD}"/>
              </a:ext>
            </a:extLst>
          </p:cNvPr>
          <p:cNvSpPr/>
          <p:nvPr/>
        </p:nvSpPr>
        <p:spPr>
          <a:xfrm>
            <a:off x="8172450" y="5114816"/>
            <a:ext cx="3486150" cy="5223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honar Bangla" pitchFamily="34" charset="0"/>
                <a:cs typeface="Shonar Bangla" pitchFamily="34" charset="0"/>
              </a:rPr>
              <a:t>সমাপনী </a:t>
            </a:r>
            <a:r>
              <a:rPr lang="bn-IN" sz="36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119BE8-0EA7-48B5-87C2-B05C286740B7}"/>
              </a:ext>
            </a:extLst>
          </p:cNvPr>
          <p:cNvSpPr/>
          <p:nvPr/>
        </p:nvSpPr>
        <p:spPr>
          <a:xfrm>
            <a:off x="8210550" y="5705685"/>
            <a:ext cx="3486150" cy="46311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honar Bangla" pitchFamily="34" charset="0"/>
                <a:cs typeface="Shonar Bangla" pitchFamily="34" charset="0"/>
              </a:rPr>
              <a:t>প্রারম্ভিক </a:t>
            </a:r>
            <a:r>
              <a:rPr lang="bn-IN" sz="36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971DC6-849E-4766-8578-D348A53C98BF}"/>
              </a:ext>
            </a:extLst>
          </p:cNvPr>
          <p:cNvSpPr/>
          <p:nvPr/>
        </p:nvSpPr>
        <p:spPr>
          <a:xfrm>
            <a:off x="8209805" y="6224903"/>
            <a:ext cx="3486150" cy="46311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honar Bangla" pitchFamily="34" charset="0"/>
                <a:cs typeface="Shonar Bangla" pitchFamily="34" charset="0"/>
              </a:rPr>
              <a:t>অন্যান্য </a:t>
            </a:r>
            <a:r>
              <a:rPr lang="bn-IN" sz="3600" dirty="0">
                <a:latin typeface="Shonar Bangla" pitchFamily="34" charset="0"/>
                <a:cs typeface="Shonar Bangla" pitchFamily="34" charset="0"/>
              </a:rPr>
              <a:t>জাবেদা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5C8EDA9-E374-4880-9D7E-3E40891FCECC}"/>
              </a:ext>
            </a:extLst>
          </p:cNvPr>
          <p:cNvGrpSpPr/>
          <p:nvPr/>
        </p:nvGrpSpPr>
        <p:grpSpPr>
          <a:xfrm>
            <a:off x="495300" y="1877106"/>
            <a:ext cx="6915150" cy="3440199"/>
            <a:chOff x="495300" y="1877106"/>
            <a:chExt cx="6915150" cy="34401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DAD3685-B56B-46A0-BEE4-8A563AE0FC2C}"/>
                </a:ext>
              </a:extLst>
            </p:cNvPr>
            <p:cNvSpPr/>
            <p:nvPr/>
          </p:nvSpPr>
          <p:spPr>
            <a:xfrm>
              <a:off x="495300" y="3134406"/>
              <a:ext cx="2819400" cy="104775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800" dirty="0">
                  <a:latin typeface="Shonar Bangla" pitchFamily="34" charset="0"/>
                  <a:cs typeface="Shonar Bangla" pitchFamily="34" charset="0"/>
                </a:rPr>
                <a:t>সাধার</a:t>
              </a:r>
              <a:r>
                <a:rPr lang="bn-BD" sz="4800" dirty="0">
                  <a:latin typeface="Shonar Bangla" pitchFamily="34" charset="0"/>
                  <a:cs typeface="Shonar Bangla" pitchFamily="34" charset="0"/>
                </a:rPr>
                <a:t>ণ</a:t>
              </a:r>
              <a:r>
                <a:rPr lang="bn-IN" sz="4800" dirty="0">
                  <a:latin typeface="Shonar Bangla" pitchFamily="34" charset="0"/>
                  <a:cs typeface="Shonar Bangla" pitchFamily="34" charset="0"/>
                </a:rPr>
                <a:t> জাবেদা</a:t>
              </a:r>
              <a:endParaRPr lang="en-US" sz="4800" dirty="0">
                <a:latin typeface="Shonar Bangla" pitchFamily="34" charset="0"/>
                <a:cs typeface="Shonar Bangla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CF5C1C8-6F82-4C5D-9810-27E64C700E32}"/>
                </a:ext>
              </a:extLst>
            </p:cNvPr>
            <p:cNvSpPr/>
            <p:nvPr/>
          </p:nvSpPr>
          <p:spPr>
            <a:xfrm>
              <a:off x="4019552" y="1877106"/>
              <a:ext cx="3390898" cy="70788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latin typeface="Shonar Bangla" pitchFamily="34" charset="0"/>
                  <a:cs typeface="Shonar Bangla" pitchFamily="34" charset="0"/>
                </a:rPr>
                <a:t>বিশেষ</a:t>
              </a:r>
              <a:r>
                <a:rPr lang="bn-IN" sz="4400" dirty="0">
                  <a:latin typeface="Shonar Bangla" pitchFamily="34" charset="0"/>
                  <a:cs typeface="Shonar Bangla" pitchFamily="34" charset="0"/>
                </a:rPr>
                <a:t> জাবেদা</a:t>
              </a:r>
              <a:endParaRPr lang="en-US" sz="4400" dirty="0">
                <a:latin typeface="Shonar Bangla" pitchFamily="34" charset="0"/>
                <a:cs typeface="Shonar Bangla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504FEC0-D7B9-4249-91AD-CAEE7F5A6248}"/>
                </a:ext>
              </a:extLst>
            </p:cNvPr>
            <p:cNvSpPr/>
            <p:nvPr/>
          </p:nvSpPr>
          <p:spPr>
            <a:xfrm>
              <a:off x="4152900" y="4609419"/>
              <a:ext cx="2971053" cy="70788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latin typeface="Shonar Bangla" pitchFamily="34" charset="0"/>
                  <a:cs typeface="Shonar Bangla" pitchFamily="34" charset="0"/>
                </a:rPr>
                <a:t>প্রকৃত </a:t>
              </a:r>
              <a:r>
                <a:rPr lang="bn-IN" sz="4400" dirty="0">
                  <a:latin typeface="Shonar Bangla" pitchFamily="34" charset="0"/>
                  <a:cs typeface="Shonar Bangla" pitchFamily="34" charset="0"/>
                </a:rPr>
                <a:t>জাবেদা</a:t>
              </a:r>
              <a:endParaRPr lang="en-US" sz="4400" dirty="0">
                <a:latin typeface="Shonar Bangla" pitchFamily="34" charset="0"/>
                <a:cs typeface="Shonar Bangla" pitchFamily="34" charset="0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815CC66-27C2-4088-A387-30F99D6B1162}"/>
                </a:ext>
              </a:extLst>
            </p:cNvPr>
            <p:cNvGrpSpPr/>
            <p:nvPr/>
          </p:nvGrpSpPr>
          <p:grpSpPr>
            <a:xfrm>
              <a:off x="3314700" y="2173900"/>
              <a:ext cx="685800" cy="2954267"/>
              <a:chOff x="3314700" y="2173900"/>
              <a:chExt cx="685800" cy="2954267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D20BC11-D150-4D4C-A8BA-CAA98273C3C6}"/>
                  </a:ext>
                </a:extLst>
              </p:cNvPr>
              <p:cNvCxnSpPr/>
              <p:nvPr/>
            </p:nvCxnSpPr>
            <p:spPr>
              <a:xfrm>
                <a:off x="3657600" y="2173900"/>
                <a:ext cx="0" cy="2940916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B3791E8F-27BF-4705-AA72-DFCEBB292A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4700" y="3718467"/>
                <a:ext cx="34290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977CDCCF-3886-4219-8DC9-E179DE85F7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7600" y="5128167"/>
                <a:ext cx="34290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A71F48AF-8F00-4BA1-9299-288E29C795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7600" y="2194467"/>
                <a:ext cx="34290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6BF450F-68AB-4AB7-9B2B-C9D40A78A558}"/>
              </a:ext>
            </a:extLst>
          </p:cNvPr>
          <p:cNvGrpSpPr/>
          <p:nvPr/>
        </p:nvGrpSpPr>
        <p:grpSpPr>
          <a:xfrm>
            <a:off x="7429500" y="640485"/>
            <a:ext cx="342900" cy="2927624"/>
            <a:chOff x="7429500" y="640485"/>
            <a:chExt cx="342900" cy="2927624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2305AC5-E1C0-4815-BEF6-A71DCB0DA985}"/>
                </a:ext>
              </a:extLst>
            </p:cNvPr>
            <p:cNvCxnSpPr/>
            <p:nvPr/>
          </p:nvCxnSpPr>
          <p:spPr>
            <a:xfrm>
              <a:off x="7772400" y="640485"/>
              <a:ext cx="0" cy="2927624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F1D81157-18A0-470C-B499-D686628FD90D}"/>
                </a:ext>
              </a:extLst>
            </p:cNvPr>
            <p:cNvCxnSpPr>
              <a:cxnSpLocks/>
            </p:cNvCxnSpPr>
            <p:nvPr/>
          </p:nvCxnSpPr>
          <p:spPr>
            <a:xfrm>
              <a:off x="7429500" y="2178071"/>
              <a:ext cx="3429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F089884-F0FE-4340-B255-B1F576D8B831}"/>
              </a:ext>
            </a:extLst>
          </p:cNvPr>
          <p:cNvCxnSpPr>
            <a:cxnSpLocks/>
          </p:cNvCxnSpPr>
          <p:nvPr/>
        </p:nvCxnSpPr>
        <p:spPr>
          <a:xfrm>
            <a:off x="7772400" y="3581400"/>
            <a:ext cx="3429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F9BD560-D879-42E5-8F2B-9FA4E1D532BB}"/>
              </a:ext>
            </a:extLst>
          </p:cNvPr>
          <p:cNvCxnSpPr>
            <a:cxnSpLocks/>
          </p:cNvCxnSpPr>
          <p:nvPr/>
        </p:nvCxnSpPr>
        <p:spPr>
          <a:xfrm>
            <a:off x="7772400" y="660959"/>
            <a:ext cx="3429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2B650EA-A9FB-417F-8F04-A457092755F3}"/>
              </a:ext>
            </a:extLst>
          </p:cNvPr>
          <p:cNvCxnSpPr/>
          <p:nvPr/>
        </p:nvCxnSpPr>
        <p:spPr>
          <a:xfrm>
            <a:off x="7667254" y="4164281"/>
            <a:ext cx="0" cy="232699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034ACEC-E218-4BF7-B579-6058B2A7C087}"/>
              </a:ext>
            </a:extLst>
          </p:cNvPr>
          <p:cNvCxnSpPr>
            <a:cxnSpLocks/>
          </p:cNvCxnSpPr>
          <p:nvPr/>
        </p:nvCxnSpPr>
        <p:spPr>
          <a:xfrm>
            <a:off x="7124703" y="4986367"/>
            <a:ext cx="54255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D078066-3442-4DA1-A31B-446EDBCF2AC2}"/>
              </a:ext>
            </a:extLst>
          </p:cNvPr>
          <p:cNvCxnSpPr>
            <a:cxnSpLocks/>
          </p:cNvCxnSpPr>
          <p:nvPr/>
        </p:nvCxnSpPr>
        <p:spPr>
          <a:xfrm>
            <a:off x="7667254" y="6501840"/>
            <a:ext cx="54255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E9D8973-DDE1-478E-AEEB-EE6B8C34F837}"/>
              </a:ext>
            </a:extLst>
          </p:cNvPr>
          <p:cNvCxnSpPr>
            <a:cxnSpLocks/>
          </p:cNvCxnSpPr>
          <p:nvPr/>
        </p:nvCxnSpPr>
        <p:spPr>
          <a:xfrm>
            <a:off x="7667254" y="4180555"/>
            <a:ext cx="54255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4218832-02F7-4FB6-8C23-7F4578795624}"/>
              </a:ext>
            </a:extLst>
          </p:cNvPr>
          <p:cNvCxnSpPr>
            <a:cxnSpLocks/>
          </p:cNvCxnSpPr>
          <p:nvPr/>
        </p:nvCxnSpPr>
        <p:spPr>
          <a:xfrm>
            <a:off x="7772400" y="1265905"/>
            <a:ext cx="4374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7E6648C-B96E-4068-A48E-E339DE3DE1A9}"/>
              </a:ext>
            </a:extLst>
          </p:cNvPr>
          <p:cNvCxnSpPr>
            <a:cxnSpLocks/>
          </p:cNvCxnSpPr>
          <p:nvPr/>
        </p:nvCxnSpPr>
        <p:spPr>
          <a:xfrm>
            <a:off x="7735045" y="1847611"/>
            <a:ext cx="4374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6838BE2-C70A-4A2C-A071-9CB0693E3A4B}"/>
              </a:ext>
            </a:extLst>
          </p:cNvPr>
          <p:cNvCxnSpPr>
            <a:cxnSpLocks/>
          </p:cNvCxnSpPr>
          <p:nvPr/>
        </p:nvCxnSpPr>
        <p:spPr>
          <a:xfrm>
            <a:off x="7735045" y="2381011"/>
            <a:ext cx="4374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7F6F73F-A3BF-4976-8A60-574234D4BE06}"/>
              </a:ext>
            </a:extLst>
          </p:cNvPr>
          <p:cNvCxnSpPr>
            <a:cxnSpLocks/>
          </p:cNvCxnSpPr>
          <p:nvPr/>
        </p:nvCxnSpPr>
        <p:spPr>
          <a:xfrm>
            <a:off x="7772400" y="2971561"/>
            <a:ext cx="4374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92BB4EB-1ACB-401D-A4DF-8DAD6F3161F1}"/>
              </a:ext>
            </a:extLst>
          </p:cNvPr>
          <p:cNvCxnSpPr>
            <a:cxnSpLocks/>
          </p:cNvCxnSpPr>
          <p:nvPr/>
        </p:nvCxnSpPr>
        <p:spPr>
          <a:xfrm>
            <a:off x="7667254" y="4771105"/>
            <a:ext cx="54255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0D3C081-42A4-4832-9735-BD31A06D36EC}"/>
              </a:ext>
            </a:extLst>
          </p:cNvPr>
          <p:cNvCxnSpPr>
            <a:cxnSpLocks/>
          </p:cNvCxnSpPr>
          <p:nvPr/>
        </p:nvCxnSpPr>
        <p:spPr>
          <a:xfrm>
            <a:off x="7667254" y="5317305"/>
            <a:ext cx="54255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4C7552A-F51F-494C-8F16-EF02E2B6FC97}"/>
              </a:ext>
            </a:extLst>
          </p:cNvPr>
          <p:cNvCxnSpPr>
            <a:cxnSpLocks/>
          </p:cNvCxnSpPr>
          <p:nvPr/>
        </p:nvCxnSpPr>
        <p:spPr>
          <a:xfrm>
            <a:off x="7667254" y="5945955"/>
            <a:ext cx="54255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976680"/>
          <a:ext cx="9144000" cy="4881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81545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>
                          <a:latin typeface="Shonar Bangla" pitchFamily="34" charset="0"/>
                          <a:cs typeface="Shonar Bangla" pitchFamily="34" charset="0"/>
                        </a:rPr>
                        <a:t>তারিখ</a:t>
                      </a:r>
                      <a:endParaRPr lang="en-US" sz="4000" b="0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>
                          <a:latin typeface="Shonar Bangla" pitchFamily="34" charset="0"/>
                          <a:cs typeface="Shonar Bangla" pitchFamily="34" charset="0"/>
                        </a:rPr>
                        <a:t>বিবর</a:t>
                      </a:r>
                      <a:r>
                        <a:rPr lang="bn-BD" sz="4000" dirty="0">
                          <a:latin typeface="Shonar Bangla" pitchFamily="34" charset="0"/>
                          <a:cs typeface="Shonar Bangla" pitchFamily="34" charset="0"/>
                        </a:rPr>
                        <a:t>ণ</a:t>
                      </a:r>
                      <a:r>
                        <a:rPr lang="bn-IN" sz="4000" dirty="0">
                          <a:latin typeface="Shonar Bangla" pitchFamily="34" charset="0"/>
                          <a:cs typeface="Shonar Bangla" pitchFamily="34" charset="0"/>
                        </a:rPr>
                        <a:t>/হিসাবের</a:t>
                      </a:r>
                      <a:r>
                        <a:rPr lang="bn-IN" sz="4000" baseline="0" dirty="0">
                          <a:latin typeface="Shonar Bangla" pitchFamily="34" charset="0"/>
                          <a:cs typeface="Shonar Bangla" pitchFamily="34" charset="0"/>
                        </a:rPr>
                        <a:t> নাম ও ব্যাখ্যা</a:t>
                      </a:r>
                      <a:endParaRPr lang="en-US" sz="4000" b="0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>
                          <a:latin typeface="Shonar Bangla" pitchFamily="34" charset="0"/>
                          <a:cs typeface="Shonar Bangla" pitchFamily="34" charset="0"/>
                        </a:rPr>
                        <a:t>খঃ পৃঃ</a:t>
                      </a:r>
                      <a:endParaRPr lang="en-US" sz="4000" b="0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>
                          <a:latin typeface="Shonar Bangla" pitchFamily="34" charset="0"/>
                          <a:cs typeface="Shonar Bangla" pitchFamily="34" charset="0"/>
                        </a:rPr>
                        <a:t>ডেবিট</a:t>
                      </a:r>
                      <a:r>
                        <a:rPr lang="bn-IN" sz="4000" baseline="0" dirty="0">
                          <a:latin typeface="Shonar Bangla" pitchFamily="34" charset="0"/>
                          <a:cs typeface="Shonar Bangla" pitchFamily="34" charset="0"/>
                        </a:rPr>
                        <a:t> টাকা</a:t>
                      </a:r>
                      <a:endParaRPr lang="en-US" sz="4000" b="0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>
                          <a:latin typeface="Shonar Bangla" pitchFamily="34" charset="0"/>
                          <a:cs typeface="Shonar Bangla" pitchFamily="34" charset="0"/>
                        </a:rPr>
                        <a:t>ক্রেডিট</a:t>
                      </a:r>
                      <a:r>
                        <a:rPr lang="bn-IN" sz="4000" baseline="0" dirty="0">
                          <a:latin typeface="Shonar Bangla" pitchFamily="34" charset="0"/>
                          <a:cs typeface="Shonar Bangla" pitchFamily="34" charset="0"/>
                        </a:rPr>
                        <a:t> টাকা</a:t>
                      </a:r>
                      <a:endParaRPr lang="en-US" sz="4000" b="0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6602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172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4000" dirty="0">
                          <a:latin typeface="Shonar Bangla" pitchFamily="34" charset="0"/>
                          <a:cs typeface="Shonar Bangla" pitchFamily="34" charset="0"/>
                        </a:rPr>
                        <a:t>মোট</a:t>
                      </a:r>
                      <a:endParaRPr lang="en-US" sz="4000" b="0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latin typeface="Shonar Bangla" pitchFamily="34" charset="0"/>
                        <a:cs typeface="Shonar Bangl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strike="sngStrike" dirty="0">
                          <a:latin typeface="Shonar Bangla" pitchFamily="34" charset="0"/>
                          <a:cs typeface="Shonar Bangla" pitchFamily="34" charset="0"/>
                        </a:rPr>
                        <a:t>******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strike="sngStrike" dirty="0">
                          <a:latin typeface="Shonar Bangla" pitchFamily="34" charset="0"/>
                          <a:cs typeface="Shonar Bangla" pitchFamily="34" charset="0"/>
                        </a:rPr>
                        <a:t>******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14600" y="609600"/>
            <a:ext cx="6606296" cy="11079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IN" sz="6600" dirty="0">
                <a:latin typeface="Shonar Bangla" pitchFamily="34" charset="0"/>
                <a:cs typeface="Shonar Bangla" pitchFamily="34" charset="0"/>
              </a:rPr>
              <a:t>সাধার</a:t>
            </a:r>
            <a:r>
              <a:rPr lang="bn-BD" sz="6600" dirty="0">
                <a:latin typeface="Shonar Bangla" pitchFamily="34" charset="0"/>
                <a:cs typeface="Shonar Bangla" pitchFamily="34" charset="0"/>
              </a:rPr>
              <a:t>ণ </a:t>
            </a:r>
            <a:r>
              <a:rPr lang="bn-IN" sz="6600" dirty="0">
                <a:latin typeface="Shonar Bangla" pitchFamily="34" charset="0"/>
                <a:cs typeface="Shonar Bangla" pitchFamily="34" charset="0"/>
              </a:rPr>
              <a:t>জাবেদার নমুনা ছক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5A7277-FF95-459D-AACA-49443A6DA88E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3" grpId="1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1" y="762001"/>
            <a:ext cx="4240263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6000" b="1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000" b="1" dirty="0">
                <a:latin typeface="Shonar Bangla" pitchFamily="34" charset="0"/>
                <a:cs typeface="Shonar Bangla" pitchFamily="34" charset="0"/>
              </a:rPr>
              <a:t>একক </a:t>
            </a:r>
            <a:r>
              <a:rPr lang="bn-IN" sz="6000" b="1" dirty="0">
                <a:latin typeface="Shonar Bangla" pitchFamily="34" charset="0"/>
                <a:cs typeface="Shonar Bangla" pitchFamily="34" charset="0"/>
              </a:rPr>
              <a:t>কাজঃ-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1" y="2521804"/>
            <a:ext cx="6405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Shonar Bangla" pitchFamily="34" charset="0"/>
                <a:cs typeface="Shonar Bangla" pitchFamily="34" charset="0"/>
              </a:rPr>
              <a:t>সাধার</a:t>
            </a:r>
            <a:r>
              <a:rPr lang="bn-BD" sz="4800" dirty="0">
                <a:latin typeface="Shonar Bangla" pitchFamily="34" charset="0"/>
                <a:cs typeface="Shonar Bangla" pitchFamily="34" charset="0"/>
              </a:rPr>
              <a:t>ণ</a:t>
            </a:r>
            <a:r>
              <a:rPr lang="bn-IN" sz="48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4800" dirty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জাবেদার ছকটি </a:t>
            </a:r>
            <a:r>
              <a:rPr lang="bn-IN" sz="4800" dirty="0">
                <a:latin typeface="Shonar Bangla" pitchFamily="34" charset="0"/>
                <a:cs typeface="Shonar Bangla" pitchFamily="34" charset="0"/>
              </a:rPr>
              <a:t>দেখাও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1" y="3664804"/>
            <a:ext cx="9426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Shonar Bangla" pitchFamily="34" charset="0"/>
                <a:cs typeface="Shonar Bangla" pitchFamily="34" charset="0"/>
              </a:rPr>
              <a:t>ছকের সাহায্যে জাবেদার </a:t>
            </a:r>
            <a:r>
              <a:rPr lang="bn-IN" sz="4800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শ্রে</a:t>
            </a:r>
            <a:r>
              <a:rPr lang="bn-BD" sz="4800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ণি</a:t>
            </a:r>
            <a:r>
              <a:rPr lang="bn-IN" sz="4800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বিভাগ </a:t>
            </a:r>
            <a:r>
              <a:rPr lang="bn-IN" sz="4800" dirty="0">
                <a:latin typeface="Shonar Bangla" pitchFamily="34" charset="0"/>
                <a:cs typeface="Shonar Bangla" pitchFamily="34" charset="0"/>
              </a:rPr>
              <a:t>দেখাও।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804885-8489-4CEC-9B63-B886B99D8F33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230390230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3" grpId="1" uiExpand="1" build="allAtOnce"/>
      <p:bldP spid="4" grpId="0" build="allAtOnce"/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533401"/>
            <a:ext cx="9144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নজরে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 প্রকারভেদ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,ডেবিট-ক্রেডিট মনে রাখার উপায়-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55102" y="1295402"/>
            <a:ext cx="1819962" cy="1901807"/>
            <a:chOff x="1131102" y="1580859"/>
            <a:chExt cx="1819962" cy="1619541"/>
          </a:xfrm>
        </p:grpSpPr>
        <p:grpSp>
          <p:nvGrpSpPr>
            <p:cNvPr id="5" name="Group 4"/>
            <p:cNvGrpSpPr/>
            <p:nvPr/>
          </p:nvGrpSpPr>
          <p:grpSpPr>
            <a:xfrm>
              <a:off x="1131102" y="1580859"/>
              <a:ext cx="1819962" cy="1619541"/>
              <a:chOff x="902502" y="1123659"/>
              <a:chExt cx="1819962" cy="1619541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990599" y="1392382"/>
                <a:ext cx="1582430" cy="497983"/>
                <a:chOff x="990599" y="1392382"/>
                <a:chExt cx="1582430" cy="497983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990599" y="1392382"/>
                  <a:ext cx="819150" cy="497983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as-IN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</a:t>
                  </a: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873374" y="1392382"/>
                  <a:ext cx="699655" cy="497983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as-IN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ব্য</a:t>
                  </a:r>
                </a:p>
              </p:txBody>
            </p:sp>
          </p:grpSp>
          <p:sp>
            <p:nvSpPr>
              <p:cNvPr id="2" name="Double Bracket 1"/>
              <p:cNvSpPr/>
              <p:nvPr/>
            </p:nvSpPr>
            <p:spPr>
              <a:xfrm>
                <a:off x="902502" y="1123659"/>
                <a:ext cx="1819962" cy="1619541"/>
              </a:xfrm>
              <a:prstGeom prst="bracketPair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1533077" y="2572389"/>
              <a:ext cx="1057723" cy="550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ডেবিট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00036" y="1295402"/>
            <a:ext cx="4505965" cy="1971875"/>
            <a:chOff x="3876035" y="1657059"/>
            <a:chExt cx="4505965" cy="1633232"/>
          </a:xfrm>
        </p:grpSpPr>
        <p:grpSp>
          <p:nvGrpSpPr>
            <p:cNvPr id="6" name="Group 5"/>
            <p:cNvGrpSpPr/>
            <p:nvPr/>
          </p:nvGrpSpPr>
          <p:grpSpPr>
            <a:xfrm>
              <a:off x="3876035" y="1657059"/>
              <a:ext cx="4505965" cy="1619541"/>
              <a:chOff x="3342635" y="1199859"/>
              <a:chExt cx="4505965" cy="1619541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3472250" y="1371600"/>
                <a:ext cx="1023550" cy="484348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আয়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686300" y="1392382"/>
                <a:ext cx="1295400" cy="48434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as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দায়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248400" y="1392382"/>
                <a:ext cx="1343638" cy="48434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মালিকের</a:t>
                </a:r>
                <a:endParaRPr lang="bn-BD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5" name="Double Bracket 14"/>
              <p:cNvSpPr/>
              <p:nvPr/>
            </p:nvSpPr>
            <p:spPr>
              <a:xfrm>
                <a:off x="3342635" y="1199859"/>
                <a:ext cx="4505965" cy="1619541"/>
              </a:xfrm>
              <a:prstGeom prst="bracketPair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5486400" y="2754959"/>
              <a:ext cx="1295400" cy="535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ক্রেডিট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75577" y="3380831"/>
            <a:ext cx="3400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বাড়লে-ডেবিট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36296" y="3468470"/>
            <a:ext cx="243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বাড়লে-ক্রেডিট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81200" y="4114801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কমলে (বিপরীত)-ক্রেডিট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36296" y="4170538"/>
            <a:ext cx="3574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কমলে (বিপরীত)-ডেবিট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648200" y="1580860"/>
            <a:ext cx="2095500" cy="421034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FC7D25D-2D20-4878-A019-7009F3201032}"/>
              </a:ext>
            </a:extLst>
          </p:cNvPr>
          <p:cNvSpPr/>
          <p:nvPr/>
        </p:nvSpPr>
        <p:spPr>
          <a:xfrm>
            <a:off x="1524000" y="5018692"/>
            <a:ext cx="9144000" cy="18393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জিনিস যা , তা বাড়লে তা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</a:p>
          <a:p>
            <a:pPr algn="ctr"/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 কমে গেলে বিপরীত হয়।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97886B-4173-40DF-871F-C1F3B7FEDBB2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77599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/>
      <p:bldP spid="21" grpId="0"/>
      <p:bldP spid="27" grpId="0"/>
      <p:bldP spid="28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750" y="1752601"/>
            <a:ext cx="10229850" cy="1446550"/>
          </a:xfrm>
          <a:prstGeom prst="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লেনদেনগুলো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জাবেদার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জাবেদাগুলো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লেখ।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34952F-08B2-4E43-9A17-DEED1F2CA294}"/>
              </a:ext>
            </a:extLst>
          </p:cNvPr>
          <p:cNvSpPr txBox="1"/>
          <p:nvPr/>
        </p:nvSpPr>
        <p:spPr>
          <a:xfrm>
            <a:off x="1047750" y="3409950"/>
            <a:ext cx="10229850" cy="21236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4400" dirty="0">
                <a:latin typeface="NikoshBAN" panose="02000000000000000000"/>
              </a:rPr>
              <a:t> ২০,০০০ </a:t>
            </a:r>
            <a:r>
              <a:rPr lang="en-GB" sz="4400" dirty="0" err="1">
                <a:latin typeface="NikoshBAN" panose="02000000000000000000"/>
              </a:rPr>
              <a:t>টাকা</a:t>
            </a:r>
            <a:r>
              <a:rPr lang="en-GB" sz="4400" dirty="0">
                <a:latin typeface="NikoshBAN" panose="02000000000000000000"/>
              </a:rPr>
              <a:t> </a:t>
            </a:r>
            <a:r>
              <a:rPr lang="en-GB" sz="4400" dirty="0" err="1">
                <a:latin typeface="NikoshBAN" panose="02000000000000000000"/>
              </a:rPr>
              <a:t>মূলধন</a:t>
            </a:r>
            <a:r>
              <a:rPr lang="en-GB" sz="4400" dirty="0">
                <a:latin typeface="NikoshBAN" panose="02000000000000000000"/>
              </a:rPr>
              <a:t> </a:t>
            </a:r>
            <a:r>
              <a:rPr lang="en-GB" sz="4400" dirty="0" err="1">
                <a:latin typeface="NikoshBAN" panose="02000000000000000000"/>
              </a:rPr>
              <a:t>আনায়ন</a:t>
            </a:r>
            <a:r>
              <a:rPr lang="en-GB" sz="4400" dirty="0">
                <a:latin typeface="NikoshBAN" panose="02000000000000000000"/>
              </a:rPr>
              <a:t>।</a:t>
            </a:r>
          </a:p>
          <a:p>
            <a:pPr marL="342900" indent="-342900">
              <a:buAutoNum type="arabicPeriod"/>
            </a:pPr>
            <a:r>
              <a:rPr lang="en-GB" sz="4400" dirty="0">
                <a:latin typeface="NikoshBAN" panose="02000000000000000000"/>
              </a:rPr>
              <a:t> ১২,০০০০ </a:t>
            </a:r>
            <a:r>
              <a:rPr lang="en-GB" sz="4400" dirty="0" err="1">
                <a:latin typeface="NikoshBAN" panose="02000000000000000000"/>
              </a:rPr>
              <a:t>টাকায়</a:t>
            </a:r>
            <a:r>
              <a:rPr lang="en-GB" sz="4400" dirty="0">
                <a:latin typeface="NikoshBAN" panose="02000000000000000000"/>
              </a:rPr>
              <a:t> </a:t>
            </a:r>
            <a:r>
              <a:rPr lang="en-GB" sz="4400" dirty="0" err="1">
                <a:latin typeface="NikoshBAN" panose="02000000000000000000"/>
              </a:rPr>
              <a:t>আসবাবপত্র</a:t>
            </a:r>
            <a:r>
              <a:rPr lang="en-GB" sz="4400" dirty="0">
                <a:latin typeface="NikoshBAN" panose="02000000000000000000"/>
              </a:rPr>
              <a:t> </a:t>
            </a:r>
            <a:r>
              <a:rPr lang="en-GB" sz="4400" dirty="0" err="1">
                <a:latin typeface="NikoshBAN" panose="02000000000000000000"/>
              </a:rPr>
              <a:t>ক্রয়</a:t>
            </a:r>
            <a:r>
              <a:rPr lang="en-GB" sz="4400" dirty="0">
                <a:latin typeface="NikoshBAN" panose="02000000000000000000"/>
              </a:rPr>
              <a:t>।</a:t>
            </a:r>
          </a:p>
          <a:p>
            <a:pPr marL="342900" indent="-342900">
              <a:buAutoNum type="arabicPeriod"/>
            </a:pPr>
            <a:r>
              <a:rPr lang="en-GB" sz="4400" dirty="0">
                <a:latin typeface="NikoshBAN" panose="02000000000000000000"/>
              </a:rPr>
              <a:t> ১৫,০০০ </a:t>
            </a:r>
            <a:r>
              <a:rPr lang="en-GB" sz="4400" dirty="0" err="1">
                <a:latin typeface="NikoshBAN" panose="02000000000000000000"/>
              </a:rPr>
              <a:t>টাকার</a:t>
            </a:r>
            <a:r>
              <a:rPr lang="en-GB" sz="4400" dirty="0">
                <a:latin typeface="NikoshBAN" panose="02000000000000000000"/>
              </a:rPr>
              <a:t> </a:t>
            </a:r>
            <a:r>
              <a:rPr lang="en-GB" sz="4400" dirty="0" err="1">
                <a:latin typeface="NikoshBAN" panose="02000000000000000000"/>
              </a:rPr>
              <a:t>পণ্য</a:t>
            </a:r>
            <a:r>
              <a:rPr lang="en-GB" sz="4400" dirty="0">
                <a:latin typeface="NikoshBAN" panose="02000000000000000000"/>
              </a:rPr>
              <a:t> </a:t>
            </a:r>
            <a:r>
              <a:rPr lang="en-GB" sz="4400" dirty="0" err="1">
                <a:latin typeface="NikoshBAN" panose="02000000000000000000"/>
              </a:rPr>
              <a:t>ক্রয়</a:t>
            </a:r>
            <a:r>
              <a:rPr lang="en-GB" sz="4400" dirty="0">
                <a:latin typeface="NikoshBAN" panose="02000000000000000000"/>
              </a:rPr>
              <a:t>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66AB9-FA3E-4C99-8AE6-277B58C0CC92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F3E7A5-CA88-482F-8041-DD1CE8708641}"/>
              </a:ext>
            </a:extLst>
          </p:cNvPr>
          <p:cNvSpPr txBox="1"/>
          <p:nvPr/>
        </p:nvSpPr>
        <p:spPr>
          <a:xfrm>
            <a:off x="1047750" y="628650"/>
            <a:ext cx="855345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/>
              <a:t>জোড়ায়</a:t>
            </a:r>
            <a:r>
              <a:rPr lang="en-US" sz="4800" dirty="0"/>
              <a:t> কাজ</a:t>
            </a:r>
          </a:p>
        </p:txBody>
      </p:sp>
    </p:spTree>
    <p:extLst>
      <p:ext uri="{BB962C8B-B14F-4D97-AF65-F5344CB8AC3E}">
        <p14:creationId xmlns:p14="http://schemas.microsoft.com/office/powerpoint/2010/main" val="3027728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771650"/>
            <a:ext cx="103441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জাবেদাকে বলা হয়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বই                      খ) স্থায়ী বই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গ) পাকা বই                         ঘ)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চিরস্থায়ী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বই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২) ক্রয় জাবেদায় ‍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করা হয়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ক)  সকল পণ্য ক্রয়                খ) সকল নগদ পণ্য ক্রয়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গ) শুধু সম্পদ ক্রয়                  ঘ) শুধু বাকিতে পণ্য ক্রয়</a:t>
            </a:r>
          </a:p>
        </p:txBody>
      </p:sp>
      <p:sp useBgFill="1">
        <p:nvSpPr>
          <p:cNvPr id="5" name="Bent-Up Arrow 4"/>
          <p:cNvSpPr/>
          <p:nvPr/>
        </p:nvSpPr>
        <p:spPr>
          <a:xfrm rot="2290287">
            <a:off x="3659964" y="2590245"/>
            <a:ext cx="547722" cy="3821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Bent-Up Arrow 5"/>
          <p:cNvSpPr/>
          <p:nvPr/>
        </p:nvSpPr>
        <p:spPr>
          <a:xfrm rot="2290287">
            <a:off x="9991167" y="5061734"/>
            <a:ext cx="492666" cy="3844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D2BA46-7235-4B34-9925-50950B94627C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B2FC7A-CE61-47BA-AAAD-A05A3C51C4B4}"/>
              </a:ext>
            </a:extLst>
          </p:cNvPr>
          <p:cNvSpPr/>
          <p:nvPr/>
        </p:nvSpPr>
        <p:spPr>
          <a:xfrm>
            <a:off x="3448050" y="522174"/>
            <a:ext cx="3657600" cy="928688"/>
          </a:xfrm>
          <a:prstGeom prst="ellipse">
            <a:avLst/>
          </a:prstGeom>
          <a:solidFill>
            <a:schemeClr val="tx2">
              <a:lumMod val="40000"/>
              <a:lumOff val="60000"/>
              <a:alpha val="29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n w="1905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8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1" y="2209801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জাবেদা কী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3741004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ডেবিট ও ক্রেডিট বলতে কী বুঝ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1" y="4579204"/>
            <a:ext cx="6400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সাধার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জাবেদার কয়টি ঘর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1" y="3048001"/>
            <a:ext cx="7543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লেনদেনের পক্ষ কয়টি 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790870-AB8F-41C0-BF18-7B796CB53BF7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D3E4BA-9EA5-4A64-BB82-D725FD21B915}"/>
              </a:ext>
            </a:extLst>
          </p:cNvPr>
          <p:cNvSpPr/>
          <p:nvPr/>
        </p:nvSpPr>
        <p:spPr>
          <a:xfrm>
            <a:off x="3448050" y="522174"/>
            <a:ext cx="3657600" cy="928688"/>
          </a:xfrm>
          <a:prstGeom prst="ellipse">
            <a:avLst/>
          </a:prstGeom>
          <a:solidFill>
            <a:schemeClr val="tx2">
              <a:lumMod val="40000"/>
              <a:lumOff val="60000"/>
              <a:alpha val="29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n w="1905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839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3DB1E5-E65B-4F2B-A366-9C66788DEF76}"/>
              </a:ext>
            </a:extLst>
          </p:cNvPr>
          <p:cNvSpPr txBox="1"/>
          <p:nvPr/>
        </p:nvSpPr>
        <p:spPr>
          <a:xfrm>
            <a:off x="3515591" y="514155"/>
            <a:ext cx="3429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dirty="0" err="1">
                <a:solidFill>
                  <a:schemeClr val="bg1"/>
                </a:solidFill>
                <a:latin typeface="NikoshBAN" panose="02000000000000000000"/>
              </a:rPr>
              <a:t>বাড়ির</a:t>
            </a:r>
            <a:r>
              <a:rPr lang="en-GB" sz="5400" dirty="0">
                <a:solidFill>
                  <a:schemeClr val="bg1"/>
                </a:solidFill>
                <a:latin typeface="NikoshBAN" panose="02000000000000000000"/>
              </a:rPr>
              <a:t> </a:t>
            </a:r>
            <a:r>
              <a:rPr lang="en-GB" sz="5400" dirty="0" err="1">
                <a:solidFill>
                  <a:schemeClr val="bg1"/>
                </a:solidFill>
                <a:latin typeface="NikoshBAN" panose="02000000000000000000"/>
              </a:rPr>
              <a:t>কাজ</a:t>
            </a:r>
            <a:endParaRPr lang="en-GB" sz="5400" dirty="0">
              <a:solidFill>
                <a:schemeClr val="bg1"/>
              </a:solidFill>
              <a:latin typeface="NikoshBAN" panose="0200000000000000000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60E0F6-2565-485F-ACE0-7317C6F54550}"/>
              </a:ext>
            </a:extLst>
          </p:cNvPr>
          <p:cNvSpPr txBox="1"/>
          <p:nvPr/>
        </p:nvSpPr>
        <p:spPr>
          <a:xfrm>
            <a:off x="571500" y="1553938"/>
            <a:ext cx="11620500" cy="506849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36000" rtlCol="0">
            <a:spAutoFit/>
          </a:bodyPr>
          <a:lstStyle/>
          <a:p>
            <a:pPr algn="ctr"/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ি.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সান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লেনদেনগুলি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এপ্রিল-১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২০,০০০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অফিস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সরঞ্জাম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১৫,০০০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মোটরগাড়ি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৮০,০০০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নিয়ে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করলেন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 ,,২   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বিজ্ঞাপন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হলো ৫,০০০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 ,,৮    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নিরীক্ষা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কাজের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১২,০০০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 ,,১৫  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পেশাগত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 ,,১৮  কাজের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২৫,০০০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GB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endParaRPr lang="en-GB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সান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এর 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লেনদেনগুলোর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GB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C62E35-764F-4C14-A5BD-BC8707834293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</p:spTree>
    <p:extLst>
      <p:ext uri="{BB962C8B-B14F-4D97-AF65-F5344CB8AC3E}">
        <p14:creationId xmlns:p14="http://schemas.microsoft.com/office/powerpoint/2010/main" val="2780661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09813" y="1643063"/>
            <a:ext cx="5977310" cy="29186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BD" sz="18366" b="1" dirty="0">
                <a:ln w="28575">
                  <a:solidFill>
                    <a:srgbClr val="00B05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8366" b="1" dirty="0">
              <a:ln w="28575">
                <a:solidFill>
                  <a:srgbClr val="00B05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011" y="115661"/>
            <a:ext cx="11764864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  <p:pic>
        <p:nvPicPr>
          <p:cNvPr id="6" name="Picture 5" descr="flower23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0" y="571500"/>
            <a:ext cx="3452813" cy="5822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12" name="Rectangle 11"/>
          <p:cNvSpPr/>
          <p:nvPr/>
        </p:nvSpPr>
        <p:spPr>
          <a:xfrm>
            <a:off x="452437" y="3429000"/>
            <a:ext cx="5500688" cy="2337179"/>
          </a:xfrm>
          <a:prstGeom prst="rect">
            <a:avLst/>
          </a:prstGeom>
        </p:spPr>
        <p:txBody>
          <a:bodyPr wrap="square" lIns="120015" tIns="60008" rIns="120015" bIns="60008">
            <a:spAutoFit/>
          </a:bodyPr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ইরফান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আলী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নূতন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খয়েরতলা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বিদ্যালয়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3344F3-71A7-4E3B-A1A4-CD19F972C877}"/>
              </a:ext>
            </a:extLst>
          </p:cNvPr>
          <p:cNvGrpSpPr/>
          <p:nvPr/>
        </p:nvGrpSpPr>
        <p:grpSpPr>
          <a:xfrm>
            <a:off x="7422876" y="363672"/>
            <a:ext cx="3246056" cy="3240918"/>
            <a:chOff x="6746084" y="522699"/>
            <a:chExt cx="3246056" cy="3240918"/>
          </a:xfrm>
        </p:grpSpPr>
        <p:sp>
          <p:nvSpPr>
            <p:cNvPr id="18" name="Rectangle 17"/>
            <p:cNvSpPr/>
            <p:nvPr/>
          </p:nvSpPr>
          <p:spPr>
            <a:xfrm>
              <a:off x="6746084" y="615463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2C87DB-D6BB-4F29-A419-F9802DAA7A54}"/>
                </a:ext>
              </a:extLst>
            </p:cNvPr>
            <p:cNvSpPr/>
            <p:nvPr/>
          </p:nvSpPr>
          <p:spPr>
            <a:xfrm>
              <a:off x="6895276" y="562455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8DA9E8-8C0F-4209-B3B5-8B40DA5E0265}"/>
                </a:ext>
              </a:extLst>
            </p:cNvPr>
            <p:cNvSpPr/>
            <p:nvPr/>
          </p:nvSpPr>
          <p:spPr>
            <a:xfrm>
              <a:off x="7037530" y="522699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358E7C0-0BC3-4E3A-9986-E5E20F251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4793" y="652224"/>
            <a:ext cx="2395233" cy="25710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54B548E-0ED9-4AF0-83BA-8B6B8782D568}"/>
              </a:ext>
            </a:extLst>
          </p:cNvPr>
          <p:cNvSpPr/>
          <p:nvPr/>
        </p:nvSpPr>
        <p:spPr>
          <a:xfrm>
            <a:off x="6142880" y="3859278"/>
            <a:ext cx="5500688" cy="1783181"/>
          </a:xfrm>
          <a:prstGeom prst="rect">
            <a:avLst/>
          </a:prstGeom>
        </p:spPr>
        <p:txBody>
          <a:bodyPr wrap="square" lIns="120015" tIns="60008" rIns="120015" bIns="60008">
            <a:spAutoFit/>
          </a:bodyPr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as-IN" sz="3600" b="1" dirty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: ৯ম/১০ম</a:t>
            </a:r>
          </a:p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: ৬ষ্ঠ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ocery-sh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29" y="1524000"/>
            <a:ext cx="5291520" cy="266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6048" y="2289602"/>
            <a:ext cx="3843752" cy="769441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মুদির দোকান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55029" y="4686300"/>
            <a:ext cx="5281142" cy="70788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মালামাল বিক্রয় ও হিসাবভুক্তকরণ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723749" y="2514601"/>
            <a:ext cx="99494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520547" y="4876800"/>
            <a:ext cx="97155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600" y="435114"/>
            <a:ext cx="6019800" cy="707886"/>
          </a:xfrm>
          <a:prstGeom prst="rect">
            <a:avLst/>
          </a:prstGeom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4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4929" y="4191000"/>
            <a:ext cx="5291521" cy="2667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A06BC2C-F9F0-47E8-9972-05816D9F704B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oks-clipart-350x350.jpg"/>
          <p:cNvPicPr>
            <a:picLocks noChangeAspect="1"/>
          </p:cNvPicPr>
          <p:nvPr/>
        </p:nvPicPr>
        <p:blipFill>
          <a:blip r:embed="rId2"/>
          <a:srcRect r="3175" b="6154"/>
          <a:stretch>
            <a:fillRect/>
          </a:stretch>
        </p:blipFill>
        <p:spPr>
          <a:xfrm>
            <a:off x="1289155" y="152400"/>
            <a:ext cx="4899285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166" y="5493604"/>
            <a:ext cx="3405902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Shonar Bangla" pitchFamily="34" charset="0"/>
                <a:cs typeface="Shonar Bangla" pitchFamily="34" charset="0"/>
              </a:rPr>
              <a:t>হিসাবের বহি</a:t>
            </a:r>
          </a:p>
        </p:txBody>
      </p:sp>
      <p:pic>
        <p:nvPicPr>
          <p:cNvPr id="6" name="Picture 5" descr="taka-count-bg20101219211156-300x25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1" y="152401"/>
            <a:ext cx="4208383" cy="45781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91400" y="5562601"/>
            <a:ext cx="32766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Shonar Bangla" pitchFamily="34" charset="0"/>
                <a:cs typeface="Shonar Bangla" pitchFamily="34" charset="0"/>
              </a:rPr>
              <a:t>নগদ টাকা</a:t>
            </a:r>
          </a:p>
        </p:txBody>
      </p:sp>
      <p:sp>
        <p:nvSpPr>
          <p:cNvPr id="7" name="Down Arrow 6"/>
          <p:cNvSpPr/>
          <p:nvPr/>
        </p:nvSpPr>
        <p:spPr>
          <a:xfrm>
            <a:off x="8305800" y="47244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581400" y="4572000"/>
            <a:ext cx="304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A5E154-9BC6-49D3-89BD-D1C6549ED957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8" grpId="0" build="allAtOnce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756" y="685800"/>
            <a:ext cx="5327644" cy="426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67400" y="685800"/>
            <a:ext cx="5327644" cy="426720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3335311" y="4953000"/>
            <a:ext cx="304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8077200" y="4876800"/>
            <a:ext cx="3048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0E17EB-37B1-423C-AF62-541CCC5EC301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370D1F-1E0C-4039-845E-258A7FF50EC1}"/>
              </a:ext>
            </a:extLst>
          </p:cNvPr>
          <p:cNvSpPr/>
          <p:nvPr/>
        </p:nvSpPr>
        <p:spPr>
          <a:xfrm>
            <a:off x="1753849" y="5831174"/>
            <a:ext cx="3162925" cy="58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লেনদেন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BC92F3-B66A-4220-A8DD-8E648373F28A}"/>
              </a:ext>
            </a:extLst>
          </p:cNvPr>
          <p:cNvSpPr/>
          <p:nvPr/>
        </p:nvSpPr>
        <p:spPr>
          <a:xfrm>
            <a:off x="6190553" y="5756224"/>
            <a:ext cx="4401247" cy="58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লেনদেন লিপিবদ্ধ হচ্ছে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9108" y="2357205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endParaRPr lang="bn-BD" sz="7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: ৬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</a:p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নং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৯-66</a:t>
            </a:r>
            <a:endParaRPr lang="bn-IN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5BB80B-BA52-4176-A498-39D889A4B890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  <p:sp>
        <p:nvSpPr>
          <p:cNvPr id="6" name="Ribbon: Tilted Down 5">
            <a:extLst>
              <a:ext uri="{FF2B5EF4-FFF2-40B4-BE49-F238E27FC236}">
                <a16:creationId xmlns:a16="http://schemas.microsoft.com/office/drawing/2014/main" id="{EDAE1473-7C33-46BA-8141-25E063A7CCBF}"/>
              </a:ext>
            </a:extLst>
          </p:cNvPr>
          <p:cNvSpPr/>
          <p:nvPr/>
        </p:nvSpPr>
        <p:spPr>
          <a:xfrm>
            <a:off x="1099276" y="709900"/>
            <a:ext cx="8674308" cy="1622687"/>
          </a:xfrm>
          <a:prstGeom prst="ribb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011" y="115661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  <p:sp>
        <p:nvSpPr>
          <p:cNvPr id="3" name="Rectangle 2"/>
          <p:cNvSpPr/>
          <p:nvPr/>
        </p:nvSpPr>
        <p:spPr>
          <a:xfrm>
            <a:off x="738188" y="357188"/>
            <a:ext cx="10715625" cy="614362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/>
          </a:p>
        </p:txBody>
      </p:sp>
      <p:sp>
        <p:nvSpPr>
          <p:cNvPr id="4" name="Rectangle 3"/>
          <p:cNvSpPr/>
          <p:nvPr/>
        </p:nvSpPr>
        <p:spPr>
          <a:xfrm>
            <a:off x="1309688" y="1714500"/>
            <a:ext cx="93583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lvl="3" indent="-457200">
              <a:buFont typeface="+mj-lt"/>
              <a:buAutoNum type="arabicParenR"/>
            </a:pPr>
            <a:r>
              <a:rPr lang="bn-I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জাবেদা কী </a:t>
            </a:r>
            <a:r>
              <a:rPr lang="bn-BD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তা </a:t>
            </a:r>
            <a:r>
              <a:rPr lang="bn-I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বলতে পারবে</a:t>
            </a:r>
            <a:endParaRPr lang="bn-BD" sz="4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1828800" lvl="3" indent="-457200">
              <a:buFont typeface="+mj-lt"/>
              <a:buAutoNum type="arabicParenR"/>
            </a:pPr>
            <a:r>
              <a:rPr lang="bn-BD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জাবেদার </a:t>
            </a:r>
            <a:r>
              <a:rPr lang="bn-I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 ব্যাখ্যা </a:t>
            </a:r>
            <a:r>
              <a:rPr lang="bn-BD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করতে পারবে ।</a:t>
            </a:r>
            <a:endParaRPr 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1828800" lvl="3" indent="-457200">
              <a:buFont typeface="+mj-lt"/>
              <a:buAutoNum type="arabicParenR"/>
            </a:pPr>
            <a:r>
              <a:rPr lang="bn-BD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জাবেদার শ্রেণি বিভাগ করতে পারবে।</a:t>
            </a:r>
            <a:endParaRPr 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1828800" lvl="3" indent="-457200">
              <a:buFont typeface="+mj-lt"/>
              <a:buAutoNum type="arabicParenR"/>
            </a:pP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0748" y="928687"/>
            <a:ext cx="6482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</a:p>
        </p:txBody>
      </p:sp>
    </p:spTree>
    <p:extLst>
      <p:ext uri="{BB962C8B-B14F-4D97-AF65-F5344CB8AC3E}">
        <p14:creationId xmlns:p14="http://schemas.microsoft.com/office/powerpoint/2010/main" val="246087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F3DF62-7598-4D01-9B78-4B74643FC24A}"/>
              </a:ext>
            </a:extLst>
          </p:cNvPr>
          <p:cNvSpPr txBox="1"/>
          <p:nvPr/>
        </p:nvSpPr>
        <p:spPr>
          <a:xfrm>
            <a:off x="719529" y="2438400"/>
            <a:ext cx="11002780" cy="41549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as-IN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লেনদেন সংগঠিত হওয়ার পর তা</a:t>
            </a:r>
            <a:br>
              <a:rPr lang="as-IN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অংকের </a:t>
            </a:r>
            <a:r>
              <a:rPr lang="as-IN" sz="54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as-IN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54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as-IN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বিশ্লেষন করে</a:t>
            </a:r>
            <a:r>
              <a:rPr lang="en-GB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তারিখের ক্রমানুসারে সংক্ষিপ্ত ব্যাখ্যাসহকারে প্রাথমিক ভাবে যে হিসাবের বইতে</a:t>
            </a:r>
            <a:r>
              <a:rPr lang="en-GB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লিপিবদ্ধ করা হয় তাকে</a:t>
            </a:r>
            <a:r>
              <a:rPr lang="en-US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66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6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6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66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217498-8028-4E27-ADD1-7EED6999191C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2C82853-A85E-4546-9A6B-20F735C34BD9}"/>
              </a:ext>
            </a:extLst>
          </p:cNvPr>
          <p:cNvSpPr/>
          <p:nvPr/>
        </p:nvSpPr>
        <p:spPr>
          <a:xfrm>
            <a:off x="2803161" y="794479"/>
            <a:ext cx="6385809" cy="125917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(JOURNAL)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719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F3DF62-7598-4D01-9B78-4B74643FC24A}"/>
              </a:ext>
            </a:extLst>
          </p:cNvPr>
          <p:cNvSpPr txBox="1"/>
          <p:nvPr/>
        </p:nvSpPr>
        <p:spPr>
          <a:xfrm>
            <a:off x="495300" y="3477414"/>
            <a:ext cx="11660089" cy="31700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as-IN" sz="4000" dirty="0">
                <a:solidFill>
                  <a:srgbClr val="44444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জাবেদাকে বলা হয় বা ডাকা হয়,</a:t>
            </a:r>
            <a:endParaRPr lang="en-US" sz="4000" dirty="0">
              <a:solidFill>
                <a:srgbClr val="44444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 fontAlgn="base"/>
            <a:r>
              <a:rPr lang="as-IN" sz="3200" dirty="0">
                <a:solidFill>
                  <a:srgbClr val="44444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হিসাবের প্রাথমিক বই</a:t>
            </a:r>
          </a:p>
          <a:p>
            <a:pPr algn="just" fontAlgn="base"/>
            <a:r>
              <a:rPr lang="as-IN" sz="3200" dirty="0">
                <a:solidFill>
                  <a:srgbClr val="44444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হিসাবের দৈনিক বই</a:t>
            </a:r>
          </a:p>
          <a:p>
            <a:pPr algn="just" fontAlgn="base"/>
            <a:r>
              <a:rPr lang="as-IN" sz="3200" dirty="0">
                <a:solidFill>
                  <a:srgbClr val="44444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মৌলিক হিসাবের বই</a:t>
            </a:r>
          </a:p>
          <a:p>
            <a:pPr algn="just" fontAlgn="base"/>
            <a:r>
              <a:rPr lang="as-IN" sz="3200" dirty="0">
                <a:solidFill>
                  <a:srgbClr val="44444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কালীন হিসাবের বই</a:t>
            </a:r>
          </a:p>
          <a:p>
            <a:pPr algn="just" fontAlgn="base"/>
            <a:r>
              <a:rPr lang="as-IN" sz="3200" dirty="0">
                <a:solidFill>
                  <a:srgbClr val="44444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হিসাবের সহকারী বই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2C82853-A85E-4546-9A6B-20F735C34BD9}"/>
              </a:ext>
            </a:extLst>
          </p:cNvPr>
          <p:cNvSpPr/>
          <p:nvPr/>
        </p:nvSpPr>
        <p:spPr>
          <a:xfrm>
            <a:off x="342901" y="280129"/>
            <a:ext cx="11334750" cy="93907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(JOURNAL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26133A-231C-4C48-B5D9-89F0FB11E1BE}"/>
              </a:ext>
            </a:extLst>
          </p:cNvPr>
          <p:cNvSpPr txBox="1"/>
          <p:nvPr/>
        </p:nvSpPr>
        <p:spPr>
          <a:xfrm>
            <a:off x="495301" y="1227672"/>
            <a:ext cx="11660089" cy="2554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0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4000" b="1" dirty="0">
                <a:ln w="22225">
                  <a:noFill/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44444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Journal </a:t>
            </a:r>
            <a:r>
              <a:rPr lang="as-IN" sz="4000" dirty="0">
                <a:solidFill>
                  <a:srgbClr val="44444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ফরাসি শব্দ </a:t>
            </a:r>
            <a:r>
              <a:rPr lang="en-US" sz="4000" dirty="0">
                <a:solidFill>
                  <a:srgbClr val="44444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Jour </a:t>
            </a:r>
            <a:r>
              <a:rPr lang="as-IN" sz="4000" dirty="0">
                <a:solidFill>
                  <a:srgbClr val="44444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উৎপত্তি,যার অর্থ দিন বা দিবস। জাবেদায় লেনদেন প্রতিদিন বা সংঘঠিত হওয়ার সাথে সাথে লেখা হয় । তাই একে দৈনিক বই বলা হয় । আবার লেনদেন সর্বপ্রথম লিখা হয় বলে একে প্রাথমিক বইও বলা হয় ।</a:t>
            </a:r>
            <a:endParaRPr lang="as-IN" sz="3200" dirty="0">
              <a:solidFill>
                <a:srgbClr val="44444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4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593</Words>
  <Application>Microsoft Office PowerPoint</Application>
  <PresentationFormat>Widescreen</PresentationFormat>
  <Paragraphs>113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Shonar Bangla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 Ali</dc:creator>
  <cp:lastModifiedBy>Irfan Ali</cp:lastModifiedBy>
  <cp:revision>55</cp:revision>
  <dcterms:created xsi:type="dcterms:W3CDTF">2020-05-08T04:24:17Z</dcterms:created>
  <dcterms:modified xsi:type="dcterms:W3CDTF">2020-05-14T14:16:53Z</dcterms:modified>
</cp:coreProperties>
</file>