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79" r:id="rId5"/>
    <p:sldId id="265" r:id="rId6"/>
    <p:sldId id="266" r:id="rId7"/>
    <p:sldId id="271" r:id="rId8"/>
    <p:sldId id="272" r:id="rId9"/>
    <p:sldId id="258" r:id="rId10"/>
    <p:sldId id="281" r:id="rId11"/>
    <p:sldId id="267" r:id="rId12"/>
    <p:sldId id="268" r:id="rId13"/>
    <p:sldId id="280" r:id="rId14"/>
    <p:sldId id="269" r:id="rId15"/>
    <p:sldId id="260" r:id="rId16"/>
    <p:sldId id="275" r:id="rId17"/>
    <p:sldId id="276" r:id="rId18"/>
    <p:sldId id="274" r:id="rId19"/>
    <p:sldId id="261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36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7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4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4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8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D41D5-13D0-45ED-B172-9F4D728BB6B1}" type="datetimeFigureOut">
              <a:rPr lang="en-US" smtClean="0"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E685-7825-405A-9D2C-93B3B96A76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3809" y="1892508"/>
            <a:ext cx="555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8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30" y="832338"/>
            <a:ext cx="2853175" cy="21886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088" y="866582"/>
            <a:ext cx="2883658" cy="22008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6584" y="865834"/>
            <a:ext cx="2883658" cy="22008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5380" y="890966"/>
            <a:ext cx="2871465" cy="2152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3328" y="866073"/>
            <a:ext cx="2834886" cy="21764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l="52084" t="19412" r="2504" b="17686"/>
          <a:stretch/>
        </p:blipFill>
        <p:spPr>
          <a:xfrm>
            <a:off x="7209843" y="908173"/>
            <a:ext cx="2908322" cy="21211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2228" t="20869" r="51112" b="16424"/>
          <a:stretch/>
        </p:blipFill>
        <p:spPr>
          <a:xfrm>
            <a:off x="7237009" y="887256"/>
            <a:ext cx="2844800" cy="2150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4631" y="868076"/>
            <a:ext cx="2871465" cy="22008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/>
          <a:srcRect l="18338" t="16424" r="34586" b="20374"/>
          <a:stretch/>
        </p:blipFill>
        <p:spPr>
          <a:xfrm>
            <a:off x="7238251" y="908923"/>
            <a:ext cx="2870201" cy="21674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1" y="497615"/>
            <a:ext cx="6451643" cy="297819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99213" y="3615324"/>
            <a:ext cx="1041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তোদের অসুর নৃত্য...ঠা ঠা হাসি...ফিরিয়ে দিয়েছি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তোদের রক্তাক্ত হাত মুচড়ে দিয়েছি নয় মাসে</a:t>
            </a:r>
          </a:p>
        </p:txBody>
      </p:sp>
    </p:spTree>
    <p:extLst>
      <p:ext uri="{BB962C8B-B14F-4D97-AF65-F5344CB8AC3E}">
        <p14:creationId xmlns:p14="http://schemas.microsoft.com/office/powerpoint/2010/main" val="40810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471" y="3774037"/>
            <a:ext cx="112901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</a:t>
            </a:r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ভেবেছিলি অস্ত্রে 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 হবে</a:t>
            </a:r>
          </a:p>
          <a:p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 অনার্য </a:t>
            </a:r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জাতি, 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খর্বদেহ</a:t>
            </a:r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...ভাত 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খায়, ভীতু</a:t>
            </a:r>
          </a:p>
          <a:p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কী ঘটল শেষে, কে দেখাল মহা </a:t>
            </a:r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প্রতিরোধ</a:t>
            </a:r>
            <a:endParaRPr lang="bn-IN" sz="44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428624"/>
            <a:ext cx="4529138" cy="2557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756" y="428132"/>
            <a:ext cx="4541914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6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8150" y="3322510"/>
            <a:ext cx="11261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আ ক খ বর্ণমালা পথে পথে তেপান্তরে ঘুরে</a:t>
            </a:r>
          </a:p>
          <a:p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</a:t>
            </a:r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 আশ্রয়হীন ... পোড়াগ্রাম ... মাতৃ 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অপমানে</a:t>
            </a:r>
          </a:p>
          <a:p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রক্ত </a:t>
            </a:r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ছুঁয়ে </a:t>
            </a:r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হয়ে গেল ঘৃণার কার্তুজ।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87" y="433387"/>
            <a:ext cx="5219701" cy="293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7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441" y="3287244"/>
            <a:ext cx="112893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জননী বাংলা, বুকে চাপা মৃতের আগুন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 জাগে পাহাড়ায় ... বুড়িগঙ্গা পদ্মা নদীতীর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 পড়েছে গ্রামে, মধ্যরাতে হানাদার আসে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 বোন কে ঘুমায়? জাগে, নীলকমলেরা জাগে।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0" y="438736"/>
            <a:ext cx="3876676" cy="2769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1799"/>
          <a:stretch/>
        </p:blipFill>
        <p:spPr>
          <a:xfrm>
            <a:off x="7915277" y="457201"/>
            <a:ext cx="3871912" cy="272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4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745" y="3284002"/>
            <a:ext cx="111155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 উঠেছে হাতে ... কবিতার হাতে রাইফেল</a:t>
            </a:r>
          </a:p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বাঘের থাবা, ভোজ হবে আজ প্রতিশোধে</a:t>
            </a:r>
          </a:p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 সঙ্গে যে রকম, </a:t>
            </a:r>
            <a:r>
              <a:rPr lang="bn-IN" sz="44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সেরকম </a:t>
            </a:r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খেলবে বাঙালী</a:t>
            </a:r>
          </a:p>
          <a:p>
            <a:r>
              <a:rPr lang="bn-IN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খেলেছি, মেরেছি সুখে ... কান কেটে দিয়েছি তোদের।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33575"/>
          <a:stretch/>
        </p:blipFill>
        <p:spPr>
          <a:xfrm>
            <a:off x="4229100" y="453095"/>
            <a:ext cx="3771900" cy="27057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74"/>
          <a:stretch/>
        </p:blipFill>
        <p:spPr>
          <a:xfrm>
            <a:off x="418668" y="448332"/>
            <a:ext cx="3839008" cy="2705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2"/>
          <a:stretch/>
        </p:blipFill>
        <p:spPr>
          <a:xfrm>
            <a:off x="8015288" y="443569"/>
            <a:ext cx="3792248" cy="270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3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801" y="3791878"/>
            <a:ext cx="108310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আবার ফিরে ... রাতজাগা নির্বাসন শেষে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জননী বঙ্গে </a:t>
            </a:r>
            <a:r>
              <a:rPr lang="en-US" sz="44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ধীনতা  উড়িয়ে উড়িয়ে 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99"/>
          <a:stretch/>
        </p:blipFill>
        <p:spPr>
          <a:xfrm>
            <a:off x="416504" y="524742"/>
            <a:ext cx="2841047" cy="2894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6" r="49943"/>
          <a:stretch/>
        </p:blipFill>
        <p:spPr>
          <a:xfrm>
            <a:off x="3257551" y="548555"/>
            <a:ext cx="2828925" cy="2894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8" r="24883"/>
          <a:stretch/>
        </p:blipFill>
        <p:spPr>
          <a:xfrm>
            <a:off x="6072189" y="572368"/>
            <a:ext cx="2871788" cy="28947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72" r="34"/>
          <a:stretch/>
        </p:blipFill>
        <p:spPr>
          <a:xfrm>
            <a:off x="8915401" y="577130"/>
            <a:ext cx="2886075" cy="289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6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6709" y="689450"/>
            <a:ext cx="1123534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জোড়ার কাজ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‘বাঘের থাবা’ বলতে কবি কী অর্থে ব্যবহৃত করেছেন?</a:t>
            </a:r>
          </a:p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‘নীলকমল কারা?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61" y="3292002"/>
            <a:ext cx="7791363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0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795" y="1037793"/>
            <a:ext cx="1101763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n-IN" sz="4400" b="1" dirty="0" smtClean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‘রাতজাগা নির্বাসন শেষে’ কবিতার পঙক্তি ব্যাখ্যা কর। </a:t>
            </a:r>
          </a:p>
        </p:txBody>
      </p:sp>
    </p:spTree>
    <p:extLst>
      <p:ext uri="{BB962C8B-B14F-4D97-AF65-F5344CB8AC3E}">
        <p14:creationId xmlns:p14="http://schemas.microsoft.com/office/powerpoint/2010/main" val="42617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2822" y="413679"/>
            <a:ext cx="110176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কোন প্রেরণার পথ ধরে এ দেশ স্বাধীন হয়েছে?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‘সাহসী জননী বাংলা’ কোন কাব্যগ্রস্থের অন্তগর্ত?</a:t>
            </a:r>
          </a:p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কবি বাঙালীদের কী বলে অভিহিত করেছেন?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52" y="3601165"/>
            <a:ext cx="9364268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767" y="529792"/>
            <a:ext cx="11162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pPr algn="ctr"/>
            <a:endParaRPr lang="bn-IN" sz="66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এলাকার মুক্তিযোদ্ধাদের সম্পর্কে একশত </a:t>
            </a:r>
          </a:p>
          <a:p>
            <a:pPr algn="ctr"/>
            <a:r>
              <a:rPr lang="bn-IN" sz="44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একটি প্রবন্ধ লেখ।   </a:t>
            </a:r>
            <a:endParaRPr lang="bn-IN" sz="44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9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71" y="424986"/>
            <a:ext cx="1840968" cy="2021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045" y="413109"/>
            <a:ext cx="2103302" cy="2237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8613" y="478545"/>
            <a:ext cx="11452486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>
              <a:tabLst>
                <a:tab pos="3086100" algn="l"/>
              </a:tabLst>
            </a:pPr>
            <a:r>
              <a:rPr lang="bn-IN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b="1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007" y="2619310"/>
            <a:ext cx="5803895" cy="3596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699" y="2873929"/>
            <a:ext cx="5529551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2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442913"/>
            <a:ext cx="8677275" cy="60073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55071" y="2148003"/>
            <a:ext cx="555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80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8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96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350" y="1085592"/>
            <a:ext cx="4072554" cy="26291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8626" y="281285"/>
            <a:ext cx="11344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নাম বলো 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8" y="995816"/>
            <a:ext cx="4062413" cy="2661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0" y="3822726"/>
            <a:ext cx="4005267" cy="2592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709" y="2452686"/>
            <a:ext cx="3086103" cy="26479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0" y="3900488"/>
            <a:ext cx="4029075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07365" y="1202006"/>
            <a:ext cx="6519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2000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</a:t>
            </a:r>
            <a:endParaRPr lang="en-US" sz="12000" b="1" dirty="0">
              <a:solidFill>
                <a:schemeClr val="bg1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00213" y="3586162"/>
            <a:ext cx="8401050" cy="785812"/>
          </a:xfrm>
          <a:prstGeom prst="roundRect">
            <a:avLst>
              <a:gd name="adj" fmla="val 272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  জননী বাংলা 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9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763" y="414422"/>
            <a:ext cx="114524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998" y="1920308"/>
            <a:ext cx="108560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শিক্ষার্থীরা------------</a:t>
            </a:r>
            <a:r>
              <a:rPr lang="bn-IN" sz="4800" b="1" dirty="0" smtClean="0">
                <a:solidFill>
                  <a:srgbClr val="FF0000"/>
                </a:solidFill>
                <a:latin typeface="Niagara Solid" panose="04020502070702020202" pitchFamily="82" charset="0"/>
                <a:cs typeface="SutonnyMJ" pitchFamily="2" charset="0"/>
              </a:rPr>
              <a:t> 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পরিচিতি বলতে পারবে</a:t>
            </a:r>
          </a:p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নতুন শব্দের অর্থ বলতে পারবে</a:t>
            </a:r>
            <a:endParaRPr lang="en-US" sz="4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AutoNum type="arabicParenR"/>
            </a:pP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মূলভাব বলতে পারব </a:t>
            </a:r>
          </a:p>
        </p:txBody>
      </p:sp>
    </p:spTree>
    <p:extLst>
      <p:ext uri="{BB962C8B-B14F-4D97-AF65-F5344CB8AC3E}">
        <p14:creationId xmlns:p14="http://schemas.microsoft.com/office/powerpoint/2010/main" val="2171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913" y="425319"/>
            <a:ext cx="11172825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756" y="2440351"/>
            <a:ext cx="64007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 ২৮ জানুয়ারী ১৯৫৭ খ্রিঃ, 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 জেলার চৌদ্দগ্রাম </a:t>
            </a:r>
          </a:p>
          <a:p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উপজেলার বিজয়করা গ্রামে।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300" y="4302330"/>
            <a:ext cx="636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ও মাতাঃ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 হোসেন চৌধুরী ও 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তাহেরা হোসেন।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2120" y="2058727"/>
            <a:ext cx="61479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পুরষ্কারঃ বাংলা একাডেমীসহ অনেক পুরষ্কার ও সম্মাননা। </a:t>
            </a:r>
            <a:endParaRPr lang="en-US" sz="4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50914"/>
            <a:ext cx="11301413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চৌধুরী  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2464" t="39884" r="32998" b="32770"/>
          <a:stretch/>
        </p:blipFill>
        <p:spPr bwMode="auto">
          <a:xfrm>
            <a:off x="420682" y="443547"/>
            <a:ext cx="2393955" cy="2056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85855" y="3501233"/>
            <a:ext cx="6251443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কাব্যগ্রস্থঃ মিছিলের সমান বয়সী, </a:t>
            </a:r>
          </a:p>
          <a:p>
            <a:r>
              <a:rPr lang="bn-IN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 ও সাগর দৃশ্য, </a:t>
            </a:r>
          </a:p>
          <a:p>
            <a:r>
              <a:rPr lang="bn-IN" sz="4000" b="1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 নিজের ভোরে।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13402" y="5317541"/>
            <a:ext cx="6251443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 কবিতাঃ </a:t>
            </a:r>
          </a:p>
          <a:p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 মনের পাঠশালাতে।</a:t>
            </a:r>
          </a:p>
        </p:txBody>
      </p:sp>
    </p:spTree>
    <p:extLst>
      <p:ext uri="{BB962C8B-B14F-4D97-AF65-F5344CB8AC3E}">
        <p14:creationId xmlns:p14="http://schemas.microsoft.com/office/powerpoint/2010/main" val="366885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4338" y="412870"/>
            <a:ext cx="11387137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34888"/>
              </p:ext>
            </p:extLst>
          </p:nvPr>
        </p:nvGraphicFramePr>
        <p:xfrm>
          <a:off x="667896" y="1184360"/>
          <a:ext cx="11036424" cy="521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1178"/>
                <a:gridCol w="3322157"/>
                <a:gridCol w="4853089"/>
              </a:tblGrid>
              <a:tr h="1107915"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অসুর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দৈত্য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দানব 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1107915"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রক্তাক্ত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হাত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রক্তে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রঞ্জিত হাত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1498125"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অনার্য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জাতি 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আর্যগণের পূর্বে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এদেশে যারা বসবাস করত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  <a:tr h="1498125"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অ,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আ, ক, খ বর্ণমালা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n-IN" sz="4400" b="1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১৯৫২ সালের ভাষা</a:t>
                      </a:r>
                      <a:r>
                        <a:rPr lang="bn-IN" sz="4400" b="1" baseline="0" dirty="0" smtClean="0">
                          <a:solidFill>
                            <a:srgbClr val="C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আন্দোলন</a:t>
                      </a:r>
                      <a:endParaRPr lang="en-US" sz="4400" b="1" dirty="0">
                        <a:solidFill>
                          <a:srgbClr val="C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1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789" y="273021"/>
            <a:ext cx="1124986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IN" sz="6600" b="1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Tx/>
              <a:buAutoNum type="arabicParenR"/>
            </a:pPr>
            <a:r>
              <a:rPr lang="bn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অনার্য জাতি </a:t>
            </a:r>
            <a:r>
              <a:rPr lang="bn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কী?</a:t>
            </a:r>
          </a:p>
          <a:p>
            <a:pPr marL="742950" indent="-742950">
              <a:buFontTx/>
              <a:buAutoNum type="arabicParenR"/>
            </a:pPr>
            <a:r>
              <a:rPr lang="bn-IN" sz="40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</a:t>
            </a:r>
            <a:r>
              <a:rPr lang="bn-IN" sz="40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চৌধুরী-এর গ্রামের বাড়ি কোথায়?</a:t>
            </a:r>
          </a:p>
          <a:p>
            <a:pPr marL="742950" indent="-742950">
              <a:buFontTx/>
              <a:buAutoNum type="arabicParenR"/>
            </a:pP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 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 কোন বিষয়ের উপর পিএইচডি </a:t>
            </a:r>
          </a:p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ডিগ্রি   অর্জন করেন? </a:t>
            </a:r>
            <a:endParaRPr lang="bn-IN" sz="40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585" y="3217530"/>
            <a:ext cx="8230313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সাহসী জননী বাংলা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4698" y="1797183"/>
            <a:ext cx="5300663" cy="3260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986" y="850861"/>
            <a:ext cx="5243513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আবৃত্তি শুনি  </a:t>
            </a:r>
          </a:p>
        </p:txBody>
      </p:sp>
    </p:spTree>
    <p:extLst>
      <p:ext uri="{BB962C8B-B14F-4D97-AF65-F5344CB8AC3E}">
        <p14:creationId xmlns:p14="http://schemas.microsoft.com/office/powerpoint/2010/main" val="156561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375</Words>
  <Application>Microsoft Office PowerPoint</Application>
  <PresentationFormat>Widescreen</PresentationFormat>
  <Paragraphs>72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Niagara Solid</vt:lpstr>
      <vt:lpstr>NikoshBAN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93</cp:revision>
  <dcterms:created xsi:type="dcterms:W3CDTF">2020-05-07T21:49:45Z</dcterms:created>
  <dcterms:modified xsi:type="dcterms:W3CDTF">2020-05-16T17:33:25Z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