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A6A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248" y="-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3A3385-8C60-4584-B8E0-E857EA5A5EFC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46067D-F2C1-448C-9A36-1CD429FE3A69}">
      <dgm:prSet phldrT="[Text]" custT="1"/>
      <dgm:spPr/>
      <dgm:t>
        <a:bodyPr/>
        <a:lstStyle/>
        <a:p>
          <a:r>
            <a: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GAAP</a:t>
          </a:r>
          <a:endParaRPr lang="en-US" sz="3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0E7C3C7-C417-423E-BBA9-EB0D6F88D7F4}" type="parTrans" cxnId="{63A497DC-135C-4B1F-B553-C5BD90F2F254}">
      <dgm:prSet/>
      <dgm:spPr/>
      <dgm:t>
        <a:bodyPr/>
        <a:lstStyle/>
        <a:p>
          <a:endParaRPr lang="en-US"/>
        </a:p>
      </dgm:t>
    </dgm:pt>
    <dgm:pt modelId="{CF82DC7A-903C-49B6-9D33-143B04420199}" type="sibTrans" cxnId="{63A497DC-135C-4B1F-B553-C5BD90F2F254}">
      <dgm:prSet/>
      <dgm:spPr/>
      <dgm:t>
        <a:bodyPr/>
        <a:lstStyle/>
        <a:p>
          <a:endParaRPr lang="en-US"/>
        </a:p>
      </dgm:t>
    </dgm:pt>
    <dgm:pt modelId="{94D40B0C-C5A1-4469-B92C-F0C6F8AA47F6}">
      <dgm:prSet phldrT="[Text]" custT="1"/>
      <dgm:spPr/>
      <dgm:t>
        <a:bodyPr/>
        <a:lstStyle/>
        <a:p>
          <a:r>
            <a:rPr lang="en-US" sz="3200" dirty="0" err="1" smtClean="0">
              <a:solidFill>
                <a:srgbClr val="FF0000"/>
              </a:solidFill>
              <a:latin typeface="NikoshBAN" pitchFamily="2" charset="0"/>
              <a:cs typeface="NikoshBAN" pitchFamily="2" charset="0"/>
            </a:rPr>
            <a:t>প্রথাসমূহ</a:t>
          </a:r>
          <a:endParaRPr lang="en-US" sz="3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51CD4F29-053C-4DC7-889B-00A9A97FE49F}" type="parTrans" cxnId="{2B7AB763-8195-4A4D-9863-BBC80444919D}">
      <dgm:prSet/>
      <dgm:spPr/>
      <dgm:t>
        <a:bodyPr/>
        <a:lstStyle/>
        <a:p>
          <a:endParaRPr lang="en-US"/>
        </a:p>
      </dgm:t>
    </dgm:pt>
    <dgm:pt modelId="{E930A4AD-4BE1-466A-9342-E024931B8B05}" type="sibTrans" cxnId="{2B7AB763-8195-4A4D-9863-BBC80444919D}">
      <dgm:prSet/>
      <dgm:spPr/>
      <dgm:t>
        <a:bodyPr/>
        <a:lstStyle/>
        <a:p>
          <a:endParaRPr lang="en-US"/>
        </a:p>
      </dgm:t>
    </dgm:pt>
    <dgm:pt modelId="{52E6FF6A-8AC1-4FA2-BB81-FD39F45E1ECC}">
      <dgm:prSet phldrT="[Text]" custT="1"/>
      <dgm:spPr/>
      <dgm:t>
        <a:bodyPr/>
        <a:lstStyle/>
        <a:p>
          <a:r>
            <a:rPr lang="en-US" sz="3200" dirty="0" err="1" smtClean="0">
              <a:solidFill>
                <a:schemeClr val="accent6">
                  <a:lumMod val="10000"/>
                </a:schemeClr>
              </a:solidFill>
              <a:latin typeface="NikoshBAN" pitchFamily="2" charset="0"/>
              <a:cs typeface="NikoshBAN" pitchFamily="2" charset="0"/>
            </a:rPr>
            <a:t>ধারণা</a:t>
          </a:r>
          <a:r>
            <a:rPr lang="en-US" sz="3200" dirty="0" smtClean="0">
              <a:solidFill>
                <a:schemeClr val="accent6">
                  <a:lumMod val="1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dirty="0" err="1" smtClean="0">
              <a:solidFill>
                <a:schemeClr val="accent6">
                  <a:lumMod val="10000"/>
                </a:schemeClr>
              </a:solidFill>
              <a:latin typeface="NikoshBAN" pitchFamily="2" charset="0"/>
              <a:cs typeface="NikoshBAN" pitchFamily="2" charset="0"/>
            </a:rPr>
            <a:t>সমূহ</a:t>
          </a:r>
          <a:endParaRPr lang="en-US" sz="3200" dirty="0">
            <a:solidFill>
              <a:schemeClr val="accent6">
                <a:lumMod val="10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BCADB1D2-330E-4C44-973E-5FECA58D298D}" type="parTrans" cxnId="{C89F31DD-27B5-49ED-9F65-5A2A815DFE8E}">
      <dgm:prSet/>
      <dgm:spPr/>
      <dgm:t>
        <a:bodyPr/>
        <a:lstStyle/>
        <a:p>
          <a:endParaRPr lang="en-US"/>
        </a:p>
      </dgm:t>
    </dgm:pt>
    <dgm:pt modelId="{FA8587C0-D56A-4C04-9C1E-474B91CE5072}" type="sibTrans" cxnId="{C89F31DD-27B5-49ED-9F65-5A2A815DFE8E}">
      <dgm:prSet/>
      <dgm:spPr/>
      <dgm:t>
        <a:bodyPr/>
        <a:lstStyle/>
        <a:p>
          <a:endParaRPr lang="en-US"/>
        </a:p>
      </dgm:t>
    </dgm:pt>
    <dgm:pt modelId="{7F0E6BC2-7EE8-49BB-A033-45ED6836ECE3}" type="pres">
      <dgm:prSet presAssocID="{E03A3385-8C60-4584-B8E0-E857EA5A5EF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F43B4C-FF96-430D-A670-13583FBFFBC5}" type="pres">
      <dgm:prSet presAssocID="{CA46067D-F2C1-448C-9A36-1CD429FE3A69}" presName="node" presStyleLbl="node1" presStyleIdx="0" presStyleCnt="3" custScaleX="1641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A711C5-F694-4899-8224-98803273397F}" type="pres">
      <dgm:prSet presAssocID="{CF82DC7A-903C-49B6-9D33-143B04420199}" presName="sibTrans" presStyleLbl="sibTrans2D1" presStyleIdx="0" presStyleCnt="3"/>
      <dgm:spPr/>
      <dgm:t>
        <a:bodyPr/>
        <a:lstStyle/>
        <a:p>
          <a:endParaRPr lang="en-US"/>
        </a:p>
      </dgm:t>
    </dgm:pt>
    <dgm:pt modelId="{E660C9F6-CB22-4396-93A0-C1BB8B2D02B5}" type="pres">
      <dgm:prSet presAssocID="{CF82DC7A-903C-49B6-9D33-143B04420199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ED5FB7CD-83BC-479F-9106-2D33887BAEA3}" type="pres">
      <dgm:prSet presAssocID="{94D40B0C-C5A1-4469-B92C-F0C6F8AA47F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24920E-A63F-4C7D-91EF-113E8329DD7F}" type="pres">
      <dgm:prSet presAssocID="{E930A4AD-4BE1-466A-9342-E024931B8B0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87C4D2E-FAB9-4957-8D07-50EE4A7D9AD9}" type="pres">
      <dgm:prSet presAssocID="{E930A4AD-4BE1-466A-9342-E024931B8B05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CC910BD9-6D81-44F3-883E-F4B3FCF8C0BC}" type="pres">
      <dgm:prSet presAssocID="{52E6FF6A-8AC1-4FA2-BB81-FD39F45E1EC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220F58-0C60-4318-BB0A-414688B3A372}" type="pres">
      <dgm:prSet presAssocID="{FA8587C0-D56A-4C04-9C1E-474B91CE5072}" presName="sibTrans" presStyleLbl="sibTrans2D1" presStyleIdx="2" presStyleCnt="3"/>
      <dgm:spPr/>
      <dgm:t>
        <a:bodyPr/>
        <a:lstStyle/>
        <a:p>
          <a:endParaRPr lang="en-US"/>
        </a:p>
      </dgm:t>
    </dgm:pt>
    <dgm:pt modelId="{0284A509-37DC-416E-B0D5-548D8EBEF6D1}" type="pres">
      <dgm:prSet presAssocID="{FA8587C0-D56A-4C04-9C1E-474B91CE5072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C89F31DD-27B5-49ED-9F65-5A2A815DFE8E}" srcId="{E03A3385-8C60-4584-B8E0-E857EA5A5EFC}" destId="{52E6FF6A-8AC1-4FA2-BB81-FD39F45E1ECC}" srcOrd="2" destOrd="0" parTransId="{BCADB1D2-330E-4C44-973E-5FECA58D298D}" sibTransId="{FA8587C0-D56A-4C04-9C1E-474B91CE5072}"/>
    <dgm:cxn modelId="{FE3C1C56-38FE-4010-983C-93595F9C6EE5}" type="presOf" srcId="{CF82DC7A-903C-49B6-9D33-143B04420199}" destId="{97A711C5-F694-4899-8224-98803273397F}" srcOrd="0" destOrd="0" presId="urn:microsoft.com/office/officeart/2005/8/layout/cycle7"/>
    <dgm:cxn modelId="{C494136B-C47B-42B5-B2A1-FC2C96A30A3D}" type="presOf" srcId="{E930A4AD-4BE1-466A-9342-E024931B8B05}" destId="{F87C4D2E-FAB9-4957-8D07-50EE4A7D9AD9}" srcOrd="1" destOrd="0" presId="urn:microsoft.com/office/officeart/2005/8/layout/cycle7"/>
    <dgm:cxn modelId="{D60F6B78-C21C-4031-9459-DC1AA3C14AC3}" type="presOf" srcId="{CF82DC7A-903C-49B6-9D33-143B04420199}" destId="{E660C9F6-CB22-4396-93A0-C1BB8B2D02B5}" srcOrd="1" destOrd="0" presId="urn:microsoft.com/office/officeart/2005/8/layout/cycle7"/>
    <dgm:cxn modelId="{53E4AA7E-AA49-4DE7-B441-65A50DB38147}" type="presOf" srcId="{94D40B0C-C5A1-4469-B92C-F0C6F8AA47F6}" destId="{ED5FB7CD-83BC-479F-9106-2D33887BAEA3}" srcOrd="0" destOrd="0" presId="urn:microsoft.com/office/officeart/2005/8/layout/cycle7"/>
    <dgm:cxn modelId="{2B7AB763-8195-4A4D-9863-BBC80444919D}" srcId="{E03A3385-8C60-4584-B8E0-E857EA5A5EFC}" destId="{94D40B0C-C5A1-4469-B92C-F0C6F8AA47F6}" srcOrd="1" destOrd="0" parTransId="{51CD4F29-053C-4DC7-889B-00A9A97FE49F}" sibTransId="{E930A4AD-4BE1-466A-9342-E024931B8B05}"/>
    <dgm:cxn modelId="{FDD7AB47-2F54-4DC9-8346-C3E9CA54A2FA}" type="presOf" srcId="{52E6FF6A-8AC1-4FA2-BB81-FD39F45E1ECC}" destId="{CC910BD9-6D81-44F3-883E-F4B3FCF8C0BC}" srcOrd="0" destOrd="0" presId="urn:microsoft.com/office/officeart/2005/8/layout/cycle7"/>
    <dgm:cxn modelId="{91F45905-49D7-48DB-A0FF-F903576E983A}" type="presOf" srcId="{FA8587C0-D56A-4C04-9C1E-474B91CE5072}" destId="{4A220F58-0C60-4318-BB0A-414688B3A372}" srcOrd="0" destOrd="0" presId="urn:microsoft.com/office/officeart/2005/8/layout/cycle7"/>
    <dgm:cxn modelId="{BE79BD0C-10BC-450D-BCFF-F3C551BCBA5D}" type="presOf" srcId="{E03A3385-8C60-4584-B8E0-E857EA5A5EFC}" destId="{7F0E6BC2-7EE8-49BB-A033-45ED6836ECE3}" srcOrd="0" destOrd="0" presId="urn:microsoft.com/office/officeart/2005/8/layout/cycle7"/>
    <dgm:cxn modelId="{63A497DC-135C-4B1F-B553-C5BD90F2F254}" srcId="{E03A3385-8C60-4584-B8E0-E857EA5A5EFC}" destId="{CA46067D-F2C1-448C-9A36-1CD429FE3A69}" srcOrd="0" destOrd="0" parTransId="{90E7C3C7-C417-423E-BBA9-EB0D6F88D7F4}" sibTransId="{CF82DC7A-903C-49B6-9D33-143B04420199}"/>
    <dgm:cxn modelId="{8B1FCDF7-98EB-48F7-8CFE-7D72FA7055EE}" type="presOf" srcId="{CA46067D-F2C1-448C-9A36-1CD429FE3A69}" destId="{0BF43B4C-FF96-430D-A670-13583FBFFBC5}" srcOrd="0" destOrd="0" presId="urn:microsoft.com/office/officeart/2005/8/layout/cycle7"/>
    <dgm:cxn modelId="{BA971218-F879-4E81-9F01-943B2FCB9315}" type="presOf" srcId="{FA8587C0-D56A-4C04-9C1E-474B91CE5072}" destId="{0284A509-37DC-416E-B0D5-548D8EBEF6D1}" srcOrd="1" destOrd="0" presId="urn:microsoft.com/office/officeart/2005/8/layout/cycle7"/>
    <dgm:cxn modelId="{3EDDF5C8-588F-4E4F-831F-78AB8463B205}" type="presOf" srcId="{E930A4AD-4BE1-466A-9342-E024931B8B05}" destId="{0B24920E-A63F-4C7D-91EF-113E8329DD7F}" srcOrd="0" destOrd="0" presId="urn:microsoft.com/office/officeart/2005/8/layout/cycle7"/>
    <dgm:cxn modelId="{EA782502-1BD6-4C24-AE0E-7C4572B0D064}" type="presParOf" srcId="{7F0E6BC2-7EE8-49BB-A033-45ED6836ECE3}" destId="{0BF43B4C-FF96-430D-A670-13583FBFFBC5}" srcOrd="0" destOrd="0" presId="urn:microsoft.com/office/officeart/2005/8/layout/cycle7"/>
    <dgm:cxn modelId="{DADE8DF5-0D40-4B00-BC5F-FAD5EC60B1DF}" type="presParOf" srcId="{7F0E6BC2-7EE8-49BB-A033-45ED6836ECE3}" destId="{97A711C5-F694-4899-8224-98803273397F}" srcOrd="1" destOrd="0" presId="urn:microsoft.com/office/officeart/2005/8/layout/cycle7"/>
    <dgm:cxn modelId="{40E98DA3-EEE7-437D-AD5F-B3539293D29C}" type="presParOf" srcId="{97A711C5-F694-4899-8224-98803273397F}" destId="{E660C9F6-CB22-4396-93A0-C1BB8B2D02B5}" srcOrd="0" destOrd="0" presId="urn:microsoft.com/office/officeart/2005/8/layout/cycle7"/>
    <dgm:cxn modelId="{EC6D6363-446C-4D2F-B07F-DD4F785AE2F5}" type="presParOf" srcId="{7F0E6BC2-7EE8-49BB-A033-45ED6836ECE3}" destId="{ED5FB7CD-83BC-479F-9106-2D33887BAEA3}" srcOrd="2" destOrd="0" presId="urn:microsoft.com/office/officeart/2005/8/layout/cycle7"/>
    <dgm:cxn modelId="{085A0370-75D9-4ECE-A998-182F274962C0}" type="presParOf" srcId="{7F0E6BC2-7EE8-49BB-A033-45ED6836ECE3}" destId="{0B24920E-A63F-4C7D-91EF-113E8329DD7F}" srcOrd="3" destOrd="0" presId="urn:microsoft.com/office/officeart/2005/8/layout/cycle7"/>
    <dgm:cxn modelId="{EC0458D2-49D9-4F1F-B19D-0A7D2A32B373}" type="presParOf" srcId="{0B24920E-A63F-4C7D-91EF-113E8329DD7F}" destId="{F87C4D2E-FAB9-4957-8D07-50EE4A7D9AD9}" srcOrd="0" destOrd="0" presId="urn:microsoft.com/office/officeart/2005/8/layout/cycle7"/>
    <dgm:cxn modelId="{1344B55B-29F5-442D-ABA9-6732DA955543}" type="presParOf" srcId="{7F0E6BC2-7EE8-49BB-A033-45ED6836ECE3}" destId="{CC910BD9-6D81-44F3-883E-F4B3FCF8C0BC}" srcOrd="4" destOrd="0" presId="urn:microsoft.com/office/officeart/2005/8/layout/cycle7"/>
    <dgm:cxn modelId="{080999B3-1367-490A-99E8-7011860E4521}" type="presParOf" srcId="{7F0E6BC2-7EE8-49BB-A033-45ED6836ECE3}" destId="{4A220F58-0C60-4318-BB0A-414688B3A372}" srcOrd="5" destOrd="0" presId="urn:microsoft.com/office/officeart/2005/8/layout/cycle7"/>
    <dgm:cxn modelId="{1F8EF370-42FC-414A-8F51-F389DD5DD2A5}" type="presParOf" srcId="{4A220F58-0C60-4318-BB0A-414688B3A372}" destId="{0284A509-37DC-416E-B0D5-548D8EBEF6D1}" srcOrd="0" destOrd="0" presId="urn:microsoft.com/office/officeart/2005/8/layout/cycle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981200"/>
            <a:ext cx="5888736" cy="264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663441"/>
            <a:ext cx="5891022" cy="2531533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320802"/>
            <a:ext cx="1543050" cy="752810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320802"/>
            <a:ext cx="4514850" cy="752810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901952"/>
            <a:ext cx="5829300" cy="196799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906737"/>
            <a:ext cx="5829300" cy="2180695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172200" cy="1651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773456"/>
            <a:ext cx="3028950" cy="640588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773456"/>
            <a:ext cx="3028950" cy="640588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172200" cy="1651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679803"/>
            <a:ext cx="3030141" cy="952397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686317"/>
            <a:ext cx="3031331" cy="94588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632200"/>
            <a:ext cx="3030141" cy="5554929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632200"/>
            <a:ext cx="3031331" cy="5554929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229350" cy="1651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42953"/>
            <a:ext cx="2057400" cy="1678517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421467"/>
            <a:ext cx="2057400" cy="6604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421467"/>
            <a:ext cx="3833813" cy="6604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600556"/>
            <a:ext cx="3943350" cy="59436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741889"/>
            <a:ext cx="116586" cy="22453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0106"/>
            <a:ext cx="1659636" cy="2286008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86023"/>
            <a:ext cx="1657350" cy="3147907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9181395"/>
            <a:ext cx="457200" cy="527403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732636"/>
            <a:ext cx="3463290" cy="56794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8401756"/>
            <a:ext cx="6872288" cy="15042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984193"/>
            <a:ext cx="3571875" cy="92180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10319"/>
            <a:ext cx="6872288" cy="15042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10318"/>
            <a:ext cx="3571875" cy="92180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172200" cy="1651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795693"/>
            <a:ext cx="6172200" cy="6339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9181395"/>
            <a:ext cx="2514600" cy="52740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9181395"/>
            <a:ext cx="571500" cy="52740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4263" y="292367"/>
            <a:ext cx="6885411" cy="93776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66800"/>
            <a:ext cx="66294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বিসমিল্লাহহির</a:t>
            </a:r>
            <a:r>
              <a:rPr lang="en-US" sz="4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রহমানির</a:t>
            </a:r>
            <a:r>
              <a:rPr lang="en-US" sz="4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রাহিম</a:t>
            </a:r>
            <a:r>
              <a:rPr lang="en-US" sz="4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4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সকলকেই</a:t>
            </a:r>
            <a:r>
              <a:rPr lang="en-US" sz="4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4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শুভেচ্ছ</a:t>
            </a:r>
            <a:r>
              <a:rPr lang="en-US" sz="44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/>
          </a:p>
        </p:txBody>
      </p:sp>
      <p:pic>
        <p:nvPicPr>
          <p:cNvPr id="5" name="Picture 4" descr="images (1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0" y="2667000"/>
            <a:ext cx="6645275" cy="5943600"/>
          </a:xfrm>
          <a:prstGeom prst="flowChartAlternateProcess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1143000"/>
            <a:ext cx="21178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2209800"/>
            <a:ext cx="632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হিসাববিজ্ঞানের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প্রথার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প্রভেদ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2743200"/>
            <a:ext cx="21707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কজ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33400" y="3581400"/>
            <a:ext cx="5943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নীতিমালার</a:t>
            </a: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download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764" y="4915438"/>
            <a:ext cx="4584051" cy="2856962"/>
          </a:xfrm>
          <a:prstGeom prst="flowChartAlternateProcess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524000" y="8229600"/>
            <a:ext cx="381707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হাফেজ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5400" y="304800"/>
            <a:ext cx="4344459" cy="1107996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n-US" sz="6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/>
          </a:p>
        </p:txBody>
      </p:sp>
      <p:pic>
        <p:nvPicPr>
          <p:cNvPr id="6" name="Picture 5" descr="P-1193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1752599"/>
            <a:ext cx="3505199" cy="4907277"/>
          </a:xfrm>
          <a:prstGeom prst="flowChartConnector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858000"/>
            <a:ext cx="3581400" cy="230832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>
            <a:spAutoFit/>
          </a:bodyPr>
          <a:lstStyle/>
          <a:p>
            <a:r>
              <a:rPr lang="as-IN" sz="2400" dirty="0" smtClean="0">
                <a:solidFill>
                  <a:srgbClr val="3BA6AB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2400" dirty="0" err="1" smtClean="0">
                <a:solidFill>
                  <a:srgbClr val="3BA6AB"/>
                </a:solidFill>
                <a:latin typeface="NikoshBAN" pitchFamily="2" charset="0"/>
                <a:cs typeface="NikoshBAN" pitchFamily="2" charset="0"/>
              </a:rPr>
              <a:t>হাম্মদ</a:t>
            </a:r>
            <a:r>
              <a:rPr lang="as-IN" sz="2400" dirty="0" smtClean="0">
                <a:solidFill>
                  <a:srgbClr val="3BA6AB"/>
                </a:solidFill>
                <a:latin typeface="NikoshBAN" pitchFamily="2" charset="0"/>
                <a:cs typeface="NikoshBAN" pitchFamily="2" charset="0"/>
              </a:rPr>
              <a:t> হারুনুর রশীদ</a:t>
            </a:r>
          </a:p>
          <a:p>
            <a:r>
              <a:rPr lang="as-IN" sz="2400" dirty="0" smtClean="0">
                <a:solidFill>
                  <a:srgbClr val="3BA6AB"/>
                </a:solidFill>
                <a:latin typeface="NikoshBAN" pitchFamily="2" charset="0"/>
                <a:cs typeface="NikoshBAN" pitchFamily="2" charset="0"/>
              </a:rPr>
              <a:t>প্রভাষক- হিসাববিজ্ঞান বিভাগ</a:t>
            </a:r>
          </a:p>
          <a:p>
            <a:r>
              <a:rPr lang="as-IN" sz="2400" dirty="0" smtClean="0">
                <a:solidFill>
                  <a:srgbClr val="3BA6AB"/>
                </a:solidFill>
                <a:latin typeface="NikoshBAN" pitchFamily="2" charset="0"/>
                <a:cs typeface="NikoshBAN" pitchFamily="2" charset="0"/>
              </a:rPr>
              <a:t>শহীদ জিয়াউর রহমান ডিগ্রি কলেজ, জামালপুর।</a:t>
            </a:r>
          </a:p>
          <a:p>
            <a:r>
              <a:rPr lang="as-IN" sz="2400" dirty="0" smtClean="0">
                <a:solidFill>
                  <a:srgbClr val="3BA6AB"/>
                </a:solidFill>
                <a:latin typeface="NikoshBAN" pitchFamily="2" charset="0"/>
                <a:cs typeface="NikoshBAN" pitchFamily="2" charset="0"/>
              </a:rPr>
              <a:t>মোবা: ০১৭১১</a:t>
            </a:r>
            <a:r>
              <a:rPr lang="en-US" sz="2400" dirty="0" smtClean="0">
                <a:solidFill>
                  <a:srgbClr val="3BA6AB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as-IN" sz="2400" dirty="0" smtClean="0">
                <a:solidFill>
                  <a:srgbClr val="3BA6AB"/>
                </a:solidFill>
                <a:latin typeface="NikoshBAN" pitchFamily="2" charset="0"/>
                <a:cs typeface="NikoshBAN" pitchFamily="2" charset="0"/>
              </a:rPr>
              <a:t>৩৭৮৫২৭</a:t>
            </a:r>
            <a:endParaRPr lang="en-US" sz="2400" dirty="0" smtClean="0">
              <a:solidFill>
                <a:srgbClr val="3BA6AB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rgbClr val="3BA6AB"/>
                </a:solidFill>
                <a:latin typeface="NikoshBAN" pitchFamily="2" charset="0"/>
                <a:cs typeface="NikoshBAN" pitchFamily="2" charset="0"/>
              </a:rPr>
              <a:t>harun4921@gmail.com</a:t>
            </a:r>
            <a:endParaRPr lang="en-US" sz="2400" dirty="0">
              <a:solidFill>
                <a:srgbClr val="3BA6AB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33800" y="6858000"/>
            <a:ext cx="3124200" cy="193899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	:</a:t>
            </a:r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একাদশ</a:t>
            </a:r>
          </a:p>
          <a:p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: হিসাববিজ্ঞান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১ম</a:t>
            </a:r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পত্র</a:t>
            </a:r>
          </a:p>
          <a:p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৫ম </a:t>
            </a:r>
            <a:endParaRPr lang="as-IN" sz="2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৫০ মিনিট</a:t>
            </a:r>
          </a:p>
          <a:p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15</a:t>
            </a:r>
            <a:r>
              <a:rPr lang="as-IN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/০৫/২০২০ ইং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95400" y="2438400"/>
            <a:ext cx="4267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নীতিমালা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38200" y="533400"/>
            <a:ext cx="51054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Bevel 5"/>
          <p:cNvSpPr/>
          <p:nvPr/>
        </p:nvSpPr>
        <p:spPr>
          <a:xfrm>
            <a:off x="1371600" y="3429000"/>
            <a:ext cx="4191000" cy="9906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4648200"/>
            <a:ext cx="6858000" cy="441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নীতিমালার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অনুধাবন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হিসাববিজ্ঞানের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নীতিমালা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প্রণয়নকারি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হিসাববিজ্ঞানের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প্রথার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প্রভেদ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৫।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বিবরণীর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নীতিমালার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প্রভার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304800" y="1219200"/>
            <a:ext cx="6248400" cy="990600"/>
          </a:xfrm>
          <a:prstGeom prst="round2Diag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হিসাববিজ্ঞানের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নীতিমালা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প্রণয়ণকারি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সমূহের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পারিচয়ঃ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2438400"/>
            <a:ext cx="62484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বিশ্বে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সর্বজন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স্বীকৃত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নীতিমালার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উন্নয়ন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প্রতিবেদনের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গুনগত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উন্নয়নের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সংস্থা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এজাতীয়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সংস্থাগুলির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নিম্ন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আন্তর্জাতিক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সংস্থাগুলি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উল্লেখযোগ্য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</a:p>
          <a:p>
            <a:pPr marL="514350" indent="-51435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Financial Accounting Standard Board(FASB)</a:t>
            </a:r>
          </a:p>
          <a:p>
            <a:pPr marL="514350" indent="-51435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American institute of Certified Public Accountants(AICPA)</a:t>
            </a:r>
          </a:p>
          <a:p>
            <a:pPr marL="514350" indent="-51435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Securities and Exchange Commission(SEC)</a:t>
            </a:r>
          </a:p>
          <a:p>
            <a:pPr marL="514350" indent="-51435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 American Accounting Association(AAA)</a:t>
            </a:r>
          </a:p>
          <a:p>
            <a:pPr marL="514350" indent="-51435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5. International Federation of Accountants Committee(IFAC)</a:t>
            </a:r>
          </a:p>
          <a:p>
            <a:pPr marL="514350" indent="-51435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6. International Accounting Standard Committee(IASC)</a:t>
            </a:r>
          </a:p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1143000"/>
            <a:ext cx="6858000" cy="19812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0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40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endParaRPr lang="en-US" sz="4000" dirty="0" smtClean="0">
              <a:solidFill>
                <a:schemeClr val="accent6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Accounting Concepts</a:t>
            </a:r>
            <a:endParaRPr lang="en-US" sz="3200" dirty="0">
              <a:solidFill>
                <a:schemeClr val="accent6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3886200"/>
            <a:ext cx="6096000" cy="525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হিসাবরক্ষণ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কার্যক্রম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সুষ্টভাবে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সম্পাদনের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ভিত্তিস্বরুপ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বিষয়গুলো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স্বতঃসিদ্ধ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অপরিবর্তনীয়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সেগুলোকে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নিম্বে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গলো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দেখানো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: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সত্তা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, ২।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দৈতসত্তা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, ৩।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চলমান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, ৪।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হিসাবকাল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, ৫।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মূল্যের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. ৬।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ক্রয়মূল্য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ঐতিহাসিক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, ৭।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মিলকরণ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৮।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বকেয়া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  </a:t>
            </a:r>
          </a:p>
          <a:p>
            <a:pPr algn="ctr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1066800"/>
            <a:ext cx="68580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40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40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প্রথা</a:t>
            </a:r>
            <a:endParaRPr lang="en-US" sz="4000" dirty="0" smtClean="0">
              <a:solidFill>
                <a:schemeClr val="accent6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Accounting Conventions</a:t>
            </a:r>
            <a:endParaRPr lang="en-US" sz="2400" dirty="0">
              <a:solidFill>
                <a:schemeClr val="accent6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" y="2971800"/>
            <a:ext cx="6172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রক্ষণশীলতা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২।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সামঞ্জস্যতা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৪।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বস্তুনিষ্ঠতা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download (1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343400"/>
            <a:ext cx="2971799" cy="2485039"/>
          </a:xfrm>
          <a:prstGeom prst="rect">
            <a:avLst/>
          </a:prstGeom>
        </p:spPr>
      </p:pic>
      <p:pic>
        <p:nvPicPr>
          <p:cNvPr id="7" name="Picture 6" descr="download (2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4343400"/>
            <a:ext cx="2857500" cy="2438400"/>
          </a:xfrm>
          <a:prstGeom prst="rect">
            <a:avLst/>
          </a:prstGeom>
        </p:spPr>
      </p:pic>
      <p:pic>
        <p:nvPicPr>
          <p:cNvPr id="8" name="Picture 7" descr="download (4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7010400"/>
            <a:ext cx="2971800" cy="2133600"/>
          </a:xfrm>
          <a:prstGeom prst="rect">
            <a:avLst/>
          </a:prstGeom>
        </p:spPr>
      </p:pic>
      <p:pic>
        <p:nvPicPr>
          <p:cNvPr id="9" name="Picture 8" descr="download (38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1400" y="7010400"/>
            <a:ext cx="2933700" cy="2209800"/>
          </a:xfrm>
          <a:prstGeom prst="rect">
            <a:avLst/>
          </a:prstGeom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228600" y="2286000"/>
          <a:ext cx="63246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/>
          <p:cNvSpPr/>
          <p:nvPr/>
        </p:nvSpPr>
        <p:spPr>
          <a:xfrm>
            <a:off x="533400" y="1066800"/>
            <a:ext cx="5562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নীতিমালা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66800" y="7696200"/>
            <a:ext cx="4800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চার্টে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পাচ্ছো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66799"/>
            <a:ext cx="2819400" cy="3910519"/>
          </a:xfrm>
          <a:prstGeom prst="rect">
            <a:avLst/>
          </a:prstGeom>
        </p:spPr>
      </p:pic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1143000"/>
            <a:ext cx="2895600" cy="3810000"/>
          </a:xfrm>
          <a:prstGeom prst="rect">
            <a:avLst/>
          </a:prstGeom>
        </p:spPr>
      </p:pic>
      <p:pic>
        <p:nvPicPr>
          <p:cNvPr id="6" name="Picture 5" descr="download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5181600"/>
            <a:ext cx="2971800" cy="2971800"/>
          </a:xfrm>
          <a:prstGeom prst="rect">
            <a:avLst/>
          </a:prstGeom>
        </p:spPr>
      </p:pic>
      <p:pic>
        <p:nvPicPr>
          <p:cNvPr id="7" name="Picture 6" descr="downloa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7600" y="5334000"/>
            <a:ext cx="2781300" cy="260985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304800" y="8610600"/>
            <a:ext cx="6172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উপবে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প্রদর্শিত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সর্বজন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স্বীকৃত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নীতিমালা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বুঝানো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914400"/>
            <a:ext cx="2209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752600"/>
            <a:ext cx="579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32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32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2590800"/>
            <a:ext cx="19511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2286000" y="3200400"/>
            <a:ext cx="237436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457200" y="4114800"/>
            <a:ext cx="6400800" cy="4572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প্রথার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(ক)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১৯৬৩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	(খ)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১৯৭৩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(গ)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১৯৮৩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ঘ)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১৯৯৩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ইক্যুইটি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(ক)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	(খ)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	(গ)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	(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ঘ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 ৫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হিসাবকাল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(ক)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	(খ)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৯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	(ঘ)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মাস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09800" y="8839200"/>
            <a:ext cx="2188420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৮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9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276</TotalTime>
  <Words>319</Words>
  <Application>Microsoft Office PowerPoint</Application>
  <PresentationFormat>A4 Paper (210x297 mm)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ICT</dc:creator>
  <cp:lastModifiedBy>ICT</cp:lastModifiedBy>
  <cp:revision>58</cp:revision>
  <dcterms:created xsi:type="dcterms:W3CDTF">2006-08-16T00:00:00Z</dcterms:created>
  <dcterms:modified xsi:type="dcterms:W3CDTF">2020-05-16T19:07:10Z</dcterms:modified>
</cp:coreProperties>
</file>