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84" r:id="rId23"/>
    <p:sldId id="277" r:id="rId24"/>
    <p:sldId id="278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 varScale="1">
        <p:scale>
          <a:sx n="58" d="100"/>
          <a:sy n="5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437E-8AE5-4934-8ACE-7EEB4CF0BED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6AD2-E6BC-4F83-AA2C-2C5CB51CE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0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চিত্রের প্রাণিগুলোর বৈশিষ্ট্য</a:t>
            </a:r>
            <a:r>
              <a:rPr lang="bn-BD" baseline="0" dirty="0" smtClean="0"/>
              <a:t>, দেহের গঠন বসবাসের মধ্যে পার্থক্যগুলো শিক্ষার্থীর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ইংরেজি উচ্চারণগুলো বলে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পারেন।এ শেণির কিছু উদাহরণ শিক্ষার্থীদের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 এ শেণির কিছু উদাহরণ শিক্ষার্থীদের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 এ শেণির কিছু উদাহরণ শিক্ষার্থীদের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 এ শেণির কিছু উদাহরণ শিক্ষার্থীদের কাছ থেকে বের করে আনার চেষ্টা করতে পারেন।।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 এ শেণির কিছু উদাহরণ শিক্ষার্থীদের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কয়েকটি দলে ভাগ করে দিতে পারেন । দলীয় কাজে উল্লেখিত বিষয়গুলো বেরিয়ে না আসলে শিক্ষক শিক্ষার্থীদেরকে জানিয়ে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কর্ডাটা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ননকর্ডাটা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কর্ডাটা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ননকর্ডাটা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কর্ডাটা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অন্যটি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ননকর্ডাটা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মেরুদন্ডী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কয়েকটি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অমেরুদন্ডী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শব্দগুলো</a:t>
            </a:r>
            <a:r>
              <a:rPr lang="bn-BD" baseline="0" smtClean="0"/>
              <a:t> শিক্ষার্থীদেরকে খাতায় লিখে নিতে বলতে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শিক্ষকের</a:t>
            </a:r>
            <a:r>
              <a:rPr lang="bn-BD" baseline="0" dirty="0" smtClean="0"/>
              <a:t> জন্য । শ্রেণিকক্ষে উপস্থাপন না করলেও চলবে।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উপস্থাপনের</a:t>
            </a:r>
            <a:r>
              <a:rPr lang="bn-BD" baseline="0" dirty="0" smtClean="0"/>
              <a:t> পূর্বে শিক্ষার্থীদেরকে জলে ও স্থলে বাস করে এমন কিছু প্রাণির নাম উল্লেখ করতে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প্রদর্শনের</a:t>
            </a:r>
            <a:r>
              <a:rPr lang="bn-BD" baseline="0" dirty="0" smtClean="0"/>
              <a:t> পূর্বে শিক্ষার্থীদের কাছে প্রশ্ন করতে পারেন বৃক্ষে ও মরুভূমিতে বাস করে এমন কিছু প্রাণির উদাহরণ দাও।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কাছে প্রশ্ন করতে পারেন  কেন কর্ডাটা পর্বকে তিনটি উপপর্বে ভাগ করা হয়েছে? শিক্ষার্থীরা উত্তর দেয়ার চেষ্টা করবে না পারলে শিক্ষক বলে দিতে পারেন যে তাদের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প্রাথমিক অবস্থায় ফুলকারন্ধ্র, ফাঁপা স্নায়ুরজ্জু থাকে।</a:t>
            </a:r>
            <a:r>
              <a:rPr lang="bn-BD" baseline="0" dirty="0" smtClean="0"/>
              <a:t>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শুধুমাত্র লার্ভা অবস্থায় এদের লেজে নটোকর্ড থাকে।তাদের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মধ্যে কর্ডাটার বেশির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শুধুমাত্র লার্ভা অবস্থায় এদের লেজে নটোকর্ড থাকে। তাদের মধ্যে কর্ডার বেশিরভাগ বৈশিষ্ট্য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লক্ষ্য করা যায় না।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কাছে প্রশ্ন করতে পারেন  কেন  সেফালোকর্ডাটাকে উপকর্ডাটা পর্বে রাখা হয়েছে ? শিক্ষার্থীরা উত্তর দেয়ার চেষ্টা করবে না পারলে শিক্ষক বলে দিতে পারেন যে তাদেরকে দেখতে মাছের মত দেখায় এবং সারা জীবনই এদের দেহে নটোকর্ডের উপস্থিতি লক্ষ্য করা যায়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।তাদের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মধ্যে কর্ডাটার বেশির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শুধুমাত্র লার্ভা অবস্থায় এদের লেজে নটোকর্ড থাকে। তাদের মধ্যে কর্ডার বেশিরভাগ বৈশিষ্ট্য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লক্ষ্য করা যায় না।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বলে দিতে পারেন কেন ভার্টিব্রাটা পর্বের প্রাণিরা মেরুদন্ডী? এ ক্ষেত্রে মেরুদন্ডী প্রাণির বৈশিষ্ট্য উল্লেখ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9E60B-BA7F-4BE0-9E3A-E7B669B6AFA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648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331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8686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4648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ভার্টিব্রাটা (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Vertebrata)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7162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উপপর্বের প্রাণীরাই মেরুদণ্ডী প্রাণী হিসেবে পরিচিত।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181600"/>
            <a:ext cx="38862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বাঘ, ব্যাঙ ও কুমির।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2819400"/>
            <a:ext cx="8296275" cy="2057400"/>
            <a:chOff x="609600" y="2819400"/>
            <a:chExt cx="8296275" cy="2057400"/>
          </a:xfrm>
        </p:grpSpPr>
        <p:pic>
          <p:nvPicPr>
            <p:cNvPr id="5" name="Picture 4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819400"/>
              <a:ext cx="3336324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kumi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2819400"/>
              <a:ext cx="2428875" cy="1876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Bofu melanustictu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2400" y="2895600"/>
              <a:ext cx="2505075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01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762000"/>
            <a:ext cx="64008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 লক্ষ কর এবং নিচের প্রশ্নগুলোর উত্তর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486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486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দেহের গঠন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9113" y="1691640"/>
            <a:ext cx="8560087" cy="3489960"/>
            <a:chOff x="126713" y="1691640"/>
            <a:chExt cx="8941087" cy="3337560"/>
          </a:xfrm>
        </p:grpSpPr>
        <p:pic>
          <p:nvPicPr>
            <p:cNvPr id="2" name="Picture 1" descr="Chondrichthy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13" y="1800225"/>
              <a:ext cx="2464087" cy="1171575"/>
            </a:xfrm>
            <a:prstGeom prst="rect">
              <a:avLst/>
            </a:prstGeom>
          </p:spPr>
        </p:pic>
        <p:pic>
          <p:nvPicPr>
            <p:cNvPr id="3" name="Picture 2" descr="Cyclostomata (Petromijan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0" y="1738541"/>
              <a:ext cx="2133600" cy="1385659"/>
            </a:xfrm>
            <a:prstGeom prst="rect">
              <a:avLst/>
            </a:prstGeom>
          </p:spPr>
        </p:pic>
        <p:pic>
          <p:nvPicPr>
            <p:cNvPr id="6" name="Picture 5" descr="haturi hangga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1710744"/>
              <a:ext cx="2133600" cy="1337256"/>
            </a:xfrm>
            <a:prstGeom prst="rect">
              <a:avLst/>
            </a:prstGeom>
          </p:spPr>
        </p:pic>
        <p:pic>
          <p:nvPicPr>
            <p:cNvPr id="7" name="Picture 6" descr="Bofu melanustictu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3200400"/>
              <a:ext cx="2505075" cy="1828800"/>
            </a:xfrm>
            <a:prstGeom prst="rect">
              <a:avLst/>
            </a:prstGeom>
          </p:spPr>
        </p:pic>
        <p:pic>
          <p:nvPicPr>
            <p:cNvPr id="8" name="Picture 7" descr="sap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0" y="3200400"/>
              <a:ext cx="3291468" cy="1752600"/>
            </a:xfrm>
            <a:prstGeom prst="rect">
              <a:avLst/>
            </a:prstGeom>
          </p:spPr>
        </p:pic>
        <p:pic>
          <p:nvPicPr>
            <p:cNvPr id="9" name="Picture 8" descr="crow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0800" y="3209925"/>
              <a:ext cx="2628900" cy="1743075"/>
            </a:xfrm>
            <a:prstGeom prst="rect">
              <a:avLst/>
            </a:prstGeom>
          </p:spPr>
        </p:pic>
        <p:pic>
          <p:nvPicPr>
            <p:cNvPr id="10" name="Picture 9" descr="index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9000" y="1691640"/>
              <a:ext cx="1828800" cy="112776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219200" y="5562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বৈশিষ্ট্যের মধ্যে কোন পার্থক্য আছে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00780"/>
            <a:ext cx="8763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গঠন ও বৈশিষ্ট্যের ভিত্তিতে মেরুদণ্ডী প্রাণীদেরকে ৭ টি  শ্রেণিতে ভাগ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81200"/>
            <a:ext cx="77724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সাইক্লোস্টোমাটা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Cyclostomata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কনড্রিকথিস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Chondrichthyes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অসটিকথিস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Osteichthyes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উভচর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Amphibia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সরীসৃপ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Reptilia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 পক্ষীকুল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Aves)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স্তন্যপায়ী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Mammalia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38200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সাইক্লোস্টোমাটা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Cyclostomata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5334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 লম্বা না খাট?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334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লম্বাটে দেহ।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334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দেহে আঁইশ ও যুগ্ন পাখনা আছে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334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দেহে আঁইশ ও যুগ্ন পাখনা অনুপস্থিত।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334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মুখে চোয়াল আছে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1676400"/>
            <a:ext cx="8610600" cy="2971800"/>
            <a:chOff x="304800" y="1676400"/>
            <a:chExt cx="8610600" cy="2971800"/>
          </a:xfrm>
        </p:grpSpPr>
        <p:pic>
          <p:nvPicPr>
            <p:cNvPr id="3" name="Picture 2" descr="Cyclostomata (Petromijan).jpg"/>
            <p:cNvPicPr>
              <a:picLocks noChangeAspect="1"/>
            </p:cNvPicPr>
            <p:nvPr/>
          </p:nvPicPr>
          <p:blipFill>
            <a:blip r:embed="rId3"/>
            <a:srcRect b="7692"/>
            <a:stretch>
              <a:fillRect/>
            </a:stretch>
          </p:blipFill>
          <p:spPr>
            <a:xfrm>
              <a:off x="304800" y="1676400"/>
              <a:ext cx="4575896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Cyclostomata (Petromijan).jpg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3800" y="1676400"/>
              <a:ext cx="3911600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743200" y="5257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মুখছিদ্র চোয়ালবিহীন।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5257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উদাহরণঃপেট্রোমাইজন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914400"/>
            <a:ext cx="6705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শ্রেণি- কনড্রিকথিস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Chondrichthyes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turi hang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76400"/>
            <a:ext cx="5486186" cy="343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প্রাণিটি কোথায়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638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পর্বের সকল প্রাণী সমুদ্রে বাস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638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কানকো আছে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71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কানকো  থাকে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638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দেহের হাড় শক্ত না নরম?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638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কঙ্কাল তরুণাস্থিময়।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715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হাতুড়ি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ndrichthy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76400"/>
            <a:ext cx="6731163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124200" y="5562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কোন পানিতে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638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অধিকাংশই স্বাদু পানির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562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কোন আঁইশ আছে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562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 সাইক্রোয়েড, গ্যানয়েড ধরণের আঁইশ দ্বারা আবৃত।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56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কিসের সাহায্যে শ্বাসকার্য চালায়?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5626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মাথার দুই পাশে চার জোড়া ফুলকা থাকে। ফুলকার সাহায্যে শ্বাসকার্য চালায়।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562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ইলিশ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685800"/>
            <a:ext cx="584807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অসটিকথিস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Osteichthyes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762000"/>
            <a:ext cx="467948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শ্রেণি- উভচর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Amphibia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5" name="Picture 4" descr="G:\picturess\bmelanostictus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524000"/>
            <a:ext cx="4876800" cy="4291584"/>
          </a:xfrm>
          <a:prstGeom prst="rect">
            <a:avLst/>
          </a:prstGeom>
          <a:noFill/>
          <a:ln w="76200">
            <a:solidFill>
              <a:srgbClr val="4015F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0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কী আঁইশ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019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ত্বক আঁইশবিহীন।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19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ত্বক নরম না শক্ত?  শুস্ক না ভেজা? গ্রন্থিযুক্ত না গ্রন্থিবিহীন?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096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ত্বক নরম, পাতলা ভেজা ও গ্রন্থিযুক্ত।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01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রক্ত শীতল না গরম?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601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শীতল রক্তের প্রাণী।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6019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কুনোব্যাঙ।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38200"/>
            <a:ext cx="5410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শ্রেণি- সরীসৃপ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Reptilia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um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405" y="1676400"/>
            <a:ext cx="512899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601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943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বুকে ভর 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601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দের ত্বক দেখতে 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01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ত্বক শুষ্ক ও আঁইশযুক্ত।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019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দের পায়ে কয়টি নখরযুক্ত আঙ্গুল 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943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চারপায়ে পাঁচটি করে নখরযুক্ত আঙ্গুল আছে।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943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কুমির, সাপ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838200"/>
            <a:ext cx="567495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শ্রেণি- পক্ষীকুল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Aves)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76400"/>
            <a:ext cx="5451736" cy="3614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571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কী দ্বারা আবৃত?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03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পাখির দেহ পালকে আবৃত।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715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কয়টি পা এবং কয়টি ডানা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715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সামনের দু’পা ডানায় ও চোয়াল চঞ্চুতে পরিণত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71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কিভাবে আকাশে উড়ে?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715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ফুসফুসের সাথে বায়ুথলি থাকায় এরা সহজে উড়তে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71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38200"/>
            <a:ext cx="632096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শ্রেণি- স্তন্যপায়ী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Mammalia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3954162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25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কী দ্বারা আবৃত?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257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লোম দ্বারা আবৃত।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257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কীভাবে বংশ বিস্তার করে?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257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সন্তান প্রসবের মাধ্যমে বংশ বৃদ্ধি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25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রক্ত শীতল না উষ্ণ?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25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উষ্ণ রক্তের প্রাণী।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25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বাঘ, হাতি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1"/>
            <a:ext cx="3962400" cy="266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947738"/>
            <a:ext cx="8534399" cy="5376862"/>
            <a:chOff x="228600" y="947738"/>
            <a:chExt cx="8534399" cy="5376862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31671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মোঃসাইফুল ইসলাম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সিনিয়র শিক্ষক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(গণিত)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গৌরিপুর ময়মনসিংহ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এইচ,এ 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 বিদ্যালয়</a:t>
              </a: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প্রথম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3278" y="947738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 </a:t>
              </a:r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6858000" y="533400"/>
            <a:ext cx="21336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55419" y="6082812"/>
            <a:ext cx="556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বৈশিষ্ট্য উল্লেখপূর্বক প্রাণীগুলোকে শ্রেণিভূক্ত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3840" y="2040221"/>
            <a:ext cx="8305800" cy="3547106"/>
            <a:chOff x="228600" y="1828800"/>
            <a:chExt cx="8686800" cy="42540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828800"/>
              <a:ext cx="2324100" cy="19621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828800"/>
              <a:ext cx="2987040" cy="18669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905000"/>
              <a:ext cx="2924175" cy="1562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9" y="3848100"/>
              <a:ext cx="1743075" cy="22347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848100"/>
              <a:ext cx="2895600" cy="21717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397595"/>
              <a:ext cx="2971800" cy="107270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633536" y="746760"/>
            <a:ext cx="48768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913343"/>
            <a:ext cx="204002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66800"/>
            <a:ext cx="5181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4134" y="2321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ইউরোকর্ডাটার ২টি বৈশিষ্ট্য উল্লেখ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3505199"/>
            <a:ext cx="8077200" cy="1228130"/>
            <a:chOff x="952500" y="3505199"/>
            <a:chExt cx="5556187" cy="1228130"/>
          </a:xfrm>
        </p:grpSpPr>
        <p:sp>
          <p:nvSpPr>
            <p:cNvPr id="5" name="TextBox 4"/>
            <p:cNvSpPr txBox="1"/>
            <p:nvPr/>
          </p:nvSpPr>
          <p:spPr>
            <a:xfrm>
              <a:off x="2393887" y="3958352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 চিত্রের প্রাণীটির দুইটি বৈশিষ্ট্য বল।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3505199"/>
              <a:ext cx="1415256" cy="122813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81000" y="4938474"/>
            <a:ext cx="7467600" cy="1508565"/>
            <a:chOff x="381000" y="4938474"/>
            <a:chExt cx="7467600" cy="15085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938474"/>
              <a:ext cx="2052638" cy="15085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67000" y="5257800"/>
              <a:ext cx="518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চিত্রের প্রাণীটির দুইটি বৈশিষ্ট্য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উল্লেখসহ বসবাসের স্থানের নাম বল।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4181"/>
            <a:ext cx="4953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বায়ুথলি, নটকর্ড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066800"/>
            <a:ext cx="52578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00400"/>
            <a:ext cx="6858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পরিবেশ থেকে কয়েকটি মেরুদণ্ডী প্রাণী সংগ্রহ করে বৈশিষ্ট্যসহ নাম লিখে আনবে।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800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962150"/>
            <a:ext cx="61214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16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31861"/>
            <a:ext cx="8382000" cy="4216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76200" y="1600200"/>
            <a:ext cx="15240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গ্রুপ-ক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" y="3733800"/>
            <a:ext cx="15240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গ্রুপ-খ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00200" y="1282701"/>
            <a:ext cx="7315200" cy="3898899"/>
            <a:chOff x="1676400" y="1282701"/>
            <a:chExt cx="7406640" cy="3898899"/>
          </a:xfrm>
        </p:grpSpPr>
        <p:grpSp>
          <p:nvGrpSpPr>
            <p:cNvPr id="16" name="Group 15"/>
            <p:cNvGrpSpPr/>
            <p:nvPr/>
          </p:nvGrpSpPr>
          <p:grpSpPr>
            <a:xfrm>
              <a:off x="1676400" y="1282701"/>
              <a:ext cx="7086600" cy="1967875"/>
              <a:chOff x="1676400" y="1282701"/>
              <a:chExt cx="7086600" cy="19678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295400"/>
                <a:ext cx="2438400" cy="18288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9313" y="1308100"/>
                <a:ext cx="2471087" cy="18161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7600" y="1282701"/>
                <a:ext cx="1295400" cy="1967875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590" y="3581400"/>
              <a:ext cx="2374210" cy="1600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256" y="3581400"/>
              <a:ext cx="2633472" cy="160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581400"/>
              <a:ext cx="1920240" cy="16002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14400" y="5715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গঠনগত দিক থেকে কোন গ্রুপের প্রাণীর শরীর বেশি শক্ত এবং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7086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5715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গ্রুপ-ক ও গ্রুপ-খ এর মধ্যে প্রধান পার্থক্য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5715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প্রাণিগুলো কোন কোন পরিবেশে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09600"/>
            <a:ext cx="2895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কর্ডাটা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8644"/>
            <a:ext cx="7621898" cy="51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581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3152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কর্ডাটা পর্বের প্রাণীদের স্বভাব ও বাসস্থান বর্ণনা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কর্ডাটা পর্বের প্রাণীদের সাধারণ বৈশিষ্ট্য বর্ণনা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কর্ডাটা পর্বের উপপর্বগুলো সনাক্ত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মেরুদণ্ডী প্রাণীদের শ্রেণিবিন্যাস বর্ণনা করতে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7338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0800"/>
            <a:ext cx="4487443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944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667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‘ক’ মেরুদণ্ডী না অমেরুদণ্ডী প্রাণী?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জলে না স্থলে বসবাস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410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‘খ’ জলে না স্থলে বসবাস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‘খ’ মেরুদণ্ডী না অমেরুদণ্ডী প্রাণী?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990600"/>
            <a:ext cx="6781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4890576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3952875" cy="2905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2133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133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791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‘ক’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‘খ’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791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‘ক’ কোথায় বসবাস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791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‘খ’ কোথায় বসবাস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562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এভাবে মেরুদণ্ডী প্রাণীরা পৃথিবীর সকল পরিবেশে বসবাস করে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যেমনঃ স্থলচর, জলচর, বৃক্ষবাসী, মরুবাসী, মেরুবাসী, গুহাবাসী ও খেচর।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914400"/>
            <a:ext cx="7086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162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কর্ডাটা পর্বকে তিনটি উপপর্বে ভাগ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472625"/>
            <a:ext cx="541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ইউরো কর্ডাটা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Urochordata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ক) প্রাথমিক অবস্থায় ফুলকারন্ধ্র, ফাঁপা স্নায়ুরজ্জু থাকে।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410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খ) শুধুমাত্র লার্ভা অবস্থায় এদের লেজে নটোকর্ড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2209800"/>
            <a:ext cx="6835633" cy="2667000"/>
            <a:chOff x="762000" y="2209800"/>
            <a:chExt cx="6835633" cy="2667000"/>
          </a:xfrm>
        </p:grpSpPr>
        <p:pic>
          <p:nvPicPr>
            <p:cNvPr id="7" name="Picture 6" descr="Urochordat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2209800"/>
              <a:ext cx="3330433" cy="2667000"/>
            </a:xfrm>
            <a:prstGeom prst="rect">
              <a:avLst/>
            </a:prstGeom>
          </p:spPr>
        </p:pic>
        <p:pic>
          <p:nvPicPr>
            <p:cNvPr id="8" name="Picture 7" descr="Ascidia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2209800"/>
              <a:ext cx="3429000" cy="257175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81200" y="5410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উদাহরণঃ অ্যাসিডিয়া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6" grpId="0"/>
      <p:bldP spid="6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705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সেফালোকর্ডাটা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Cephalochordata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ephalochord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09800"/>
            <a:ext cx="8991600" cy="1854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সারা জীবনই এদের দেহে নটোকর্ডের উপস্থিতি লক্ষ করা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দেখতে মাছের মত।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181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ব্যাঙ্কিওস্টোমা।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522</TotalTime>
  <Words>1446</Words>
  <Application>Microsoft Office PowerPoint</Application>
  <PresentationFormat>On-screen Show (4:3)</PresentationFormat>
  <Paragraphs>183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Saiful Islam</cp:lastModifiedBy>
  <cp:revision>59</cp:revision>
  <dcterms:created xsi:type="dcterms:W3CDTF">2014-12-14T05:03:39Z</dcterms:created>
  <dcterms:modified xsi:type="dcterms:W3CDTF">2020-05-17T09:49:04Z</dcterms:modified>
</cp:coreProperties>
</file>