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DD7E0-C0BD-4C30-B8F1-30C5ADC767DA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24CE04-A34D-4B80-8099-0957899CE694}">
      <dgm:prSet phldrT="[Text]" phldr="1"/>
      <dgm:spPr/>
      <dgm:t>
        <a:bodyPr/>
        <a:lstStyle/>
        <a:p>
          <a:endParaRPr lang="en-US"/>
        </a:p>
      </dgm:t>
    </dgm:pt>
    <dgm:pt modelId="{03F087CB-BE64-43BD-84D6-2156DF1CAF8D}" type="parTrans" cxnId="{F7D0F515-F8DE-43EE-AA60-53EA7D03C449}">
      <dgm:prSet/>
      <dgm:spPr/>
      <dgm:t>
        <a:bodyPr/>
        <a:lstStyle/>
        <a:p>
          <a:endParaRPr lang="en-US"/>
        </a:p>
      </dgm:t>
    </dgm:pt>
    <dgm:pt modelId="{512E1D86-E3A9-4A1F-8796-4B10ABB1AB3B}" type="sibTrans" cxnId="{F7D0F515-F8DE-43EE-AA60-53EA7D03C449}">
      <dgm:prSet/>
      <dgm:spPr/>
      <dgm:t>
        <a:bodyPr/>
        <a:lstStyle/>
        <a:p>
          <a:endParaRPr lang="en-US"/>
        </a:p>
      </dgm:t>
    </dgm:pt>
    <dgm:pt modelId="{14BA23D5-DC8D-4417-A672-3E1CA2D266A9}">
      <dgm:prSet phldrT="[Text]"/>
      <dgm:spPr/>
      <dgm:t>
        <a:bodyPr/>
        <a:lstStyle/>
        <a:p>
          <a:r>
            <a:rPr lang="bn-BD" dirty="0" smtClean="0"/>
            <a:t>জন্ম১৯০৩</a:t>
          </a:r>
        </a:p>
        <a:p>
          <a:r>
            <a:rPr lang="bn-BD" dirty="0" smtClean="0"/>
            <a:t>সাল</a:t>
          </a:r>
          <a:endParaRPr lang="en-US" dirty="0"/>
        </a:p>
      </dgm:t>
    </dgm:pt>
    <dgm:pt modelId="{0C22990E-1B09-484B-A43F-4B5070DDF763}" type="parTrans" cxnId="{4FC417C5-97F7-40A8-907B-F747F5DACA88}">
      <dgm:prSet/>
      <dgm:spPr/>
      <dgm:t>
        <a:bodyPr/>
        <a:lstStyle/>
        <a:p>
          <a:endParaRPr lang="en-US"/>
        </a:p>
      </dgm:t>
    </dgm:pt>
    <dgm:pt modelId="{77D4A08C-8DE2-43B4-87D4-E83CEF99D904}" type="sibTrans" cxnId="{4FC417C5-97F7-40A8-907B-F747F5DACA88}">
      <dgm:prSet/>
      <dgm:spPr/>
      <dgm:t>
        <a:bodyPr/>
        <a:lstStyle/>
        <a:p>
          <a:endParaRPr lang="en-US"/>
        </a:p>
      </dgm:t>
    </dgm:pt>
    <dgm:pt modelId="{73797001-3DCC-4A7C-9C11-610BBAFA888E}">
      <dgm:prSet phldrT="[Text]"/>
      <dgm:spPr/>
      <dgm:t>
        <a:bodyPr/>
        <a:lstStyle/>
        <a:p>
          <a:r>
            <a:rPr lang="bn-BD" dirty="0" smtClean="0"/>
            <a:t>গ্রাম</a:t>
          </a:r>
        </a:p>
        <a:p>
          <a:r>
            <a:rPr lang="bn-BD" dirty="0" smtClean="0"/>
            <a:t>তাম্বুলখানা</a:t>
          </a:r>
          <a:endParaRPr lang="en-US" dirty="0"/>
        </a:p>
      </dgm:t>
    </dgm:pt>
    <dgm:pt modelId="{4BF7491B-9E82-4C8A-AC4A-160B7848873D}" type="parTrans" cxnId="{544CBE91-6DAA-42ED-9841-9340F32A2500}">
      <dgm:prSet/>
      <dgm:spPr/>
      <dgm:t>
        <a:bodyPr/>
        <a:lstStyle/>
        <a:p>
          <a:endParaRPr lang="en-US"/>
        </a:p>
      </dgm:t>
    </dgm:pt>
    <dgm:pt modelId="{3E9D6285-174D-4000-94D2-AE540F9A5E07}" type="sibTrans" cxnId="{544CBE91-6DAA-42ED-9841-9340F32A2500}">
      <dgm:prSet/>
      <dgm:spPr/>
      <dgm:t>
        <a:bodyPr/>
        <a:lstStyle/>
        <a:p>
          <a:endParaRPr lang="en-US"/>
        </a:p>
      </dgm:t>
    </dgm:pt>
    <dgm:pt modelId="{9BC93EE1-DAEC-4D3E-B1D2-5F1E4154A149}">
      <dgm:prSet phldrT="[Text]"/>
      <dgm:spPr/>
      <dgm:t>
        <a:bodyPr/>
        <a:lstStyle/>
        <a:p>
          <a:r>
            <a:rPr lang="bn-BD" dirty="0" smtClean="0"/>
            <a:t>কবর</a:t>
          </a:r>
        </a:p>
        <a:p>
          <a:r>
            <a:rPr lang="bn-BD" dirty="0" smtClean="0"/>
            <a:t>কবিতা</a:t>
          </a:r>
        </a:p>
        <a:p>
          <a:r>
            <a:rPr lang="bn-BD" dirty="0" smtClean="0"/>
            <a:t>ছাত্রজীবনেই</a:t>
          </a:r>
          <a:endParaRPr lang="en-US" dirty="0"/>
        </a:p>
      </dgm:t>
    </dgm:pt>
    <dgm:pt modelId="{E8817617-B9C4-405B-9785-78C926CA497C}" type="parTrans" cxnId="{C9CD5C66-3D46-42E6-BAF7-DDA2DDADEAF6}">
      <dgm:prSet/>
      <dgm:spPr/>
      <dgm:t>
        <a:bodyPr/>
        <a:lstStyle/>
        <a:p>
          <a:endParaRPr lang="en-US"/>
        </a:p>
      </dgm:t>
    </dgm:pt>
    <dgm:pt modelId="{C0F68C7B-99CF-47F9-9FD0-12C953FFA367}" type="sibTrans" cxnId="{C9CD5C66-3D46-42E6-BAF7-DDA2DDADEAF6}">
      <dgm:prSet/>
      <dgm:spPr/>
      <dgm:t>
        <a:bodyPr/>
        <a:lstStyle/>
        <a:p>
          <a:endParaRPr lang="en-US"/>
        </a:p>
      </dgm:t>
    </dgm:pt>
    <dgm:pt modelId="{D35B2FC0-0421-4808-AB0E-DEA7F1BC3205}">
      <dgm:prSet phldrT="[Text]"/>
      <dgm:spPr/>
      <dgm:t>
        <a:bodyPr/>
        <a:lstStyle/>
        <a:p>
          <a:r>
            <a:rPr lang="bn-BD" dirty="0" smtClean="0"/>
            <a:t>প্রধান কাব্য</a:t>
          </a:r>
        </a:p>
        <a:p>
          <a:r>
            <a:rPr lang="bn-BD" dirty="0" smtClean="0"/>
            <a:t>গ্রন্থ নক্সী</a:t>
          </a:r>
        </a:p>
        <a:p>
          <a:r>
            <a:rPr lang="bn-BD" dirty="0" smtClean="0"/>
            <a:t>কাঁথারমাঠ</a:t>
          </a:r>
          <a:endParaRPr lang="en-US" dirty="0"/>
        </a:p>
      </dgm:t>
    </dgm:pt>
    <dgm:pt modelId="{60CAC967-3B61-42EF-BD6E-00097CB79E07}" type="parTrans" cxnId="{E0C0E15A-0BB9-448D-AB65-01F9704038DA}">
      <dgm:prSet/>
      <dgm:spPr/>
      <dgm:t>
        <a:bodyPr/>
        <a:lstStyle/>
        <a:p>
          <a:endParaRPr lang="en-US"/>
        </a:p>
      </dgm:t>
    </dgm:pt>
    <dgm:pt modelId="{2D20F097-B943-458C-A07E-A177F56837C6}" type="sibTrans" cxnId="{E0C0E15A-0BB9-448D-AB65-01F9704038DA}">
      <dgm:prSet/>
      <dgm:spPr/>
      <dgm:t>
        <a:bodyPr/>
        <a:lstStyle/>
        <a:p>
          <a:endParaRPr lang="en-US"/>
        </a:p>
      </dgm:t>
    </dgm:pt>
    <dgm:pt modelId="{3FA9C6F0-2D47-469E-8234-7AE584A1B6D3}">
      <dgm:prSet phldrT="[Text]"/>
      <dgm:spPr/>
      <dgm:t>
        <a:bodyPr/>
        <a:lstStyle/>
        <a:p>
          <a:r>
            <a:rPr lang="bn-BD" dirty="0" smtClean="0"/>
            <a:t>শিশুদের জন্য</a:t>
          </a:r>
        </a:p>
        <a:p>
          <a:r>
            <a:rPr lang="bn-BD" dirty="0" smtClean="0"/>
            <a:t>ডালিম কুমার</a:t>
          </a:r>
          <a:endParaRPr lang="en-US" dirty="0"/>
        </a:p>
      </dgm:t>
    </dgm:pt>
    <dgm:pt modelId="{7DF26AF2-F20B-414C-9CCC-69F5C8656635}" type="parTrans" cxnId="{0ACDBE93-0B4E-41F8-BCA1-01CCB383BB87}">
      <dgm:prSet/>
      <dgm:spPr/>
      <dgm:t>
        <a:bodyPr/>
        <a:lstStyle/>
        <a:p>
          <a:endParaRPr lang="en-US"/>
        </a:p>
      </dgm:t>
    </dgm:pt>
    <dgm:pt modelId="{AC4BA3F0-7939-4955-B901-71C0828B4C8D}" type="sibTrans" cxnId="{0ACDBE93-0B4E-41F8-BCA1-01CCB383BB87}">
      <dgm:prSet/>
      <dgm:spPr/>
      <dgm:t>
        <a:bodyPr/>
        <a:lstStyle/>
        <a:p>
          <a:endParaRPr lang="en-US"/>
        </a:p>
      </dgm:t>
    </dgm:pt>
    <dgm:pt modelId="{BC8A6920-8B73-4131-BB6B-200D8E89EB72}">
      <dgm:prSet phldrT="[Text]"/>
      <dgm:spPr/>
      <dgm:t>
        <a:bodyPr/>
        <a:lstStyle/>
        <a:p>
          <a:r>
            <a:rPr lang="bn-BD" dirty="0" smtClean="0"/>
            <a:t>মৃত্যু১৯৭৬</a:t>
          </a:r>
        </a:p>
        <a:p>
          <a:r>
            <a:rPr lang="bn-BD" dirty="0" smtClean="0"/>
            <a:t>সাল</a:t>
          </a:r>
          <a:endParaRPr lang="en-US" dirty="0"/>
        </a:p>
      </dgm:t>
    </dgm:pt>
    <dgm:pt modelId="{294B63D9-F51D-477E-8099-527661C0AD6C}" type="parTrans" cxnId="{E274C9E4-2D97-4EDB-B4FB-09356E48F896}">
      <dgm:prSet/>
      <dgm:spPr/>
      <dgm:t>
        <a:bodyPr/>
        <a:lstStyle/>
        <a:p>
          <a:endParaRPr lang="en-US"/>
        </a:p>
      </dgm:t>
    </dgm:pt>
    <dgm:pt modelId="{EF36040E-0528-455C-86E7-38569AEBC71D}" type="sibTrans" cxnId="{E274C9E4-2D97-4EDB-B4FB-09356E48F896}">
      <dgm:prSet/>
      <dgm:spPr/>
      <dgm:t>
        <a:bodyPr/>
        <a:lstStyle/>
        <a:p>
          <a:endParaRPr lang="en-US"/>
        </a:p>
      </dgm:t>
    </dgm:pt>
    <dgm:pt modelId="{2FBFE408-3D96-45BD-B958-A89FF1D3D8B5}" type="pres">
      <dgm:prSet presAssocID="{4CBDD7E0-C0BD-4C30-B8F1-30C5ADC767D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6E35264-8FBD-4C72-B46C-C0EBA4227800}" type="pres">
      <dgm:prSet presAssocID="{C924CE04-A34D-4B80-8099-0957899CE69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90170D0-F1D8-4512-8081-8E10A5D9C9AE}" type="pres">
      <dgm:prSet presAssocID="{14BA23D5-DC8D-4417-A672-3E1CA2D266A9}" presName="Accent1" presStyleCnt="0"/>
      <dgm:spPr/>
    </dgm:pt>
    <dgm:pt modelId="{B45997B0-198E-48C2-9D5E-E092E3D71BD0}" type="pres">
      <dgm:prSet presAssocID="{14BA23D5-DC8D-4417-A672-3E1CA2D266A9}" presName="Accent" presStyleLbl="bgShp" presStyleIdx="0" presStyleCnt="6"/>
      <dgm:spPr/>
    </dgm:pt>
    <dgm:pt modelId="{70AABCC1-A2D4-41B1-BC63-108562E62ACE}" type="pres">
      <dgm:prSet presAssocID="{14BA23D5-DC8D-4417-A672-3E1CA2D266A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B0E0A-52CC-4BC7-A3D8-D052EC75764F}" type="pres">
      <dgm:prSet presAssocID="{73797001-3DCC-4A7C-9C11-610BBAFA888E}" presName="Accent2" presStyleCnt="0"/>
      <dgm:spPr/>
    </dgm:pt>
    <dgm:pt modelId="{DE488C9E-7DE9-4ACC-94BE-E3092EF9078B}" type="pres">
      <dgm:prSet presAssocID="{73797001-3DCC-4A7C-9C11-610BBAFA888E}" presName="Accent" presStyleLbl="bgShp" presStyleIdx="1" presStyleCnt="6"/>
      <dgm:spPr/>
    </dgm:pt>
    <dgm:pt modelId="{96FA2112-FA23-47B0-B9E1-6796CB60B044}" type="pres">
      <dgm:prSet presAssocID="{73797001-3DCC-4A7C-9C11-610BBAFA888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0E9D4-302A-4C1C-A292-A8920347F246}" type="pres">
      <dgm:prSet presAssocID="{9BC93EE1-DAEC-4D3E-B1D2-5F1E4154A149}" presName="Accent3" presStyleCnt="0"/>
      <dgm:spPr/>
    </dgm:pt>
    <dgm:pt modelId="{E01A1714-063B-4D35-8549-41F4F71D5689}" type="pres">
      <dgm:prSet presAssocID="{9BC93EE1-DAEC-4D3E-B1D2-5F1E4154A149}" presName="Accent" presStyleLbl="bgShp" presStyleIdx="2" presStyleCnt="6"/>
      <dgm:spPr/>
    </dgm:pt>
    <dgm:pt modelId="{DEA92C48-3158-4F75-98CD-BDFEA7D5C6BF}" type="pres">
      <dgm:prSet presAssocID="{9BC93EE1-DAEC-4D3E-B1D2-5F1E4154A14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C3065-6134-400E-AB0A-F7353F3DBF21}" type="pres">
      <dgm:prSet presAssocID="{D35B2FC0-0421-4808-AB0E-DEA7F1BC3205}" presName="Accent4" presStyleCnt="0"/>
      <dgm:spPr/>
    </dgm:pt>
    <dgm:pt modelId="{470564A1-33D3-4DDC-B435-84F97012EA51}" type="pres">
      <dgm:prSet presAssocID="{D35B2FC0-0421-4808-AB0E-DEA7F1BC3205}" presName="Accent" presStyleLbl="bgShp" presStyleIdx="3" presStyleCnt="6"/>
      <dgm:spPr/>
    </dgm:pt>
    <dgm:pt modelId="{27BB72AD-811E-4060-976B-84A9D921F3DA}" type="pres">
      <dgm:prSet presAssocID="{D35B2FC0-0421-4808-AB0E-DEA7F1BC320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DEEFC-ECF8-467C-B37C-63FAA76DF95C}" type="pres">
      <dgm:prSet presAssocID="{3FA9C6F0-2D47-469E-8234-7AE584A1B6D3}" presName="Accent5" presStyleCnt="0"/>
      <dgm:spPr/>
    </dgm:pt>
    <dgm:pt modelId="{98AA5B3F-556B-4019-A6FE-47B17A0B0031}" type="pres">
      <dgm:prSet presAssocID="{3FA9C6F0-2D47-469E-8234-7AE584A1B6D3}" presName="Accent" presStyleLbl="bgShp" presStyleIdx="4" presStyleCnt="6"/>
      <dgm:spPr/>
    </dgm:pt>
    <dgm:pt modelId="{41FB7FBF-9CFD-4E17-99CF-F46DEE4D53A7}" type="pres">
      <dgm:prSet presAssocID="{3FA9C6F0-2D47-469E-8234-7AE584A1B6D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63EAE-8097-4B44-9559-B5AA3D93AEB9}" type="pres">
      <dgm:prSet presAssocID="{BC8A6920-8B73-4131-BB6B-200D8E89EB72}" presName="Accent6" presStyleCnt="0"/>
      <dgm:spPr/>
    </dgm:pt>
    <dgm:pt modelId="{5B3B8DA4-C0D3-4780-9DDC-DAF9F4AE19E3}" type="pres">
      <dgm:prSet presAssocID="{BC8A6920-8B73-4131-BB6B-200D8E89EB72}" presName="Accent" presStyleLbl="bgShp" presStyleIdx="5" presStyleCnt="6"/>
      <dgm:spPr/>
    </dgm:pt>
    <dgm:pt modelId="{539D2B47-A8FD-4105-A761-37271AD9D0A6}" type="pres">
      <dgm:prSet presAssocID="{BC8A6920-8B73-4131-BB6B-200D8E89EB7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417C5-97F7-40A8-907B-F747F5DACA88}" srcId="{C924CE04-A34D-4B80-8099-0957899CE694}" destId="{14BA23D5-DC8D-4417-A672-3E1CA2D266A9}" srcOrd="0" destOrd="0" parTransId="{0C22990E-1B09-484B-A43F-4B5070DDF763}" sibTransId="{77D4A08C-8DE2-43B4-87D4-E83CEF99D904}"/>
    <dgm:cxn modelId="{7A6E0DE1-CB9B-4845-B738-1C207C72F3A7}" type="presOf" srcId="{73797001-3DCC-4A7C-9C11-610BBAFA888E}" destId="{96FA2112-FA23-47B0-B9E1-6796CB60B044}" srcOrd="0" destOrd="0" presId="urn:microsoft.com/office/officeart/2011/layout/HexagonRadial"/>
    <dgm:cxn modelId="{9F04A07D-827F-42C5-8DC4-4F4C168F901C}" type="presOf" srcId="{14BA23D5-DC8D-4417-A672-3E1CA2D266A9}" destId="{70AABCC1-A2D4-41B1-BC63-108562E62ACE}" srcOrd="0" destOrd="0" presId="urn:microsoft.com/office/officeart/2011/layout/HexagonRadial"/>
    <dgm:cxn modelId="{5BB6DECA-5A20-4A2A-942E-EFFEA9E42AAA}" type="presOf" srcId="{C924CE04-A34D-4B80-8099-0957899CE694}" destId="{B6E35264-8FBD-4C72-B46C-C0EBA4227800}" srcOrd="0" destOrd="0" presId="urn:microsoft.com/office/officeart/2011/layout/HexagonRadial"/>
    <dgm:cxn modelId="{F7D0F515-F8DE-43EE-AA60-53EA7D03C449}" srcId="{4CBDD7E0-C0BD-4C30-B8F1-30C5ADC767DA}" destId="{C924CE04-A34D-4B80-8099-0957899CE694}" srcOrd="0" destOrd="0" parTransId="{03F087CB-BE64-43BD-84D6-2156DF1CAF8D}" sibTransId="{512E1D86-E3A9-4A1F-8796-4B10ABB1AB3B}"/>
    <dgm:cxn modelId="{2315234D-52DB-498A-B4A0-32CDF48CF06D}" type="presOf" srcId="{3FA9C6F0-2D47-469E-8234-7AE584A1B6D3}" destId="{41FB7FBF-9CFD-4E17-99CF-F46DEE4D53A7}" srcOrd="0" destOrd="0" presId="urn:microsoft.com/office/officeart/2011/layout/HexagonRadial"/>
    <dgm:cxn modelId="{E274C9E4-2D97-4EDB-B4FB-09356E48F896}" srcId="{C924CE04-A34D-4B80-8099-0957899CE694}" destId="{BC8A6920-8B73-4131-BB6B-200D8E89EB72}" srcOrd="5" destOrd="0" parTransId="{294B63D9-F51D-477E-8099-527661C0AD6C}" sibTransId="{EF36040E-0528-455C-86E7-38569AEBC71D}"/>
    <dgm:cxn modelId="{81DF34BC-E0DC-4313-BE08-ABCA4C66C2ED}" type="presOf" srcId="{BC8A6920-8B73-4131-BB6B-200D8E89EB72}" destId="{539D2B47-A8FD-4105-A761-37271AD9D0A6}" srcOrd="0" destOrd="0" presId="urn:microsoft.com/office/officeart/2011/layout/HexagonRadial"/>
    <dgm:cxn modelId="{C9CD5C66-3D46-42E6-BAF7-DDA2DDADEAF6}" srcId="{C924CE04-A34D-4B80-8099-0957899CE694}" destId="{9BC93EE1-DAEC-4D3E-B1D2-5F1E4154A149}" srcOrd="2" destOrd="0" parTransId="{E8817617-B9C4-405B-9785-78C926CA497C}" sibTransId="{C0F68C7B-99CF-47F9-9FD0-12C953FFA367}"/>
    <dgm:cxn modelId="{B383758F-24F2-4286-81A9-6EF0A03AE7D4}" type="presOf" srcId="{9BC93EE1-DAEC-4D3E-B1D2-5F1E4154A149}" destId="{DEA92C48-3158-4F75-98CD-BDFEA7D5C6BF}" srcOrd="0" destOrd="0" presId="urn:microsoft.com/office/officeart/2011/layout/HexagonRadial"/>
    <dgm:cxn modelId="{0ACDBE93-0B4E-41F8-BCA1-01CCB383BB87}" srcId="{C924CE04-A34D-4B80-8099-0957899CE694}" destId="{3FA9C6F0-2D47-469E-8234-7AE584A1B6D3}" srcOrd="4" destOrd="0" parTransId="{7DF26AF2-F20B-414C-9CCC-69F5C8656635}" sibTransId="{AC4BA3F0-7939-4955-B901-71C0828B4C8D}"/>
    <dgm:cxn modelId="{E0C0E15A-0BB9-448D-AB65-01F9704038DA}" srcId="{C924CE04-A34D-4B80-8099-0957899CE694}" destId="{D35B2FC0-0421-4808-AB0E-DEA7F1BC3205}" srcOrd="3" destOrd="0" parTransId="{60CAC967-3B61-42EF-BD6E-00097CB79E07}" sibTransId="{2D20F097-B943-458C-A07E-A177F56837C6}"/>
    <dgm:cxn modelId="{48D638FF-FB41-4035-99C2-DFF86C266FE3}" type="presOf" srcId="{D35B2FC0-0421-4808-AB0E-DEA7F1BC3205}" destId="{27BB72AD-811E-4060-976B-84A9D921F3DA}" srcOrd="0" destOrd="0" presId="urn:microsoft.com/office/officeart/2011/layout/HexagonRadial"/>
    <dgm:cxn modelId="{BA26B1B2-8B13-4937-A1EC-3B2D2C8452ED}" type="presOf" srcId="{4CBDD7E0-C0BD-4C30-B8F1-30C5ADC767DA}" destId="{2FBFE408-3D96-45BD-B958-A89FF1D3D8B5}" srcOrd="0" destOrd="0" presId="urn:microsoft.com/office/officeart/2011/layout/HexagonRadial"/>
    <dgm:cxn modelId="{544CBE91-6DAA-42ED-9841-9340F32A2500}" srcId="{C924CE04-A34D-4B80-8099-0957899CE694}" destId="{73797001-3DCC-4A7C-9C11-610BBAFA888E}" srcOrd="1" destOrd="0" parTransId="{4BF7491B-9E82-4C8A-AC4A-160B7848873D}" sibTransId="{3E9D6285-174D-4000-94D2-AE540F9A5E07}"/>
    <dgm:cxn modelId="{57938F7B-C2C7-4D45-BFA2-3A9BF379DC95}" type="presParOf" srcId="{2FBFE408-3D96-45BD-B958-A89FF1D3D8B5}" destId="{B6E35264-8FBD-4C72-B46C-C0EBA4227800}" srcOrd="0" destOrd="0" presId="urn:microsoft.com/office/officeart/2011/layout/HexagonRadial"/>
    <dgm:cxn modelId="{FF3F6866-04FD-42E0-96BF-9E2CD8366BC7}" type="presParOf" srcId="{2FBFE408-3D96-45BD-B958-A89FF1D3D8B5}" destId="{190170D0-F1D8-4512-8081-8E10A5D9C9AE}" srcOrd="1" destOrd="0" presId="urn:microsoft.com/office/officeart/2011/layout/HexagonRadial"/>
    <dgm:cxn modelId="{404EBBC5-7D1C-4B79-8E84-FAE7183F537D}" type="presParOf" srcId="{190170D0-F1D8-4512-8081-8E10A5D9C9AE}" destId="{B45997B0-198E-48C2-9D5E-E092E3D71BD0}" srcOrd="0" destOrd="0" presId="urn:microsoft.com/office/officeart/2011/layout/HexagonRadial"/>
    <dgm:cxn modelId="{CB7BC221-6801-45BE-81DE-047E57580847}" type="presParOf" srcId="{2FBFE408-3D96-45BD-B958-A89FF1D3D8B5}" destId="{70AABCC1-A2D4-41B1-BC63-108562E62ACE}" srcOrd="2" destOrd="0" presId="urn:microsoft.com/office/officeart/2011/layout/HexagonRadial"/>
    <dgm:cxn modelId="{F566A84D-ED09-4828-996B-84D2D69EF7F3}" type="presParOf" srcId="{2FBFE408-3D96-45BD-B958-A89FF1D3D8B5}" destId="{EABB0E0A-52CC-4BC7-A3D8-D052EC75764F}" srcOrd="3" destOrd="0" presId="urn:microsoft.com/office/officeart/2011/layout/HexagonRadial"/>
    <dgm:cxn modelId="{ECA4C191-8965-4D0C-9666-11CCBDEB688A}" type="presParOf" srcId="{EABB0E0A-52CC-4BC7-A3D8-D052EC75764F}" destId="{DE488C9E-7DE9-4ACC-94BE-E3092EF9078B}" srcOrd="0" destOrd="0" presId="urn:microsoft.com/office/officeart/2011/layout/HexagonRadial"/>
    <dgm:cxn modelId="{A23A4B9D-4F03-4F0C-A564-FEFE515C5EB3}" type="presParOf" srcId="{2FBFE408-3D96-45BD-B958-A89FF1D3D8B5}" destId="{96FA2112-FA23-47B0-B9E1-6796CB60B044}" srcOrd="4" destOrd="0" presId="urn:microsoft.com/office/officeart/2011/layout/HexagonRadial"/>
    <dgm:cxn modelId="{4E4B982D-FF0C-4564-8ABC-BFA8CDBECF59}" type="presParOf" srcId="{2FBFE408-3D96-45BD-B958-A89FF1D3D8B5}" destId="{29D0E9D4-302A-4C1C-A292-A8920347F246}" srcOrd="5" destOrd="0" presId="urn:microsoft.com/office/officeart/2011/layout/HexagonRadial"/>
    <dgm:cxn modelId="{8AED2956-08D0-447E-A48A-498A16D45B76}" type="presParOf" srcId="{29D0E9D4-302A-4C1C-A292-A8920347F246}" destId="{E01A1714-063B-4D35-8549-41F4F71D5689}" srcOrd="0" destOrd="0" presId="urn:microsoft.com/office/officeart/2011/layout/HexagonRadial"/>
    <dgm:cxn modelId="{5FF80261-D31C-491E-A4F6-C794C9BA3443}" type="presParOf" srcId="{2FBFE408-3D96-45BD-B958-A89FF1D3D8B5}" destId="{DEA92C48-3158-4F75-98CD-BDFEA7D5C6BF}" srcOrd="6" destOrd="0" presId="urn:microsoft.com/office/officeart/2011/layout/HexagonRadial"/>
    <dgm:cxn modelId="{C3265F19-B36B-4811-9ABA-5FA16F9F8207}" type="presParOf" srcId="{2FBFE408-3D96-45BD-B958-A89FF1D3D8B5}" destId="{370C3065-6134-400E-AB0A-F7353F3DBF21}" srcOrd="7" destOrd="0" presId="urn:microsoft.com/office/officeart/2011/layout/HexagonRadial"/>
    <dgm:cxn modelId="{9D067F7A-7D88-4CB9-88AE-FBBEA96095BE}" type="presParOf" srcId="{370C3065-6134-400E-AB0A-F7353F3DBF21}" destId="{470564A1-33D3-4DDC-B435-84F97012EA51}" srcOrd="0" destOrd="0" presId="urn:microsoft.com/office/officeart/2011/layout/HexagonRadial"/>
    <dgm:cxn modelId="{ED00F6A6-E474-4D88-9199-E4C90C7A8DBD}" type="presParOf" srcId="{2FBFE408-3D96-45BD-B958-A89FF1D3D8B5}" destId="{27BB72AD-811E-4060-976B-84A9D921F3DA}" srcOrd="8" destOrd="0" presId="urn:microsoft.com/office/officeart/2011/layout/HexagonRadial"/>
    <dgm:cxn modelId="{D9CC1257-A7ED-4C55-88C9-394FE8DFFB43}" type="presParOf" srcId="{2FBFE408-3D96-45BD-B958-A89FF1D3D8B5}" destId="{D99DEEFC-ECF8-467C-B37C-63FAA76DF95C}" srcOrd="9" destOrd="0" presId="urn:microsoft.com/office/officeart/2011/layout/HexagonRadial"/>
    <dgm:cxn modelId="{65F6FBFA-76D5-421F-908D-43A93036BA15}" type="presParOf" srcId="{D99DEEFC-ECF8-467C-B37C-63FAA76DF95C}" destId="{98AA5B3F-556B-4019-A6FE-47B17A0B0031}" srcOrd="0" destOrd="0" presId="urn:microsoft.com/office/officeart/2011/layout/HexagonRadial"/>
    <dgm:cxn modelId="{A01ADE13-BF38-4B76-B269-45A8A378FD52}" type="presParOf" srcId="{2FBFE408-3D96-45BD-B958-A89FF1D3D8B5}" destId="{41FB7FBF-9CFD-4E17-99CF-F46DEE4D53A7}" srcOrd="10" destOrd="0" presId="urn:microsoft.com/office/officeart/2011/layout/HexagonRadial"/>
    <dgm:cxn modelId="{EE66E078-8BEB-4D36-B0E4-BF2F5AAA689D}" type="presParOf" srcId="{2FBFE408-3D96-45BD-B958-A89FF1D3D8B5}" destId="{8A763EAE-8097-4B44-9559-B5AA3D93AEB9}" srcOrd="11" destOrd="0" presId="urn:microsoft.com/office/officeart/2011/layout/HexagonRadial"/>
    <dgm:cxn modelId="{43DE4087-C9AD-4688-9804-9E12041365C1}" type="presParOf" srcId="{8A763EAE-8097-4B44-9559-B5AA3D93AEB9}" destId="{5B3B8DA4-C0D3-4780-9DDC-DAF9F4AE19E3}" srcOrd="0" destOrd="0" presId="urn:microsoft.com/office/officeart/2011/layout/HexagonRadial"/>
    <dgm:cxn modelId="{8746AB24-BAB0-45D1-BF06-5CA6F478A706}" type="presParOf" srcId="{2FBFE408-3D96-45BD-B958-A89FF1D3D8B5}" destId="{539D2B47-A8FD-4105-A761-37271AD9D0A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35264-8FBD-4C72-B46C-C0EBA4227800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321004" y="2066564"/>
        <a:ext cx="1485474" cy="1284995"/>
      </dsp:txXfrm>
    </dsp:sp>
    <dsp:sp modelId="{DE488C9E-7DE9-4ACC-94BE-E3092EF9078B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ABCC1-A2D4-41B1-BC63-108562E62ACE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জন্ম১৯০৩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সাল</a:t>
          </a:r>
          <a:endParaRPr lang="en-US" sz="1600" kern="1200" dirty="0"/>
        </a:p>
      </dsp:txBody>
      <dsp:txXfrm>
        <a:off x="3459220" y="261045"/>
        <a:ext cx="1217310" cy="1053116"/>
      </dsp:txXfrm>
    </dsp:sp>
    <dsp:sp modelId="{E01A1714-063B-4D35-8549-41F4F71D5689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A2112-FA23-47B0-B9E1-6796CB60B044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গ্রাম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তাম্বুলখানা</a:t>
          </a:r>
          <a:endParaRPr lang="en-US" sz="1600" kern="1200" dirty="0"/>
        </a:p>
      </dsp:txBody>
      <dsp:txXfrm>
        <a:off x="5129106" y="1229902"/>
        <a:ext cx="1217310" cy="1053116"/>
      </dsp:txXfrm>
    </dsp:sp>
    <dsp:sp modelId="{470564A1-33D3-4DDC-B435-84F97012EA51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92C48-3158-4F75-98CD-BDFEA7D5C6BF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কবর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কবিতা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ছাত্রজীবনেই</a:t>
          </a:r>
          <a:endParaRPr lang="en-US" sz="1600" kern="1200" dirty="0"/>
        </a:p>
      </dsp:txBody>
      <dsp:txXfrm>
        <a:off x="5129106" y="3134564"/>
        <a:ext cx="1217310" cy="1053116"/>
      </dsp:txXfrm>
    </dsp:sp>
    <dsp:sp modelId="{98AA5B3F-556B-4019-A6FE-47B17A0B0031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72AD-811E-4060-976B-84A9D921F3DA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প্রধান কাব্য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গ্রন্থ নক্সী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কাঁথারমাঠ</a:t>
          </a:r>
          <a:endParaRPr lang="en-US" sz="1600" kern="1200" dirty="0"/>
        </a:p>
      </dsp:txBody>
      <dsp:txXfrm>
        <a:off x="3459220" y="4104505"/>
        <a:ext cx="1217310" cy="1053116"/>
      </dsp:txXfrm>
    </dsp:sp>
    <dsp:sp modelId="{5B3B8DA4-C0D3-4780-9DDC-DAF9F4AE19E3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B7FBF-9CFD-4E17-99CF-F46DEE4D53A7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শিশুদের জন্য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ডালিম কুমার</a:t>
          </a:r>
          <a:endParaRPr lang="en-US" sz="1600" kern="1200" dirty="0"/>
        </a:p>
      </dsp:txBody>
      <dsp:txXfrm>
        <a:off x="1781582" y="3135647"/>
        <a:ext cx="1217310" cy="1053116"/>
      </dsp:txXfrm>
    </dsp:sp>
    <dsp:sp modelId="{539D2B47-A8FD-4105-A761-37271AD9D0A6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মৃত্যু১৯৭৬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সাল</a:t>
          </a:r>
          <a:endParaRPr lang="en-US" sz="1600" kern="1200" dirty="0"/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0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050D-5CA1-4E52-A9BF-40895BFF0A9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C31E-7660-42FE-B77C-CF8DB89D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135923"/>
            <a:ext cx="11590638" cy="6573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39762" y="321276"/>
            <a:ext cx="83408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মাল্টিমিডিয়া ক্লাসে স্বাগতম</a:t>
            </a:r>
          </a:p>
          <a:p>
            <a:r>
              <a:rPr lang="bn-BD" sz="2800" dirty="0" smtClean="0"/>
              <a:t>কেমন আছো সবাই?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95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2"/>
          <a:stretch/>
        </p:blipFill>
        <p:spPr>
          <a:xfrm>
            <a:off x="3553097" y="92676"/>
            <a:ext cx="2962775" cy="166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3426" y="692833"/>
            <a:ext cx="10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বরনের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76011" y="692834"/>
            <a:ext cx="99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রঙের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3" r="21417" b="20720"/>
          <a:stretch/>
        </p:blipFill>
        <p:spPr>
          <a:xfrm>
            <a:off x="3553097" y="4868562"/>
            <a:ext cx="2962775" cy="198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7" y="2421023"/>
            <a:ext cx="2962775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4035" y="2722951"/>
            <a:ext cx="101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মশক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76011" y="2953784"/>
            <a:ext cx="8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মশা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3427" y="5523470"/>
            <a:ext cx="90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বৈদ্য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6011" y="5523470"/>
            <a:ext cx="130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কবিরাজ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1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3016" y="86497"/>
            <a:ext cx="3336325" cy="8896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একক কাজ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8477" b="24461"/>
          <a:stretch/>
        </p:blipFill>
        <p:spPr>
          <a:xfrm rot="10800000">
            <a:off x="222420" y="1383951"/>
            <a:ext cx="6388443" cy="5474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0444" y="2597481"/>
            <a:ext cx="5041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০১|কবির গ্রামের নাম কী?</a:t>
            </a:r>
          </a:p>
          <a:p>
            <a:endParaRPr lang="bn-BD" sz="2400" dirty="0" smtClean="0"/>
          </a:p>
          <a:p>
            <a:r>
              <a:rPr lang="bn-BD" sz="2400" dirty="0" smtClean="0"/>
              <a:t>০২|বাস শব্দের অর্থ কী?</a:t>
            </a:r>
          </a:p>
          <a:p>
            <a:endParaRPr lang="bn-BD" sz="2400" dirty="0" smtClean="0"/>
          </a:p>
          <a:p>
            <a:r>
              <a:rPr lang="bn-BD" sz="2400" dirty="0" smtClean="0"/>
              <a:t>০৩|শিশুদের জন্য লেখা রচনার নাম কী?</a:t>
            </a:r>
          </a:p>
          <a:p>
            <a:endParaRPr lang="bn-BD" sz="2400" dirty="0" smtClean="0"/>
          </a:p>
          <a:p>
            <a:r>
              <a:rPr lang="bn-BD" sz="2400" dirty="0" smtClean="0"/>
              <a:t>০৪|মশক শব্দের অর্থ কী?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4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2951" y="123568"/>
            <a:ext cx="3027406" cy="7537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সরব পাঠ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/>
          <a:stretch/>
        </p:blipFill>
        <p:spPr>
          <a:xfrm rot="5400000">
            <a:off x="-469559" y="1631092"/>
            <a:ext cx="5857105" cy="4349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5319" y="2261286"/>
            <a:ext cx="520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প্রমিত উচ্চারণে কবিতাটি পড়।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65" y="115587"/>
            <a:ext cx="3016593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5" y="115587"/>
            <a:ext cx="4077729" cy="2647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832" y="2940908"/>
            <a:ext cx="260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আসমানিরে দেখতে যদি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8754" y="2940908"/>
            <a:ext cx="26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রহিমদ্দির ছোট্ট বাড়ি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78686" y="2940908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বাড়িত নয় পাখির বাসা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3620915"/>
            <a:ext cx="2916195" cy="1914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7395" y="5881816"/>
            <a:ext cx="253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ভেন্না পাতা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r="10984"/>
          <a:stretch/>
        </p:blipFill>
        <p:spPr>
          <a:xfrm>
            <a:off x="790832" y="115587"/>
            <a:ext cx="2916195" cy="2647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6" y="3620915"/>
            <a:ext cx="4077728" cy="1914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7795" y="5770605"/>
            <a:ext cx="40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একটু খানি বৃষ্টি হলেই গড়িয়ে পড়ে পানি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34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79" y="271719"/>
            <a:ext cx="4287795" cy="264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r="10113"/>
          <a:stretch/>
        </p:blipFill>
        <p:spPr>
          <a:xfrm>
            <a:off x="6944499" y="160862"/>
            <a:ext cx="4238368" cy="264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4529" y="2977661"/>
            <a:ext cx="42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একটুখানি হাওয়া দিলে ঘর নড়বড় করে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6445" y="2916194"/>
            <a:ext cx="403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তারি তলে আসমানিরা থাকে বছর ভরে।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79" y="3597320"/>
            <a:ext cx="4287795" cy="2324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45" y="3458519"/>
            <a:ext cx="4238368" cy="23248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5169" y="5922147"/>
            <a:ext cx="39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পেটটি ভরে পায়না খেতে, বুকের ক’খান হাড়,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27558" y="5922147"/>
            <a:ext cx="44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সাক্ষী দেছে অনাহারে কদিন গেছে তার।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247135"/>
            <a:ext cx="444843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/>
          <a:stretch/>
        </p:blipFill>
        <p:spPr>
          <a:xfrm>
            <a:off x="6264875" y="247136"/>
            <a:ext cx="4077729" cy="2743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973" y="3138616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মিষ্টি তাহার মুখটি হতে হাসির প্রদীপ-রাশি,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64876" y="3161211"/>
            <a:ext cx="407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থাপরেতে নিবিয়ে গেছে দারুণ অভাব আসি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3507948"/>
            <a:ext cx="3917092" cy="2647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075" y="6326659"/>
            <a:ext cx="449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পরনে তার শতেক তালির শতেক ছেঁড়া বাস,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75" y="3817851"/>
            <a:ext cx="4077729" cy="2338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0227" y="6450227"/>
            <a:ext cx="389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সোনালী তার গার বরনে করছে উপহাস।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9" y="137470"/>
            <a:ext cx="3620530" cy="2628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19" y="137469"/>
            <a:ext cx="23873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019" y="2953265"/>
            <a:ext cx="600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ভোমর-কালো চোখ দুটিতে নাই কৌতুত-হাসি,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6" b="17225"/>
          <a:stretch/>
        </p:blipFill>
        <p:spPr>
          <a:xfrm>
            <a:off x="7673546" y="137470"/>
            <a:ext cx="3657600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1124" y="2953265"/>
            <a:ext cx="401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সেখান দিয়ে গড়িয়ে পড়ে অশ্রূ রাশি রাশি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6"/>
          <a:stretch/>
        </p:blipFill>
        <p:spPr>
          <a:xfrm>
            <a:off x="3525527" y="3728265"/>
            <a:ext cx="1743075" cy="1797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4" y="3728265"/>
            <a:ext cx="3019425" cy="1797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3294" y="5820499"/>
            <a:ext cx="600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বাঁশির মতো সুরটি গলায় ক্ষয় হল তাই কেঁদে,</a:t>
            </a:r>
          </a:p>
          <a:p>
            <a:r>
              <a:rPr lang="bn-BD" sz="2400" dirty="0" smtClean="0"/>
              <a:t>হয়নি সুযোগ লয় যে সে-সুর গানের সুরে বেঁধে।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2"/>
          <a:stretch/>
        </p:blipFill>
        <p:spPr>
          <a:xfrm>
            <a:off x="5284810" y="3728265"/>
            <a:ext cx="2792626" cy="17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/>
          <a:stretch/>
        </p:blipFill>
        <p:spPr>
          <a:xfrm>
            <a:off x="259492" y="98855"/>
            <a:ext cx="5177481" cy="2520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86" y="98855"/>
            <a:ext cx="5041557" cy="2520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0389" y="2730843"/>
            <a:ext cx="353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আসমানিদের বাড়ির ধারে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01690" y="2730843"/>
            <a:ext cx="287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পদ্ম-পুকুর ভরে,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5"/>
          <a:stretch/>
        </p:blipFill>
        <p:spPr>
          <a:xfrm>
            <a:off x="259493" y="3303719"/>
            <a:ext cx="4967416" cy="2368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87" y="3303719"/>
            <a:ext cx="5041556" cy="2368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6698" y="5852159"/>
            <a:ext cx="211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ব্যাঙের ছানা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3233" y="5852160"/>
            <a:ext cx="467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শ্যাওলা-পানা কিল-বিল-বিল করে।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6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" y="0"/>
            <a:ext cx="5236088" cy="3151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0"/>
          <a:stretch/>
        </p:blipFill>
        <p:spPr>
          <a:xfrm>
            <a:off x="6103850" y="0"/>
            <a:ext cx="5430651" cy="3151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615" y="3304903"/>
            <a:ext cx="523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ম্যালেরিয়ার মশক সেথা বিষ গুলিছে জলে,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03851" y="3304903"/>
            <a:ext cx="543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সেই জলেতে রান্না খাওয়া আসমানিদের চলে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6" y="3766568"/>
            <a:ext cx="5236088" cy="23276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925" y="6110081"/>
            <a:ext cx="610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পেটটি তাহার ফুলছে পিলেয়,নিতুই যে জ্বর তার,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8055" y="6110081"/>
            <a:ext cx="543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বৈদ্য ডেকে ওষধ করে পয়সা নাহি আর</a:t>
            </a:r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76" y="3766566"/>
            <a:ext cx="2828925" cy="2080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49" y="3766567"/>
            <a:ext cx="2601725" cy="20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513" y="0"/>
            <a:ext cx="4127157" cy="97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জোড়ায় কাজ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/>
          <a:stretch/>
        </p:blipFill>
        <p:spPr>
          <a:xfrm rot="5400000">
            <a:off x="-476895" y="1846177"/>
            <a:ext cx="5634682" cy="411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432" y="2681417"/>
            <a:ext cx="6503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প্রকৃতির কোন কোন জিনিসের কথা কবিতায় কবি </a:t>
            </a:r>
          </a:p>
          <a:p>
            <a:r>
              <a:rPr lang="bn-BD" sz="2400" dirty="0" smtClean="0"/>
              <a:t>তুলে ধরেছেন তার একটি তালিকা তৈরী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8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7286" y="234778"/>
            <a:ext cx="508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শিক্ষক ও পাঠ পরিচিতি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30621" r="37297" b="17487"/>
          <a:stretch/>
        </p:blipFill>
        <p:spPr>
          <a:xfrm rot="5400000">
            <a:off x="240955" y="339815"/>
            <a:ext cx="3150975" cy="2669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1849" y="3496962"/>
            <a:ext cx="69444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শাহনাজ আক্তার(এম.এ,এম.এড)</a:t>
            </a:r>
          </a:p>
          <a:p>
            <a:r>
              <a:rPr lang="bn-BD" sz="2800" dirty="0" smtClean="0"/>
              <a:t>সিনিয়র শিক্ষক(বাংলা)</a:t>
            </a:r>
          </a:p>
          <a:p>
            <a:r>
              <a:rPr lang="bn-BD" sz="2800" dirty="0" smtClean="0"/>
              <a:t>কোনাবাড়ী এম.এ কুদ্দুছ উচ্চ বিদ্যালয়</a:t>
            </a:r>
          </a:p>
          <a:p>
            <a:r>
              <a:rPr lang="bn-BD" sz="2800" dirty="0" smtClean="0"/>
              <a:t>গাজীপুর সদর,গাজীপুর।</a:t>
            </a:r>
          </a:p>
          <a:p>
            <a:r>
              <a:rPr lang="bn-BD" sz="2800" dirty="0" smtClean="0"/>
              <a:t>ইমেইল:</a:t>
            </a:r>
            <a:r>
              <a:rPr lang="en-US" sz="2800" dirty="0" smtClean="0"/>
              <a:t>shahnazakternomi@gmail.com</a:t>
            </a:r>
          </a:p>
          <a:p>
            <a:r>
              <a:rPr lang="bn-BD" sz="2800" dirty="0" smtClean="0"/>
              <a:t>মোবাইল:01717871696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60052" y="3496962"/>
            <a:ext cx="3650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বিষয়-চারুপাঠ</a:t>
            </a:r>
          </a:p>
          <a:p>
            <a:r>
              <a:rPr lang="bn-BD" sz="2800" dirty="0" smtClean="0"/>
              <a:t>শ্রেণি-ষষ্ঠ</a:t>
            </a:r>
          </a:p>
          <a:p>
            <a:r>
              <a:rPr lang="bn-BD" sz="2800" dirty="0" smtClean="0"/>
              <a:t>বিষয়-কবিতা</a:t>
            </a:r>
          </a:p>
          <a:p>
            <a:r>
              <a:rPr lang="bn-BD" sz="2800" dirty="0" smtClean="0"/>
              <a:t>শিক্ষার্থী-৪৫জন</a:t>
            </a:r>
          </a:p>
          <a:p>
            <a:r>
              <a:rPr lang="bn-BD" sz="2800" dirty="0" smtClean="0"/>
              <a:t>সময়-৪৫মিনিট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64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58498" y="0"/>
            <a:ext cx="2940908" cy="118624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মূল্যায়ন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36822" y="1581665"/>
            <a:ext cx="105403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০১|আসমানিদের বাড়ির ধারের পুকুর কিসে ভরা?</a:t>
            </a:r>
          </a:p>
          <a:p>
            <a:r>
              <a:rPr lang="bn-BD" sz="2000" dirty="0" smtClean="0"/>
              <a:t>ক)ছোট মাছে          খ)পদ্মে</a:t>
            </a:r>
          </a:p>
          <a:p>
            <a:r>
              <a:rPr lang="bn-BD" sz="2000" dirty="0" smtClean="0"/>
              <a:t>গ)কচুরিপানায়          ঘ)বড়মাছে</a:t>
            </a:r>
          </a:p>
          <a:p>
            <a:endParaRPr lang="bn-BD" sz="2000" dirty="0"/>
          </a:p>
          <a:p>
            <a:r>
              <a:rPr lang="bn-BD" sz="2800" dirty="0" smtClean="0"/>
              <a:t>০২|বাড়ী কী পাতা দিয়ে তৈরী?  </a:t>
            </a:r>
          </a:p>
          <a:p>
            <a:r>
              <a:rPr lang="bn-BD" sz="2000" dirty="0" smtClean="0"/>
              <a:t>ক)ভেন্না পাতা দিয়ে        খ)কলা পাতা</a:t>
            </a:r>
          </a:p>
          <a:p>
            <a:r>
              <a:rPr lang="bn-BD" sz="2000" dirty="0" smtClean="0"/>
              <a:t>গ)তাল পাতা            ঘ)নারকেল পাতা</a:t>
            </a:r>
          </a:p>
          <a:p>
            <a:endParaRPr lang="bn-BD" sz="2000" dirty="0"/>
          </a:p>
          <a:p>
            <a:endParaRPr lang="bn-BD" sz="2000" dirty="0" smtClean="0"/>
          </a:p>
          <a:p>
            <a:r>
              <a:rPr lang="bn-BD" sz="2800" dirty="0" smtClean="0"/>
              <a:t>০৩|আসমানির মুখে হাসি নেই কেন?</a:t>
            </a:r>
          </a:p>
          <a:p>
            <a:r>
              <a:rPr lang="bn-BD" sz="2000" dirty="0" smtClean="0"/>
              <a:t>ক)ছেড়া জামার কারণে</a:t>
            </a:r>
          </a:p>
          <a:p>
            <a:r>
              <a:rPr lang="bn-BD" sz="2000" dirty="0" smtClean="0"/>
              <a:t>খ)দারিদ্রতার কারণে</a:t>
            </a:r>
          </a:p>
          <a:p>
            <a:r>
              <a:rPr lang="bn-BD" sz="2000" dirty="0" smtClean="0"/>
              <a:t>গ)ঘর নড়বড়ে বলে</a:t>
            </a:r>
          </a:p>
          <a:p>
            <a:r>
              <a:rPr lang="bn-BD" sz="2000" dirty="0" smtClean="0"/>
              <a:t>ঘ)অসুস্থ বলে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90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4669" y="0"/>
            <a:ext cx="3607467" cy="9267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বাড়ীর কাজ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75830" y="5807675"/>
            <a:ext cx="921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কবিতায় বর্ণিত জীবনের  সঙে মেলে তোমার দেখা এমন একটি পরিবারের ঘরদোর,পোশাক,খাবার ইত্যাদির মিল রেখে ১০০শব্দের বর্ণনা লিখে আনবে।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0" y="1056503"/>
            <a:ext cx="9045144" cy="46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11211"/>
            <a:ext cx="11948983" cy="6647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7405" y="111211"/>
            <a:ext cx="7710617" cy="13592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ভালো থাকো,নিরাপদে থাকো,</a:t>
            </a:r>
          </a:p>
          <a:p>
            <a:pPr algn="ctr"/>
            <a:r>
              <a:rPr lang="bn-BD" sz="3600" dirty="0" smtClean="0"/>
              <a:t>আল্লাহ হাফেজ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5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253" y="183939"/>
            <a:ext cx="802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নিচের ছবিগুলো দেখ এবং চিন্তা করে বলো-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" y="833395"/>
            <a:ext cx="3369147" cy="266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406" y="3545341"/>
            <a:ext cx="306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কিসের ছবি-আকাশ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62" y="970691"/>
            <a:ext cx="3016723" cy="2531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1262" y="3592722"/>
            <a:ext cx="359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ছেলেদের নাম আকাশ হয় কিন্তু আকাশি হয় না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9013" y="4849135"/>
            <a:ext cx="347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আকাশের প্রতি শব্দ কি?</a:t>
            </a:r>
          </a:p>
          <a:p>
            <a:r>
              <a:rPr lang="bn-BD" sz="2400" dirty="0" smtClean="0"/>
              <a:t>জানি বলবে আসমান,গগন আকাশ ইত্যাদি।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3" y="1035480"/>
            <a:ext cx="2339909" cy="2466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21827" y="3781168"/>
            <a:ext cx="437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আসমানের স্ত্রী লিঙ হলো আসমানি</a:t>
            </a:r>
          </a:p>
          <a:p>
            <a:r>
              <a:rPr lang="bn-BD" sz="2400" dirty="0" smtClean="0"/>
              <a:t>মেয়েদের নাম আসমানি হয়?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77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5622" y="457201"/>
            <a:ext cx="654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আমাদের </a:t>
            </a:r>
            <a:r>
              <a:rPr lang="bn-BD" sz="4800" dirty="0" smtClean="0"/>
              <a:t>আজকের </a:t>
            </a:r>
            <a:r>
              <a:rPr lang="bn-BD" sz="4800" dirty="0" smtClean="0"/>
              <a:t>পাঠ</a:t>
            </a:r>
            <a:endParaRPr lang="en-US" sz="4800" dirty="0"/>
          </a:p>
        </p:txBody>
      </p:sp>
      <p:sp>
        <p:nvSpPr>
          <p:cNvPr id="5" name="Up-Down Arrow 4"/>
          <p:cNvSpPr/>
          <p:nvPr/>
        </p:nvSpPr>
        <p:spPr>
          <a:xfrm>
            <a:off x="4788242" y="1288198"/>
            <a:ext cx="2014151" cy="325449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ক</a:t>
            </a:r>
          </a:p>
          <a:p>
            <a:pPr algn="ctr"/>
            <a:r>
              <a:rPr lang="bn-BD" sz="4400" dirty="0" smtClean="0"/>
              <a:t>বি</a:t>
            </a:r>
          </a:p>
          <a:p>
            <a:pPr algn="ctr"/>
            <a:r>
              <a:rPr lang="bn-BD" sz="4400" dirty="0" smtClean="0"/>
              <a:t>তা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307212" y="4542697"/>
            <a:ext cx="2976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আসমানি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0078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1168" y="210065"/>
            <a:ext cx="3348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শিখনফল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729946" y="1643449"/>
            <a:ext cx="98359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এই পাঠ শেষে শিক্ষার্থীরা-</a:t>
            </a:r>
          </a:p>
          <a:p>
            <a:endParaRPr lang="bn-BD" dirty="0"/>
          </a:p>
          <a:p>
            <a:r>
              <a:rPr lang="bn-BD" sz="2800" dirty="0" smtClean="0"/>
              <a:t>কবি সম্পর্কে বলতে পারবে।</a:t>
            </a:r>
          </a:p>
          <a:p>
            <a:r>
              <a:rPr lang="bn-BD" sz="2800" dirty="0" smtClean="0"/>
              <a:t>নতুন শব্দের অর্থ বলতে পারবে।</a:t>
            </a:r>
          </a:p>
          <a:p>
            <a:r>
              <a:rPr lang="bn-BD" sz="2800" dirty="0" smtClean="0"/>
              <a:t>পল্লীর প্রকৃতির বর্ণনা দিতে পারবে।</a:t>
            </a:r>
          </a:p>
          <a:p>
            <a:r>
              <a:rPr lang="bn-BD" sz="2800" dirty="0" smtClean="0"/>
              <a:t>মানুষের প্রতি ভালোবাসার অনুভূতি প্রকাশ করতে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4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6390" y="123568"/>
            <a:ext cx="2658468" cy="8526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আদর্শ পাঠ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r="7248"/>
          <a:stretch/>
        </p:blipFill>
        <p:spPr>
          <a:xfrm>
            <a:off x="1" y="976185"/>
            <a:ext cx="6722076" cy="5708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2141" y="2125363"/>
            <a:ext cx="483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কবি পরিচিতি ও শব্দার্থগুলো দেখ</a:t>
            </a:r>
            <a:r>
              <a:rPr lang="bn-BD" dirty="0" smtClean="0"/>
              <a:t>।</a:t>
            </a:r>
            <a:endParaRPr lang="en-US" dirty="0" smtClean="0"/>
          </a:p>
          <a:p>
            <a:r>
              <a:rPr lang="bn-BD" sz="2400" dirty="0" smtClean="0"/>
              <a:t>কবিতাটি আবৃত্তি করছি শুন।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77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2995"/>
            <a:ext cx="373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কবি সম্পর্কে জেনে নেই-</a:t>
            </a:r>
            <a:endParaRPr lang="en-US" sz="2800" dirty="0"/>
          </a:p>
        </p:txBody>
      </p:sp>
      <p:sp>
        <p:nvSpPr>
          <p:cNvPr id="9" name="Up Arrow 8"/>
          <p:cNvSpPr/>
          <p:nvPr/>
        </p:nvSpPr>
        <p:spPr>
          <a:xfrm>
            <a:off x="5696465" y="1754659"/>
            <a:ext cx="729049" cy="8028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66919" y="2050869"/>
            <a:ext cx="836976" cy="59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16537" y="18029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গ্রাম:তাম্বুলখানা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41337331"/>
              </p:ext>
            </p:extLst>
          </p:nvPr>
        </p:nvGraphicFramePr>
        <p:xfrm>
          <a:off x="2213232" y="12310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58" y="2914766"/>
            <a:ext cx="2125362" cy="2051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716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2690" y="-32308"/>
            <a:ext cx="3361037" cy="9020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শব্দার্থ দেখে নাও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60" y="1046978"/>
            <a:ext cx="27813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60" y="5105400"/>
            <a:ext cx="27813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9" y="3112616"/>
            <a:ext cx="2781300" cy="1638300"/>
          </a:xfrm>
          <a:prstGeom prst="rect">
            <a:avLst/>
          </a:prstGeom>
          <a:effectLst>
            <a:glow rad="127000">
              <a:srgbClr val="F7F7F7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902941" y="1786237"/>
            <a:ext cx="180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ভেন্না পাতা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6918" y="1786237"/>
            <a:ext cx="437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ভেন্না এক ধরনের গাছ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0699" y="3653136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সাক্ষী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6918" y="3653135"/>
            <a:ext cx="389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প্রত্যক্ষদর্শী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777" y="5520035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হাসির প্রদীপ রাশি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6918" y="5520033"/>
            <a:ext cx="452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আনন্দময় অনুভূতি প্রকাশ করে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97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45" y="0"/>
            <a:ext cx="28575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111" y="569267"/>
            <a:ext cx="138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অনাহারে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45" y="1809478"/>
            <a:ext cx="2857499" cy="253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8638" y="569267"/>
            <a:ext cx="349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আহার বা খাবার-ছাড়া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83621" y="2664823"/>
            <a:ext cx="74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বাস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18638" y="2664823"/>
            <a:ext cx="237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পোশাক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45" y="4695953"/>
            <a:ext cx="2857499" cy="1914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2475" y="5422382"/>
            <a:ext cx="64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গার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8638" y="542238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গায়ের।শরীরের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5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445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49</cp:revision>
  <dcterms:created xsi:type="dcterms:W3CDTF">2020-05-09T05:59:24Z</dcterms:created>
  <dcterms:modified xsi:type="dcterms:W3CDTF">2020-05-17T16:51:06Z</dcterms:modified>
</cp:coreProperties>
</file>