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6" r:id="rId2"/>
    <p:sldId id="257" r:id="rId3"/>
    <p:sldId id="276" r:id="rId4"/>
    <p:sldId id="270" r:id="rId5"/>
    <p:sldId id="281" r:id="rId6"/>
    <p:sldId id="282" r:id="rId7"/>
    <p:sldId id="283" r:id="rId8"/>
    <p:sldId id="288" r:id="rId9"/>
    <p:sldId id="287" r:id="rId10"/>
    <p:sldId id="289" r:id="rId11"/>
    <p:sldId id="290" r:id="rId12"/>
    <p:sldId id="291" r:id="rId13"/>
    <p:sldId id="292" r:id="rId14"/>
    <p:sldId id="293" r:id="rId15"/>
    <p:sldId id="294" r:id="rId16"/>
    <p:sldId id="286"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24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349" autoAdjust="0"/>
  </p:normalViewPr>
  <p:slideViewPr>
    <p:cSldViewPr>
      <p:cViewPr varScale="1">
        <p:scale>
          <a:sx n="69" d="100"/>
          <a:sy n="69"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16F06-EA3E-4831-BC5C-31E7EBACA427}" type="datetimeFigureOut">
              <a:rPr lang="en-US" smtClean="0"/>
              <a:pPr/>
              <a:t>5/17/2020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75823-BF4D-499E-AC80-0D133084F3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5/17/2020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5/17/2020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5/17/2020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5/17/2020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5/17/2020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5/17/2020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n.wikipedia.org/wiki/%E0%A6%AA%E0%A6%BE%E0%A6%B0%E0%A6%AE%E0%A6%BE%E0%A6%A3%E0%A6%AC%E0%A6%BF%E0%A6%95_%E0%A6%A8%E0%A6%BF%E0%A6%89%E0%A6%95%E0%A7%8D%E0%A6%B2%E0%A6%BF%E0%A6%AF%E0%A6%BC%E0%A6%BE%E0%A6%B8" TargetMode="External"/><Relationship Id="rId2" Type="http://schemas.openxmlformats.org/officeDocument/2006/relationships/hyperlink" Target="https://bn.wikipedia.org/wiki/%E0%A6%AA%E0%A6%B0%E0%A6%AE%E0%A6%BE%E0%A6%A3%E0%A7%81" TargetMode="External"/><Relationship Id="rId1" Type="http://schemas.openxmlformats.org/officeDocument/2006/relationships/slideLayout" Target="../slideLayouts/slideLayout7.xml"/><Relationship Id="rId4" Type="http://schemas.openxmlformats.org/officeDocument/2006/relationships/hyperlink" Target="https://bn.wikipedia.org/wiki/%E0%A6%AA%E0%A7%8D%E0%A6%B0%E0%A7%8B%E0%A6%9F%E0%A6%A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4.bp.blogspot.com/-CPHkhyr2Lg0/XANy0ofkEwI/AAAAAAAACkU/YG4PB5AgYFApMYCpozueiF1FZWaq83ybQCLcBGAs/s1600/images+%2811%29.jpeg" TargetMode="External"/><Relationship Id="rId1" Type="http://schemas.openxmlformats.org/officeDocument/2006/relationships/slideLayout" Target="../slideLayouts/slideLayout7.xml"/><Relationship Id="rId4" Type="http://schemas.openxmlformats.org/officeDocument/2006/relationships/hyperlink" Target="https://bn.wikipedia.org/wiki/%E0%A6%9C%E0%A6%A8_%E0%A6%A1%E0%A6%BE%E0%A6%B2%E0%A6%9F%E0%A6%A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730007506-19d0db2c58-z_132_medium-7.jpg"/>
          <p:cNvPicPr>
            <a:picLocks noChangeAspect="1"/>
          </p:cNvPicPr>
          <p:nvPr/>
        </p:nvPicPr>
        <p:blipFill>
          <a:blip r:embed="rId2"/>
          <a:stretch>
            <a:fillRect/>
          </a:stretch>
        </p:blipFill>
        <p:spPr>
          <a:xfrm>
            <a:off x="990600" y="381000"/>
            <a:ext cx="6934200" cy="1371600"/>
          </a:xfrm>
          <a:prstGeom prst="rect">
            <a:avLst/>
          </a:prstGeom>
          <a:ln>
            <a:noFill/>
          </a:ln>
          <a:effectLst>
            <a:softEdge rad="112500"/>
          </a:effectLst>
        </p:spPr>
      </p:pic>
      <p:pic>
        <p:nvPicPr>
          <p:cNvPr id="5" name="Picture 4" descr="HAtomOrbitals-1.png"/>
          <p:cNvPicPr>
            <a:picLocks noChangeAspect="1"/>
          </p:cNvPicPr>
          <p:nvPr/>
        </p:nvPicPr>
        <p:blipFill>
          <a:blip r:embed="rId3"/>
          <a:stretch>
            <a:fillRect/>
          </a:stretch>
        </p:blipFill>
        <p:spPr>
          <a:xfrm>
            <a:off x="1295400" y="1981200"/>
            <a:ext cx="6019800" cy="3752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2667000" y="6096000"/>
            <a:ext cx="37338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err="1" smtClean="0">
                <a:solidFill>
                  <a:schemeClr val="bg1"/>
                </a:solidFill>
              </a:rPr>
              <a:t>ইলেকট্রন</a:t>
            </a:r>
            <a:r>
              <a:rPr lang="en-US" dirty="0" smtClean="0">
                <a:solidFill>
                  <a:schemeClr val="bg1"/>
                </a:solidFill>
              </a:rPr>
              <a:t> </a:t>
            </a:r>
            <a:r>
              <a:rPr lang="en-US" dirty="0" err="1" smtClean="0">
                <a:solidFill>
                  <a:schemeClr val="bg1"/>
                </a:solidFill>
              </a:rPr>
              <a:t>ঘনত্ব</a:t>
            </a:r>
            <a:r>
              <a:rPr lang="en-US" dirty="0" smtClean="0">
                <a:solidFill>
                  <a:schemeClr val="bg1"/>
                </a:solidFill>
              </a:rPr>
              <a:t> </a:t>
            </a:r>
            <a:r>
              <a:rPr lang="en-US" dirty="0" err="1" smtClean="0">
                <a:solidFill>
                  <a:schemeClr val="bg1"/>
                </a:solidFill>
              </a:rPr>
              <a:t>বিন্যাস</a:t>
            </a:r>
            <a:endParaRPr lang="en-US"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1.JPG"/>
          <p:cNvPicPr>
            <a:picLocks noChangeAspect="1"/>
          </p:cNvPicPr>
          <p:nvPr/>
        </p:nvPicPr>
        <p:blipFill>
          <a:blip r:embed="rId2"/>
          <a:stretch>
            <a:fillRect/>
          </a:stretch>
        </p:blipFill>
        <p:spPr>
          <a:xfrm>
            <a:off x="1295400" y="381000"/>
            <a:ext cx="6210300" cy="5334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Capture-2.JPG"/>
          <p:cNvPicPr>
            <a:picLocks noChangeAspect="1"/>
          </p:cNvPicPr>
          <p:nvPr/>
        </p:nvPicPr>
        <p:blipFill>
          <a:blip r:embed="rId3"/>
          <a:stretch>
            <a:fillRect/>
          </a:stretch>
        </p:blipFill>
        <p:spPr>
          <a:xfrm>
            <a:off x="455356" y="1657349"/>
            <a:ext cx="7850443" cy="4795345"/>
          </a:xfrm>
          <a:prstGeom prst="rect">
            <a:avLst/>
          </a:prstGeom>
          <a:solidFill>
            <a:srgbClr val="FFFFFF">
              <a:shade val="85000"/>
            </a:srgbClr>
          </a:solidFill>
          <a:ln w="127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apture-2.JPG"/>
          <p:cNvPicPr>
            <a:picLocks noChangeAspect="1"/>
          </p:cNvPicPr>
          <p:nvPr/>
        </p:nvPicPr>
        <p:blipFill>
          <a:blip r:embed="rId4"/>
          <a:stretch>
            <a:fillRect/>
          </a:stretch>
        </p:blipFill>
        <p:spPr>
          <a:xfrm>
            <a:off x="1766887" y="2343150"/>
            <a:ext cx="5610225" cy="217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2.JPG"/>
          <p:cNvPicPr>
            <a:picLocks noChangeAspect="1"/>
          </p:cNvPicPr>
          <p:nvPr/>
        </p:nvPicPr>
        <p:blipFill>
          <a:blip r:embed="rId2"/>
          <a:stretch>
            <a:fillRect/>
          </a:stretch>
        </p:blipFill>
        <p:spPr>
          <a:xfrm>
            <a:off x="685800" y="1295400"/>
            <a:ext cx="7677151" cy="3505200"/>
          </a:xfrm>
          <a:prstGeom prst="rect">
            <a:avLst/>
          </a:prstGeom>
          <a:ln>
            <a:solidFill>
              <a:srgbClr val="7030A0"/>
            </a:solidFill>
          </a:ln>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198120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bn-IN" sz="1400" b="1" dirty="0" smtClean="0"/>
              <a:t>পারমাণবিক সংখ্যা</a:t>
            </a:r>
            <a:r>
              <a:rPr lang="en-US" sz="1400" b="1" dirty="0" smtClean="0"/>
              <a:t>ঃ</a:t>
            </a:r>
            <a:endParaRPr lang="bn-IN" sz="1400" b="1" dirty="0"/>
          </a:p>
        </p:txBody>
      </p:sp>
      <p:sp>
        <p:nvSpPr>
          <p:cNvPr id="3" name="Rectangle 2"/>
          <p:cNvSpPr/>
          <p:nvPr/>
        </p:nvSpPr>
        <p:spPr>
          <a:xfrm>
            <a:off x="1981200" y="457200"/>
            <a:ext cx="6705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s-IN" dirty="0" smtClean="0"/>
              <a:t>কোনো </a:t>
            </a:r>
            <a:r>
              <a:rPr lang="as-IN" dirty="0" smtClean="0">
                <a:hlinkClick r:id="rId2" tooltip="পরমাণু"/>
              </a:rPr>
              <a:t>পরমাণুর</a:t>
            </a:r>
            <a:r>
              <a:rPr lang="as-IN" dirty="0" smtClean="0"/>
              <a:t> </a:t>
            </a:r>
            <a:r>
              <a:rPr lang="as-IN" dirty="0" smtClean="0">
                <a:hlinkClick r:id="rId3" tooltip="পারমাণবিক নিউক্লিয়াস"/>
              </a:rPr>
              <a:t>কেন্দ্রে</a:t>
            </a:r>
            <a:r>
              <a:rPr lang="as-IN" dirty="0" smtClean="0"/>
              <a:t> </a:t>
            </a:r>
            <a:r>
              <a:rPr lang="as-IN" dirty="0" smtClean="0">
                <a:hlinkClick r:id="rId4" tooltip="প্রোটন"/>
              </a:rPr>
              <a:t>প্রোটনের</a:t>
            </a:r>
            <a:r>
              <a:rPr lang="as-IN" dirty="0" smtClean="0"/>
              <a:t> সংখ্যাকে </a:t>
            </a:r>
            <a:r>
              <a:rPr lang="as-IN" b="1" dirty="0" smtClean="0"/>
              <a:t>পারমানবিক সংখ্যা</a:t>
            </a:r>
            <a:r>
              <a:rPr lang="as-IN" dirty="0" smtClean="0"/>
              <a:t> বলে</a:t>
            </a:r>
            <a:r>
              <a:rPr lang="en-US" dirty="0" smtClean="0"/>
              <a:t> ।</a:t>
            </a:r>
            <a:endParaRPr lang="en-US" dirty="0"/>
          </a:p>
        </p:txBody>
      </p:sp>
      <p:sp>
        <p:nvSpPr>
          <p:cNvPr id="4" name="Rectangle 3"/>
          <p:cNvSpPr/>
          <p:nvPr/>
        </p:nvSpPr>
        <p:spPr>
          <a:xfrm>
            <a:off x="1752600" y="3505200"/>
            <a:ext cx="6705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dirty="0" smtClean="0"/>
              <a:t>প্রোটনের ভর ও নিউট্রনের ভর প্রায় সমান বলে তাদের সমষ্টি অর্থাৎ পরমাণুর ভর সংখ্যাকেই পারমাণবিক ভর হিসেবে বিবেচনা করা হয়। ভর সংখ্যা হল নিউক্লিয়াসে প্রোটন ও নিউট্রনের মোট সংখ্যা যাকে </a:t>
            </a:r>
            <a:r>
              <a:rPr lang="en-US" dirty="0" smtClean="0"/>
              <a:t>A </a:t>
            </a:r>
            <a:r>
              <a:rPr lang="as-IN" dirty="0" smtClean="0"/>
              <a:t>দিয়ে প্রকাশ করা হয়। </a:t>
            </a:r>
            <a:endParaRPr lang="en-US" dirty="0"/>
          </a:p>
        </p:txBody>
      </p:sp>
      <p:sp>
        <p:nvSpPr>
          <p:cNvPr id="5" name="Rectangle 4"/>
          <p:cNvSpPr/>
          <p:nvPr/>
        </p:nvSpPr>
        <p:spPr>
          <a:xfrm>
            <a:off x="0" y="3962400"/>
            <a:ext cx="179568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s-IN" dirty="0" smtClean="0">
                <a:solidFill>
                  <a:prstClr val="black"/>
                </a:solidFill>
              </a:rPr>
              <a:t>পারমাণবিক ভর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5083443" cy="461665"/>
          </a:xfrm>
          <a:prstGeom prst="rect">
            <a:avLst/>
          </a:prstGeom>
          <a:gradFill>
            <a:gsLst>
              <a:gs pos="0">
                <a:srgbClr val="8488C4"/>
              </a:gs>
              <a:gs pos="53000">
                <a:srgbClr val="D4DEFF"/>
              </a:gs>
              <a:gs pos="83000">
                <a:srgbClr val="D4DEFF"/>
              </a:gs>
              <a:gs pos="100000">
                <a:srgbClr val="96AB94"/>
              </a:gs>
            </a:gsLst>
            <a:lin ang="16200000" scaled="0"/>
          </a:gradFill>
          <a:effectLst>
            <a:glow rad="228600">
              <a:schemeClr val="accent6">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smtClean="0">
                <a:solidFill>
                  <a:schemeClr val="tx1"/>
                </a:solidFill>
              </a:rPr>
              <a:t>ইলেকট্রন</a:t>
            </a:r>
            <a:r>
              <a:rPr lang="en-US" sz="2400" dirty="0" smtClean="0">
                <a:solidFill>
                  <a:schemeClr val="tx1"/>
                </a:solidFill>
              </a:rPr>
              <a:t>, </a:t>
            </a:r>
            <a:r>
              <a:rPr lang="en-US" sz="2400" dirty="0" err="1" smtClean="0">
                <a:solidFill>
                  <a:schemeClr val="tx1"/>
                </a:solidFill>
              </a:rPr>
              <a:t>প্রোটন</a:t>
            </a:r>
            <a:r>
              <a:rPr lang="en-US" sz="2400" dirty="0" smtClean="0">
                <a:solidFill>
                  <a:schemeClr val="tx1"/>
                </a:solidFill>
              </a:rPr>
              <a:t> ও </a:t>
            </a:r>
            <a:r>
              <a:rPr lang="en-US" sz="2400" dirty="0" err="1" smtClean="0">
                <a:solidFill>
                  <a:schemeClr val="tx1"/>
                </a:solidFill>
              </a:rPr>
              <a:t>নিউট্রনের</a:t>
            </a:r>
            <a:r>
              <a:rPr lang="en-US" sz="2400" dirty="0" smtClean="0">
                <a:solidFill>
                  <a:schemeClr val="tx1"/>
                </a:solidFill>
              </a:rPr>
              <a:t> </a:t>
            </a:r>
            <a:r>
              <a:rPr lang="en-US" sz="2400" dirty="0" err="1" smtClean="0">
                <a:solidFill>
                  <a:schemeClr val="tx1"/>
                </a:solidFill>
              </a:rPr>
              <a:t>বৈশিষ্ঠ্য</a:t>
            </a:r>
            <a:endParaRPr lang="en-US" sz="2400" dirty="0">
              <a:solidFill>
                <a:schemeClr val="tx1"/>
              </a:solidFill>
            </a:endParaRPr>
          </a:p>
        </p:txBody>
      </p:sp>
      <p:pic>
        <p:nvPicPr>
          <p:cNvPr id="32770" name="Picture 2"/>
          <p:cNvPicPr>
            <a:picLocks noChangeAspect="1" noChangeArrowheads="1"/>
          </p:cNvPicPr>
          <p:nvPr/>
        </p:nvPicPr>
        <p:blipFill>
          <a:blip r:embed="rId2"/>
          <a:srcRect/>
          <a:stretch>
            <a:fillRect/>
          </a:stretch>
        </p:blipFill>
        <p:spPr bwMode="auto">
          <a:xfrm>
            <a:off x="333375" y="990600"/>
            <a:ext cx="8505825" cy="2276475"/>
          </a:xfrm>
          <a:prstGeom prst="rect">
            <a:avLst/>
          </a:prstGeom>
          <a:ln>
            <a:headEnd/>
            <a:tailEnd/>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pic>
      <p:pic>
        <p:nvPicPr>
          <p:cNvPr id="32771" name="Picture 3"/>
          <p:cNvPicPr>
            <a:picLocks noChangeAspect="1" noChangeArrowheads="1"/>
          </p:cNvPicPr>
          <p:nvPr/>
        </p:nvPicPr>
        <p:blipFill>
          <a:blip r:embed="rId3"/>
          <a:srcRect/>
          <a:stretch>
            <a:fillRect/>
          </a:stretch>
        </p:blipFill>
        <p:spPr bwMode="auto">
          <a:xfrm>
            <a:off x="257175" y="3657600"/>
            <a:ext cx="8582025" cy="2381250"/>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strips(downLeft)">
                                      <p:cBhvr>
                                        <p:cTn id="14" dur="500"/>
                                        <p:tgtEl>
                                          <p:spTgt spid="3277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p:cTn id="19" dur="1000" fill="hold"/>
                                        <p:tgtEl>
                                          <p:spTgt spid="32771"/>
                                        </p:tgtEl>
                                        <p:attrNameLst>
                                          <p:attrName>ppt_x</p:attrName>
                                        </p:attrNameLst>
                                      </p:cBhvr>
                                      <p:tavLst>
                                        <p:tav tm="0">
                                          <p:val>
                                            <p:strVal val="#ppt_x-.2"/>
                                          </p:val>
                                        </p:tav>
                                        <p:tav tm="100000">
                                          <p:val>
                                            <p:strVal val="#ppt_x"/>
                                          </p:val>
                                        </p:tav>
                                      </p:tavLst>
                                    </p:anim>
                                    <p:anim calcmode="lin" valueType="num">
                                      <p:cBhvr>
                                        <p:cTn id="20" dur="1000" fill="hold"/>
                                        <p:tgtEl>
                                          <p:spTgt spid="3277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33350" y="609600"/>
            <a:ext cx="8629650" cy="1981200"/>
          </a:xfrm>
          <a:prstGeom prst="rect">
            <a:avLst/>
          </a:prstGeom>
          <a:noFill/>
          <a:ln w="9525">
            <a:noFill/>
            <a:miter lim="800000"/>
            <a:headEnd/>
            <a:tailEnd/>
          </a:ln>
          <a:effectLst>
            <a:glow rad="228600">
              <a:schemeClr val="accent2">
                <a:satMod val="175000"/>
                <a:alpha val="40000"/>
              </a:schemeClr>
            </a:glow>
          </a:effectLst>
        </p:spPr>
      </p:pic>
      <p:pic>
        <p:nvPicPr>
          <p:cNvPr id="33795" name="Picture 3"/>
          <p:cNvPicPr>
            <a:picLocks noChangeAspect="1" noChangeArrowheads="1"/>
          </p:cNvPicPr>
          <p:nvPr/>
        </p:nvPicPr>
        <p:blipFill>
          <a:blip r:embed="rId3"/>
          <a:srcRect/>
          <a:stretch>
            <a:fillRect/>
          </a:stretch>
        </p:blipFill>
        <p:spPr bwMode="auto">
          <a:xfrm>
            <a:off x="304800" y="3352800"/>
            <a:ext cx="8458200" cy="2667000"/>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trips(downLeft)">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strips(downLeft)">
                                      <p:cBhvr>
                                        <p:cTn id="12"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lay 2"/>
          <p:cNvSpPr/>
          <p:nvPr/>
        </p:nvSpPr>
        <p:spPr>
          <a:xfrm>
            <a:off x="228600" y="762000"/>
            <a:ext cx="2971800" cy="6858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914400"/>
            <a:ext cx="2730235" cy="461665"/>
          </a:xfrm>
          <a:prstGeom prst="rect">
            <a:avLst/>
          </a:prstGeom>
        </p:spPr>
        <p:txBody>
          <a:bodyPr wrap="none">
            <a:spAutoFit/>
          </a:bodyPr>
          <a:lstStyle/>
          <a:p>
            <a:r>
              <a:rPr lang="as-IN" sz="2400" b="1" dirty="0" smtClean="0"/>
              <a:t>ইলেকট্রিসিটি কি?</a:t>
            </a:r>
            <a:endParaRPr lang="as-IN" sz="2400" b="1" dirty="0"/>
          </a:p>
        </p:txBody>
      </p:sp>
      <p:pic>
        <p:nvPicPr>
          <p:cNvPr id="34818" name="Picture 2" descr="https://i2.wp.com/sohanmolla.xtgem.com/file.png"/>
          <p:cNvPicPr>
            <a:picLocks noChangeAspect="1" noChangeArrowheads="1"/>
          </p:cNvPicPr>
          <p:nvPr/>
        </p:nvPicPr>
        <p:blipFill>
          <a:blip r:embed="rId2"/>
          <a:srcRect/>
          <a:stretch>
            <a:fillRect/>
          </a:stretch>
        </p:blipFill>
        <p:spPr bwMode="auto">
          <a:xfrm>
            <a:off x="304800" y="1828800"/>
            <a:ext cx="2381250" cy="2381250"/>
          </a:xfrm>
          <a:prstGeom prst="rect">
            <a:avLst/>
          </a:prstGeom>
          <a:noFill/>
        </p:spPr>
      </p:pic>
      <p:pic>
        <p:nvPicPr>
          <p:cNvPr id="34820" name="Picture 4" descr="https://i1.wp.com/sohanmolla.xtgem.com/Electricity.jpeg"/>
          <p:cNvPicPr>
            <a:picLocks noChangeAspect="1" noChangeArrowheads="1"/>
          </p:cNvPicPr>
          <p:nvPr/>
        </p:nvPicPr>
        <p:blipFill>
          <a:blip r:embed="rId3"/>
          <a:srcRect/>
          <a:stretch>
            <a:fillRect/>
          </a:stretch>
        </p:blipFill>
        <p:spPr bwMode="auto">
          <a:xfrm>
            <a:off x="3733800" y="304800"/>
            <a:ext cx="5029200" cy="2797493"/>
          </a:xfrm>
          <a:prstGeom prst="rect">
            <a:avLst/>
          </a:prstGeom>
          <a:noFill/>
        </p:spPr>
      </p:pic>
      <p:sp>
        <p:nvSpPr>
          <p:cNvPr id="6" name="Rectangle 5"/>
          <p:cNvSpPr/>
          <p:nvPr/>
        </p:nvSpPr>
        <p:spPr>
          <a:xfrm>
            <a:off x="2895600" y="3505200"/>
            <a:ext cx="5943600" cy="1569660"/>
          </a:xfrm>
          <a:prstGeom prst="rect">
            <a:avLst/>
          </a:prstGeom>
          <a:solidFill>
            <a:schemeClr val="accent2">
              <a:lumMod val="40000"/>
              <a:lumOff val="60000"/>
            </a:schemeClr>
          </a:solidFill>
          <a:effectLst>
            <a:glow rad="228600">
              <a:schemeClr val="accent2">
                <a:satMod val="175000"/>
                <a:alpha val="40000"/>
              </a:schemeClr>
            </a:glow>
          </a:effectLst>
        </p:spPr>
        <p:txBody>
          <a:bodyPr wrap="square">
            <a:spAutoFit/>
          </a:bodyPr>
          <a:lstStyle/>
          <a:p>
            <a:r>
              <a:rPr lang="as-IN" sz="2400" b="1" dirty="0" smtClean="0"/>
              <a:t>ইলেকট্রিসিটি</a:t>
            </a:r>
            <a:r>
              <a:rPr lang="as-IN" sz="2400" dirty="0" smtClean="0"/>
              <a:t> হচ্ছে এমন এক প্রকার অদৃশ্য শক্তি যা তাপ, আলো শব্দ সৃষ্টি করে এবং অসংখ্য বাস্তব কাজ করে ।</a:t>
            </a:r>
            <a:r>
              <a:rPr lang="en-US" sz="2400" dirty="0" smtClean="0"/>
              <a:t>৬০০ </a:t>
            </a:r>
            <a:r>
              <a:rPr lang="en-US" sz="2400" dirty="0" err="1" smtClean="0"/>
              <a:t>সালে</a:t>
            </a:r>
            <a:r>
              <a:rPr lang="en-US" sz="2400" dirty="0" smtClean="0"/>
              <a:t> </a:t>
            </a:r>
            <a:r>
              <a:rPr lang="en-US" sz="2400" dirty="0" err="1" smtClean="0"/>
              <a:t>গ্রীক</a:t>
            </a:r>
            <a:r>
              <a:rPr lang="en-US" sz="2400" dirty="0" smtClean="0"/>
              <a:t> </a:t>
            </a:r>
            <a:r>
              <a:rPr lang="en-US" sz="2400" dirty="0" err="1" smtClean="0"/>
              <a:t>দার্শনিক</a:t>
            </a:r>
            <a:r>
              <a:rPr lang="en-US" sz="2400" dirty="0" smtClean="0"/>
              <a:t> </a:t>
            </a:r>
            <a:r>
              <a:rPr lang="en-US" sz="2400" dirty="0" err="1" smtClean="0"/>
              <a:t>মি</a:t>
            </a:r>
            <a:r>
              <a:rPr lang="en-US" sz="2400" dirty="0" smtClean="0"/>
              <a:t>. </a:t>
            </a:r>
            <a:r>
              <a:rPr lang="en-US" sz="2400" dirty="0" err="1" smtClean="0"/>
              <a:t>থেলস</a:t>
            </a:r>
            <a:r>
              <a:rPr lang="en-US" sz="2400" dirty="0" smtClean="0"/>
              <a:t> </a:t>
            </a:r>
            <a:r>
              <a:rPr lang="en-US" sz="2400" dirty="0" err="1" smtClean="0"/>
              <a:t>বিদ্যু</a:t>
            </a:r>
            <a:r>
              <a:rPr lang="en-US" sz="2400" dirty="0" smtClean="0"/>
              <a:t>ৎ </a:t>
            </a:r>
            <a:r>
              <a:rPr lang="en-US" sz="2400" dirty="0" err="1" smtClean="0"/>
              <a:t>আবিস্কার</a:t>
            </a:r>
            <a:r>
              <a:rPr lang="en-US" sz="2400" dirty="0" smtClean="0"/>
              <a:t> </a:t>
            </a:r>
            <a:r>
              <a:rPr lang="en-US" sz="2400" dirty="0" err="1" smtClean="0"/>
              <a:t>করেন</a:t>
            </a:r>
            <a:r>
              <a:rPr lang="en-US" sz="2400" dirty="0" smtClean="0"/>
              <a:t>।</a:t>
            </a:r>
            <a:endParaRPr lang="en-US" sz="2400" dirty="0"/>
          </a:p>
        </p:txBody>
      </p:sp>
      <p:sp>
        <p:nvSpPr>
          <p:cNvPr id="7" name="Rectangle 6"/>
          <p:cNvSpPr/>
          <p:nvPr/>
        </p:nvSpPr>
        <p:spPr>
          <a:xfrm>
            <a:off x="457200" y="5029200"/>
            <a:ext cx="77724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t>বিদ্যুৎ দুই প্রকার</a:t>
            </a:r>
            <a:r>
              <a:rPr lang="en-US" sz="2400" dirty="0" smtClean="0"/>
              <a:t>ঃ</a:t>
            </a:r>
          </a:p>
          <a:p>
            <a:r>
              <a:rPr lang="as-IN" dirty="0" smtClean="0"/>
              <a:t/>
            </a:r>
            <a:br>
              <a:rPr lang="as-IN" dirty="0" smtClean="0"/>
            </a:br>
            <a:r>
              <a:rPr lang="as-IN" b="1" dirty="0" smtClean="0"/>
              <a:t>১. স্থির বিদ্যুৎ (</a:t>
            </a:r>
            <a:r>
              <a:rPr lang="en-US" b="1" dirty="0" smtClean="0"/>
              <a:t>static electricity)</a:t>
            </a:r>
          </a:p>
          <a:p>
            <a:endParaRPr lang="en-US" dirty="0" smtClean="0"/>
          </a:p>
          <a:p>
            <a:r>
              <a:rPr lang="as-IN" b="1" dirty="0" smtClean="0"/>
              <a:t>২. চল বিদ্যুৎ (</a:t>
            </a:r>
            <a:r>
              <a:rPr lang="en-US" b="1" dirty="0" smtClean="0"/>
              <a:t>current electricity)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18"/>
                                        </p:tgtEl>
                                        <p:attrNameLst>
                                          <p:attrName>style.visibility</p:attrName>
                                        </p:attrNameLst>
                                      </p:cBhvr>
                                      <p:to>
                                        <p:strVal val="visible"/>
                                      </p:to>
                                    </p:set>
                                    <p:anim calcmode="lin" valueType="num">
                                      <p:cBhvr additive="base">
                                        <p:cTn id="23" dur="500" fill="hold"/>
                                        <p:tgtEl>
                                          <p:spTgt spid="34818"/>
                                        </p:tgtEl>
                                        <p:attrNameLst>
                                          <p:attrName>ppt_x</p:attrName>
                                        </p:attrNameLst>
                                      </p:cBhvr>
                                      <p:tavLst>
                                        <p:tav tm="0">
                                          <p:val>
                                            <p:strVal val="#ppt_x"/>
                                          </p:val>
                                        </p:tav>
                                        <p:tav tm="100000">
                                          <p:val>
                                            <p:strVal val="#ppt_x"/>
                                          </p:val>
                                        </p:tav>
                                      </p:tavLst>
                                    </p:anim>
                                    <p:anim calcmode="lin" valueType="num">
                                      <p:cBhvr additive="base">
                                        <p:cTn id="24"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additive="base">
                                        <p:cTn id="4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 calcmode="lin" valueType="num">
                                      <p:cBhvr additive="base">
                                        <p:cTn id="5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228600"/>
            <a:ext cx="3200400" cy="838200"/>
          </a:xfrm>
          <a:prstGeom prst="ellipse">
            <a:avLst/>
          </a:prstGeom>
          <a:blipFill>
            <a:blip r:embed="rId2"/>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একক</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কাজ</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triped Right Arrow 5"/>
          <p:cNvSpPr/>
          <p:nvPr/>
        </p:nvSpPr>
        <p:spPr>
          <a:xfrm>
            <a:off x="381000" y="137160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09600" y="147551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১</a:t>
            </a:r>
            <a:endParaRPr lang="en-US" sz="3200" dirty="0"/>
          </a:p>
        </p:txBody>
      </p:sp>
      <p:sp>
        <p:nvSpPr>
          <p:cNvPr id="9" name="Flowchart: Alternate Process 8"/>
          <p:cNvSpPr/>
          <p:nvPr/>
        </p:nvSpPr>
        <p:spPr>
          <a:xfrm>
            <a:off x="1295400" y="14478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পরমানুর</a:t>
            </a:r>
            <a:r>
              <a:rPr lang="en-US" sz="2400" dirty="0" smtClean="0"/>
              <a:t> </a:t>
            </a:r>
            <a:r>
              <a:rPr lang="en-US" sz="2400" dirty="0" err="1" smtClean="0"/>
              <a:t>নিউক্লিয়াসে</a:t>
            </a:r>
            <a:r>
              <a:rPr lang="en-US" sz="2400" dirty="0" smtClean="0"/>
              <a:t> </a:t>
            </a:r>
            <a:r>
              <a:rPr lang="en-US" sz="2400" dirty="0" err="1" smtClean="0"/>
              <a:t>কী</a:t>
            </a:r>
            <a:r>
              <a:rPr lang="en-US" sz="2400" dirty="0" smtClean="0"/>
              <a:t> </a:t>
            </a:r>
            <a:r>
              <a:rPr lang="en-US" sz="2400" dirty="0" err="1" smtClean="0"/>
              <a:t>কণিকা</a:t>
            </a:r>
            <a:r>
              <a:rPr lang="en-US" sz="2400" dirty="0" smtClean="0"/>
              <a:t> </a:t>
            </a:r>
            <a:r>
              <a:rPr lang="en-US" sz="2400" dirty="0" err="1" smtClean="0"/>
              <a:t>থাকে</a:t>
            </a:r>
            <a:endParaRPr lang="en-US" sz="2400" dirty="0"/>
          </a:p>
        </p:txBody>
      </p:sp>
      <p:sp>
        <p:nvSpPr>
          <p:cNvPr id="10" name="Striped Right Arrow 9"/>
          <p:cNvSpPr/>
          <p:nvPr/>
        </p:nvSpPr>
        <p:spPr>
          <a:xfrm>
            <a:off x="381000" y="236220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609600" y="254231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২</a:t>
            </a:r>
            <a:endParaRPr lang="en-US" sz="3200" dirty="0"/>
          </a:p>
        </p:txBody>
      </p:sp>
      <p:sp>
        <p:nvSpPr>
          <p:cNvPr id="12" name="Flowchart: Alternate Process 11"/>
          <p:cNvSpPr/>
          <p:nvPr/>
        </p:nvSpPr>
        <p:spPr>
          <a:xfrm>
            <a:off x="1295400" y="25146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পারমানবিক</a:t>
            </a:r>
            <a:r>
              <a:rPr lang="en-US" sz="2400" dirty="0" smtClean="0"/>
              <a:t> </a:t>
            </a:r>
            <a:r>
              <a:rPr lang="en-US" sz="2400" dirty="0" err="1" smtClean="0"/>
              <a:t>সংখ্যা</a:t>
            </a:r>
            <a:r>
              <a:rPr lang="en-US" sz="2400" dirty="0" smtClean="0"/>
              <a:t> </a:t>
            </a:r>
            <a:r>
              <a:rPr lang="en-US" sz="2400" dirty="0" err="1" smtClean="0"/>
              <a:t>কি</a:t>
            </a:r>
            <a:endParaRPr lang="en-US" sz="2400" dirty="0"/>
          </a:p>
        </p:txBody>
      </p:sp>
      <p:sp>
        <p:nvSpPr>
          <p:cNvPr id="13" name="Striped Right Arrow 12"/>
          <p:cNvSpPr/>
          <p:nvPr/>
        </p:nvSpPr>
        <p:spPr>
          <a:xfrm>
            <a:off x="381000" y="335280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09600" y="345671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২</a:t>
            </a:r>
            <a:endParaRPr lang="en-US" sz="3200" dirty="0"/>
          </a:p>
        </p:txBody>
      </p:sp>
      <p:sp>
        <p:nvSpPr>
          <p:cNvPr id="15" name="Flowchart: Alternate Process 14"/>
          <p:cNvSpPr/>
          <p:nvPr/>
        </p:nvSpPr>
        <p:spPr>
          <a:xfrm>
            <a:off x="1295400" y="34290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অনু</a:t>
            </a:r>
            <a:r>
              <a:rPr lang="en-US" sz="2400" dirty="0" smtClean="0"/>
              <a:t> ও </a:t>
            </a:r>
            <a:r>
              <a:rPr lang="en-US" sz="2400" dirty="0" err="1" smtClean="0"/>
              <a:t>পরমানু</a:t>
            </a:r>
            <a:r>
              <a:rPr lang="en-US" sz="2400" dirty="0" smtClean="0"/>
              <a:t> </a:t>
            </a:r>
            <a:r>
              <a:rPr lang="en-US" sz="2400" dirty="0" err="1" smtClean="0"/>
              <a:t>কি</a:t>
            </a:r>
            <a:endParaRPr lang="en-US" sz="2400" dirty="0"/>
          </a:p>
        </p:txBody>
      </p:sp>
      <p:sp>
        <p:nvSpPr>
          <p:cNvPr id="16" name="Striped Right Arrow 15"/>
          <p:cNvSpPr/>
          <p:nvPr/>
        </p:nvSpPr>
        <p:spPr>
          <a:xfrm>
            <a:off x="304800" y="434340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33400" y="444731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২</a:t>
            </a:r>
            <a:endParaRPr lang="en-US" sz="3200" dirty="0"/>
          </a:p>
        </p:txBody>
      </p:sp>
      <p:sp>
        <p:nvSpPr>
          <p:cNvPr id="18" name="Flowchart: Alternate Process 17"/>
          <p:cNvSpPr/>
          <p:nvPr/>
        </p:nvSpPr>
        <p:spPr>
          <a:xfrm>
            <a:off x="1219200" y="44196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বিদ্যু</a:t>
            </a:r>
            <a:r>
              <a:rPr lang="en-US" sz="2400" dirty="0" smtClean="0"/>
              <a:t>ৎ </a:t>
            </a:r>
            <a:r>
              <a:rPr lang="en-US" sz="2400" dirty="0" err="1" smtClean="0"/>
              <a:t>কে</a:t>
            </a:r>
            <a:r>
              <a:rPr lang="en-US" sz="2400" dirty="0" smtClean="0"/>
              <a:t> </a:t>
            </a:r>
            <a:r>
              <a:rPr lang="en-US" sz="2400" dirty="0" err="1" smtClean="0"/>
              <a:t>আবিস্কার</a:t>
            </a:r>
            <a:r>
              <a:rPr lang="en-US" sz="2400" dirty="0" smtClean="0"/>
              <a:t> </a:t>
            </a:r>
            <a:r>
              <a:rPr lang="en-US" sz="2400" dirty="0" err="1" smtClean="0"/>
              <a:t>করেন</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gtEl>
                                        <p:attrNameLst>
                                          <p:attrName>ppt_x</p:attrName>
                                          <p:attrName>ppt_y</p:attrName>
                                        </p:attrNameLst>
                                      </p:cBhvr>
                                    </p:animMotion>
                                    <p:animEffect transition="in" filter="fade">
                                      <p:cBhvr>
                                        <p:cTn id="33" dur="1000"/>
                                        <p:tgtEl>
                                          <p:spTgt spid="1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Scale>
                                      <p:cBhvr>
                                        <p:cTn id="3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1"/>
                                        </p:tgtEl>
                                        <p:attrNameLst>
                                          <p:attrName>ppt_x</p:attrName>
                                          <p:attrName>ppt_y</p:attrName>
                                        </p:attrNameLst>
                                      </p:cBhvr>
                                    </p:animMotion>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ppt_x</p:attrName>
                                        </p:attrNameLst>
                                      </p:cBhvr>
                                      <p:tavLst>
                                        <p:tav tm="0">
                                          <p:val>
                                            <p:strVal val="#ppt_x-.2"/>
                                          </p:val>
                                        </p:tav>
                                        <p:tav tm="100000">
                                          <p:val>
                                            <p:strVal val="#ppt_x"/>
                                          </p:val>
                                        </p:tav>
                                      </p:tavLst>
                                    </p:anim>
                                    <p:anim calcmode="lin" valueType="num">
                                      <p:cBhvr>
                                        <p:cTn id="4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Scale>
                                      <p:cBhvr>
                                        <p:cTn id="5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3"/>
                                        </p:tgtEl>
                                        <p:attrNameLst>
                                          <p:attrName>ppt_x</p:attrName>
                                          <p:attrName>ppt_y</p:attrName>
                                        </p:attrNameLst>
                                      </p:cBhvr>
                                    </p:animMotion>
                                    <p:animEffect transition="in" filter="fade">
                                      <p:cBhvr>
                                        <p:cTn id="52" dur="1000"/>
                                        <p:tgtEl>
                                          <p:spTgt spid="13"/>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Scale>
                                      <p:cBhvr>
                                        <p:cTn id="5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4"/>
                                        </p:tgtEl>
                                        <p:attrNameLst>
                                          <p:attrName>ppt_x</p:attrName>
                                          <p:attrName>ppt_y</p:attrName>
                                        </p:attrNameLst>
                                      </p:cBhvr>
                                    </p:animMotion>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ppt_x</p:attrName>
                                        </p:attrNameLst>
                                      </p:cBhvr>
                                      <p:tavLst>
                                        <p:tav tm="0">
                                          <p:val>
                                            <p:strVal val="#ppt_x-.2"/>
                                          </p:val>
                                        </p:tav>
                                        <p:tav tm="100000">
                                          <p:val>
                                            <p:strVal val="#ppt_x"/>
                                          </p:val>
                                        </p:tav>
                                      </p:tavLst>
                                    </p:anim>
                                    <p:anim calcmode="lin" valueType="num">
                                      <p:cBhvr>
                                        <p:cTn id="6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Scale>
                                      <p:cBhvr>
                                        <p:cTn id="6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6"/>
                                        </p:tgtEl>
                                        <p:attrNameLst>
                                          <p:attrName>ppt_x</p:attrName>
                                          <p:attrName>ppt_y</p:attrName>
                                        </p:attrNameLst>
                                      </p:cBhvr>
                                    </p:animMotion>
                                    <p:animEffect transition="in" filter="fade">
                                      <p:cBhvr>
                                        <p:cTn id="71" dur="1000"/>
                                        <p:tgtEl>
                                          <p:spTgt spid="16"/>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Scale>
                                      <p:cBhvr>
                                        <p:cTn id="7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7"/>
                                        </p:tgtEl>
                                        <p:attrNameLst>
                                          <p:attrName>ppt_x</p:attrName>
                                          <p:attrName>ppt_y</p:attrName>
                                        </p:attrNameLst>
                                      </p:cBhvr>
                                    </p:animMotion>
                                    <p:animEffect transition="in" filter="fade">
                                      <p:cBhvr>
                                        <p:cTn id="76" dur="10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ppt_x</p:attrName>
                                        </p:attrNameLst>
                                      </p:cBhvr>
                                      <p:tavLst>
                                        <p:tav tm="0">
                                          <p:val>
                                            <p:strVal val="#ppt_x-.2"/>
                                          </p:val>
                                        </p:tav>
                                        <p:tav tm="100000">
                                          <p:val>
                                            <p:strVal val="#ppt_x"/>
                                          </p:val>
                                        </p:tav>
                                      </p:tavLst>
                                    </p:anim>
                                    <p:anim calcmode="lin" valueType="num">
                                      <p:cBhvr>
                                        <p:cTn id="8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0" y="4876800"/>
            <a:ext cx="1828800" cy="685800"/>
          </a:xfrm>
          <a:prstGeom prst="sun">
            <a:avLst>
              <a:gd name="adj" fmla="val 125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দল-১</a:t>
            </a:r>
            <a:endParaRPr lang="en-US" sz="2400" dirty="0"/>
          </a:p>
        </p:txBody>
      </p:sp>
      <p:sp>
        <p:nvSpPr>
          <p:cNvPr id="4" name="Round Diagonal Corner Rectangle 3"/>
          <p:cNvSpPr/>
          <p:nvPr/>
        </p:nvSpPr>
        <p:spPr>
          <a:xfrm>
            <a:off x="2057400" y="4876800"/>
            <a:ext cx="5257800" cy="685800"/>
          </a:xfrm>
          <a:prstGeom prst="round2DiagRect">
            <a:avLst>
              <a:gd name="adj1" fmla="val 34524"/>
              <a:gd name="adj2" fmla="val 0"/>
            </a:avLst>
          </a:prstGeom>
          <a:ln>
            <a:solidFill>
              <a:srgbClr val="0070C0"/>
            </a:solidFill>
          </a:ln>
          <a:effectLst>
            <a:glow rad="101600">
              <a:schemeClr val="accent4">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smtClean="0"/>
              <a:t>পরমাণুর</a:t>
            </a:r>
            <a:r>
              <a:rPr lang="en-US" sz="2000" b="1" dirty="0" smtClean="0"/>
              <a:t> </a:t>
            </a:r>
            <a:r>
              <a:rPr lang="en-US" sz="2000" b="1" dirty="0" err="1" smtClean="0"/>
              <a:t>ইলেকট্রন</a:t>
            </a:r>
            <a:r>
              <a:rPr lang="en-US" sz="2000" b="1" dirty="0" smtClean="0"/>
              <a:t> </a:t>
            </a:r>
            <a:r>
              <a:rPr lang="en-US" sz="2000" b="1" dirty="0" err="1" smtClean="0"/>
              <a:t>বিন্যাস</a:t>
            </a:r>
            <a:r>
              <a:rPr lang="en-US" sz="2000" b="1" dirty="0" smtClean="0"/>
              <a:t>   </a:t>
            </a:r>
            <a:r>
              <a:rPr lang="en-US" sz="2000" b="1" dirty="0" err="1" smtClean="0"/>
              <a:t>নির্ণয়</a:t>
            </a:r>
            <a:r>
              <a:rPr lang="en-US" sz="2000" b="1" dirty="0" smtClean="0"/>
              <a:t> </a:t>
            </a:r>
            <a:r>
              <a:rPr lang="en-US" sz="2000" b="1" dirty="0" err="1" smtClean="0"/>
              <a:t>কর</a:t>
            </a:r>
            <a:endParaRPr lang="en-US" sz="2000" b="1" dirty="0"/>
          </a:p>
        </p:txBody>
      </p:sp>
      <p:pic>
        <p:nvPicPr>
          <p:cNvPr id="7" name="Picture 6" descr="6d3387b9c1d64bf3b9a103201db7d43e_28-collection-of-group-work-school-clipart-high-quality-free-_2500-1986-1.jpeg"/>
          <p:cNvPicPr>
            <a:picLocks noChangeAspect="1"/>
          </p:cNvPicPr>
          <p:nvPr/>
        </p:nvPicPr>
        <p:blipFill>
          <a:blip r:embed="rId2" cstate="print"/>
          <a:stretch>
            <a:fillRect/>
          </a:stretch>
        </p:blipFill>
        <p:spPr>
          <a:xfrm>
            <a:off x="1447800" y="1066800"/>
            <a:ext cx="6096000" cy="3276600"/>
          </a:xfrm>
          <a:prstGeom prst="rect">
            <a:avLst/>
          </a:prstGeom>
          <a:ln>
            <a:noFill/>
          </a:ln>
          <a:effectLst>
            <a:softEdge rad="112500"/>
          </a:effectLst>
        </p:spPr>
      </p:pic>
      <p:sp>
        <p:nvSpPr>
          <p:cNvPr id="2" name="Oval 1"/>
          <p:cNvSpPr/>
          <p:nvPr/>
        </p:nvSpPr>
        <p:spPr>
          <a:xfrm>
            <a:off x="2895600" y="228600"/>
            <a:ext cx="3429000" cy="838200"/>
          </a:xfrm>
          <a:prstGeom prst="ellipse">
            <a:avLst/>
          </a:prstGeom>
          <a:effectLst>
            <a:glow rad="228600">
              <a:schemeClr val="accent1">
                <a:satMod val="175000"/>
                <a:alpha val="40000"/>
              </a:schemeClr>
            </a:glow>
            <a:outerShdw blurRad="63500" dist="38100" dir="5400000" rotWithShape="0">
              <a:srgbClr val="000000">
                <a:alpha val="45000"/>
              </a:srgbClr>
            </a:outerShdw>
          </a:effectLst>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দলগত</a:t>
            </a:r>
            <a:r>
              <a:rPr lang="en-US"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8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কাজ</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61722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pic>
        <p:nvPicPr>
          <p:cNvPr id="9" name="Picture 8" descr="130638738-stock-vector-house-building-with-plant-pot-isolated-icon-cartoon-vector-illustration-graphic-design1.jpg"/>
          <p:cNvPicPr>
            <a:picLocks noChangeAspect="1"/>
          </p:cNvPicPr>
          <p:nvPr/>
        </p:nvPicPr>
        <p:blipFill>
          <a:blip r:embed="rId2"/>
          <a:stretch>
            <a:fillRect/>
          </a:stretch>
        </p:blipFill>
        <p:spPr>
          <a:xfrm>
            <a:off x="2209800" y="381000"/>
            <a:ext cx="6324600" cy="1524000"/>
          </a:xfrm>
          <a:prstGeom prst="rect">
            <a:avLst/>
          </a:prstGeom>
        </p:spPr>
      </p:pic>
      <p:sp>
        <p:nvSpPr>
          <p:cNvPr id="6" name="Striped Right Arrow 5"/>
          <p:cNvSpPr/>
          <p:nvPr/>
        </p:nvSpPr>
        <p:spPr>
          <a:xfrm>
            <a:off x="0" y="609600"/>
            <a:ext cx="2514600" cy="1143000"/>
          </a:xfrm>
          <a:prstGeom prst="stripedRightArrow">
            <a:avLst/>
          </a:prstGeom>
          <a:solidFill>
            <a:srgbClr val="00B0F0"/>
          </a:solidFill>
          <a:ln>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sp3d extrusionH="57150">
              <a:bevelT w="38100" h="38100"/>
            </a:sp3d>
          </a:bodyPr>
          <a:lstStyle/>
          <a:p>
            <a:pPr algn="ctr"/>
            <a:r>
              <a:rPr lang="en-US" sz="2400" dirty="0" err="1" smtClean="0"/>
              <a:t>বাড়ীর</a:t>
            </a:r>
            <a:r>
              <a:rPr lang="en-US" sz="2400" dirty="0" smtClean="0"/>
              <a:t> </a:t>
            </a:r>
            <a:r>
              <a:rPr lang="en-US" sz="2400" dirty="0" err="1" smtClean="0"/>
              <a:t>কাজ</a:t>
            </a:r>
            <a:endParaRPr lang="en-US" sz="2400" dirty="0"/>
          </a:p>
        </p:txBody>
      </p:sp>
      <p:sp>
        <p:nvSpPr>
          <p:cNvPr id="7" name="Striped Right Arrow 6"/>
          <p:cNvSpPr/>
          <p:nvPr/>
        </p:nvSpPr>
        <p:spPr>
          <a:xfrm>
            <a:off x="304800" y="279169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33400" y="289560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১</a:t>
            </a:r>
            <a:endParaRPr lang="en-US" sz="3200" dirty="0"/>
          </a:p>
        </p:txBody>
      </p:sp>
      <p:sp>
        <p:nvSpPr>
          <p:cNvPr id="10" name="Flowchart: Alternate Process 9"/>
          <p:cNvSpPr/>
          <p:nvPr/>
        </p:nvSpPr>
        <p:spPr>
          <a:xfrm>
            <a:off x="1295400" y="28956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পরমানুর</a:t>
            </a:r>
            <a:r>
              <a:rPr lang="en-US" sz="2400" dirty="0" smtClean="0"/>
              <a:t> </a:t>
            </a:r>
            <a:r>
              <a:rPr lang="en-US" sz="2400" dirty="0" err="1" smtClean="0"/>
              <a:t>গঠন</a:t>
            </a:r>
            <a:r>
              <a:rPr lang="en-US" sz="2400" dirty="0" smtClean="0"/>
              <a:t> </a:t>
            </a:r>
            <a:r>
              <a:rPr lang="en-US" sz="2400" dirty="0" err="1" smtClean="0"/>
              <a:t>চিত্র</a:t>
            </a:r>
            <a:r>
              <a:rPr lang="en-US" sz="2400" dirty="0" smtClean="0"/>
              <a:t> </a:t>
            </a:r>
            <a:r>
              <a:rPr lang="en-US" sz="2400" dirty="0" err="1" smtClean="0"/>
              <a:t>অংকন</a:t>
            </a:r>
            <a:r>
              <a:rPr lang="en-US" sz="2400" dirty="0" smtClean="0"/>
              <a:t> </a:t>
            </a:r>
            <a:r>
              <a:rPr lang="en-US" sz="2400" dirty="0" err="1" smtClean="0"/>
              <a:t>করে</a:t>
            </a:r>
            <a:r>
              <a:rPr lang="en-US" sz="2400" dirty="0" smtClean="0"/>
              <a:t> </a:t>
            </a:r>
            <a:r>
              <a:rPr lang="en-US" sz="2400" dirty="0" err="1" smtClean="0"/>
              <a:t>দেখাও</a:t>
            </a:r>
            <a:endParaRPr lang="en-US" sz="2400" dirty="0"/>
          </a:p>
        </p:txBody>
      </p:sp>
      <p:sp>
        <p:nvSpPr>
          <p:cNvPr id="16" name="Striped Right Arrow 15"/>
          <p:cNvSpPr/>
          <p:nvPr/>
        </p:nvSpPr>
        <p:spPr>
          <a:xfrm>
            <a:off x="304800" y="4163290"/>
            <a:ext cx="9906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33400" y="4267200"/>
            <a:ext cx="609600" cy="609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১</a:t>
            </a:r>
            <a:endParaRPr lang="en-US" sz="3200" dirty="0"/>
          </a:p>
        </p:txBody>
      </p:sp>
      <p:sp>
        <p:nvSpPr>
          <p:cNvPr id="18" name="Flowchart: Alternate Process 17"/>
          <p:cNvSpPr/>
          <p:nvPr/>
        </p:nvSpPr>
        <p:spPr>
          <a:xfrm>
            <a:off x="1295400" y="4267200"/>
            <a:ext cx="7620000" cy="68580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অনু</a:t>
            </a:r>
            <a:r>
              <a:rPr lang="en-US" sz="2400" dirty="0" smtClean="0"/>
              <a:t> ও </a:t>
            </a:r>
            <a:r>
              <a:rPr lang="en-US" sz="2400" dirty="0" err="1" smtClean="0"/>
              <a:t>পরমাণুর</a:t>
            </a:r>
            <a:r>
              <a:rPr lang="en-US" sz="2400" dirty="0" smtClean="0"/>
              <a:t> </a:t>
            </a:r>
            <a:r>
              <a:rPr lang="en-US" sz="2400" dirty="0" err="1" smtClean="0"/>
              <a:t>পার্থক্য</a:t>
            </a:r>
            <a:r>
              <a:rPr lang="en-US" sz="2400" dirty="0" smtClean="0"/>
              <a:t> </a:t>
            </a:r>
            <a:r>
              <a:rPr lang="en-US" sz="2400" dirty="0" err="1" smtClean="0"/>
              <a:t>লিখ</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Scale>
                                      <p:cBhvr>
                                        <p:cTn id="2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6"/>
                                        </p:tgtEl>
                                        <p:attrNameLst>
                                          <p:attrName>ppt_x</p:attrName>
                                          <p:attrName>ppt_y</p:attrName>
                                        </p:attrNameLst>
                                      </p:cBhvr>
                                    </p:animMotion>
                                    <p:animEffect transition="in" filter="fade">
                                      <p:cBhvr>
                                        <p:cTn id="28" dur="1000"/>
                                        <p:tgtEl>
                                          <p:spTgt spid="16"/>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ppt_x</p:attrName>
                                        </p:attrNameLst>
                                      </p:cBhvr>
                                      <p:tavLst>
                                        <p:tav tm="0">
                                          <p:val>
                                            <p:strVal val="#ppt_x-.2"/>
                                          </p:val>
                                        </p:tav>
                                        <p:tav tm="100000">
                                          <p:val>
                                            <p:strVal val="#ppt_x"/>
                                          </p:val>
                                        </p:tav>
                                      </p:tavLst>
                                    </p:anim>
                                    <p:anim calcmode="lin" valueType="num">
                                      <p:cBhvr>
                                        <p:cTn id="3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7150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pic>
        <p:nvPicPr>
          <p:cNvPr id="6" name="Picture 5" descr="tenor-1.gif"/>
          <p:cNvPicPr>
            <a:picLocks noChangeAspect="1"/>
          </p:cNvPicPr>
          <p:nvPr/>
        </p:nvPicPr>
        <p:blipFill>
          <a:blip r:embed="rId2"/>
          <a:stretch>
            <a:fillRect/>
          </a:stretch>
        </p:blipFill>
        <p:spPr>
          <a:xfrm>
            <a:off x="685800" y="1066800"/>
            <a:ext cx="8146473" cy="4480560"/>
          </a:xfrm>
          <a:prstGeom prst="rect">
            <a:avLst/>
          </a:prstGeom>
        </p:spPr>
      </p:pic>
      <p:sp>
        <p:nvSpPr>
          <p:cNvPr id="7" name="TextBox 6"/>
          <p:cNvSpPr txBox="1"/>
          <p:nvPr/>
        </p:nvSpPr>
        <p:spPr>
          <a:xfrm>
            <a:off x="3200400" y="228600"/>
            <a:ext cx="2971800" cy="584775"/>
          </a:xfrm>
          <a:prstGeom prst="rect">
            <a:avLst/>
          </a:prstGeom>
          <a:noFill/>
        </p:spPr>
        <p:txBody>
          <a:bodyPr wrap="square" rtlCol="0">
            <a:spAutoFit/>
          </a:bodyPr>
          <a:lstStyle/>
          <a:p>
            <a:pPr algn="ctr"/>
            <a:r>
              <a:rPr lang="en-US" sz="3200" dirty="0" err="1" smtClean="0"/>
              <a:t>আজ</a:t>
            </a:r>
            <a:r>
              <a:rPr lang="en-US" sz="3200" dirty="0" smtClean="0"/>
              <a:t> এ </a:t>
            </a:r>
            <a:r>
              <a:rPr lang="en-US" sz="3200" dirty="0" err="1" smtClean="0"/>
              <a:t>পর্যন্ত</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22.jfif"/>
          <p:cNvPicPr>
            <a:picLocks noChangeAspect="1"/>
          </p:cNvPicPr>
          <p:nvPr/>
        </p:nvPicPr>
        <p:blipFill>
          <a:blip r:embed="rId3"/>
          <a:stretch>
            <a:fillRect/>
          </a:stretch>
        </p:blipFill>
        <p:spPr>
          <a:xfrm>
            <a:off x="3505200" y="228600"/>
            <a:ext cx="4572000" cy="1338146"/>
          </a:xfrm>
          <a:prstGeom prst="round2DiagRect">
            <a:avLst>
              <a:gd name="adj1" fmla="val 50000"/>
              <a:gd name="adj2" fmla="val 50000"/>
            </a:avLst>
          </a:prstGeom>
          <a:ln w="88900" cap="sq">
            <a:noFill/>
            <a:miter lim="800000"/>
          </a:ln>
          <a:effectLst>
            <a:outerShdw blurRad="254000" algn="tl" rotWithShape="0">
              <a:srgbClr val="000000">
                <a:alpha val="43000"/>
              </a:srgbClr>
            </a:outerShdw>
          </a:effectLst>
        </p:spPr>
      </p:pic>
      <p:sp>
        <p:nvSpPr>
          <p:cNvPr id="5" name="Hexagon 4"/>
          <p:cNvSpPr/>
          <p:nvPr/>
        </p:nvSpPr>
        <p:spPr>
          <a:xfrm>
            <a:off x="4343400" y="2667000"/>
            <a:ext cx="4343400" cy="2971800"/>
          </a:xfrm>
          <a:prstGeom prst="hexagon">
            <a:avLst>
              <a:gd name="adj" fmla="val 7648"/>
              <a:gd name="vf" fmla="val 115470"/>
            </a:avLst>
          </a:prstGeom>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lgn="ctr"/>
            <a:r>
              <a:rPr lang="en-US" sz="28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BAN" pitchFamily="2" charset="0"/>
                <a:cs typeface="NikoshBAN" pitchFamily="2" charset="0"/>
              </a:rPr>
              <a:t>মোঃ</a:t>
            </a:r>
            <a:r>
              <a:rPr lang="en-US" sz="28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আতিকুর</a:t>
            </a:r>
            <a:r>
              <a:rPr lang="en-US" sz="28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রহমান</a:t>
            </a:r>
            <a:endParaRPr lang="en-US" sz="28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32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ট্রেড</a:t>
            </a:r>
            <a:r>
              <a:rPr lang="en-US" sz="32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ইন্সট্রাক্টর</a:t>
            </a:r>
            <a:endParaRPr lang="en-US" sz="32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ফুলকোট</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নবোদয়</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কারিগরি</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উচ্চ</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বিদ্যালয়</a:t>
            </a:r>
            <a:endPar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শ্রেষ্ট</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শ্রেণী</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শিক্ষক</a:t>
            </a:r>
            <a:endPar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জাতীয়</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শিক্ষা</a:t>
            </a:r>
            <a:r>
              <a:rPr lang="en-US" sz="2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সপ্তাহ-২০১৯</a:t>
            </a:r>
          </a:p>
          <a:p>
            <a:pPr algn="ctr"/>
            <a:endPar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Flowchart: Delay 5"/>
          <p:cNvSpPr/>
          <p:nvPr/>
        </p:nvSpPr>
        <p:spPr>
          <a:xfrm>
            <a:off x="0" y="1066800"/>
            <a:ext cx="3886200" cy="5791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20200102_093457.jpg"/>
          <p:cNvPicPr>
            <a:picLocks noChangeAspect="1"/>
          </p:cNvPicPr>
          <p:nvPr/>
        </p:nvPicPr>
        <p:blipFill>
          <a:blip r:embed="rId4" cstate="print"/>
          <a:stretch>
            <a:fillRect/>
          </a:stretch>
        </p:blipFill>
        <p:spPr>
          <a:xfrm>
            <a:off x="152400" y="1828800"/>
            <a:ext cx="3505200" cy="4095404"/>
          </a:xfrm>
          <a:prstGeom prst="ellipse">
            <a:avLst/>
          </a:prstGeom>
          <a:ln w="190500" cap="rnd">
            <a:no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lowchart: Delay 6"/>
          <p:cNvSpPr/>
          <p:nvPr/>
        </p:nvSpPr>
        <p:spPr>
          <a:xfrm>
            <a:off x="0" y="609600"/>
            <a:ext cx="2667000" cy="762000"/>
          </a:xfrm>
          <a:prstGeom prst="flowChartDelay">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t>শিক্ষক</a:t>
            </a:r>
            <a:r>
              <a:rPr lang="en-US" b="1" dirty="0" smtClean="0"/>
              <a:t> </a:t>
            </a:r>
            <a:r>
              <a:rPr lang="en-US" b="1" dirty="0" err="1" smtClean="0"/>
              <a:t>পরিচিতি</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14600" y="228600"/>
            <a:ext cx="4419600" cy="914400"/>
          </a:xfrm>
          <a:prstGeom prst="downArrowCallout">
            <a:avLst>
              <a:gd name="adj1" fmla="val 3788"/>
              <a:gd name="adj2" fmla="val 15909"/>
              <a:gd name="adj3" fmla="val 25758"/>
              <a:gd name="adj4" fmla="val 59091"/>
            </a:avLst>
          </a:prstGeom>
          <a:blipFill>
            <a:blip r:embed="rId2"/>
            <a:tile tx="0" ty="0" sx="100000" sy="100000" flip="none" algn="tl"/>
          </a:blipFill>
          <a:ln>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পাঠ</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পরিচিতি</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ounded Rectangle 5"/>
          <p:cNvSpPr/>
          <p:nvPr/>
        </p:nvSpPr>
        <p:spPr>
          <a:xfrm>
            <a:off x="2438400" y="4572000"/>
            <a:ext cx="4343400" cy="1981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outerShdw blurRad="50800" dist="38100" dir="2700000" algn="tl" rotWithShape="0">
                    <a:prstClr val="black">
                      <a:alpha val="40000"/>
                    </a:prstClr>
                  </a:outerShdw>
                </a:effectLst>
              </a:rPr>
              <a:t>জেনারেল</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ইলেকট্রিক্যাল</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ওয়ার্কস</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শ্রেণী</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নবম</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অধ্যায়</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 </a:t>
            </a:r>
            <a:r>
              <a:rPr lang="en-US" dirty="0" err="1" smtClean="0">
                <a:solidFill>
                  <a:schemeClr val="tx1"/>
                </a:solidFill>
                <a:effectLst>
                  <a:outerShdw blurRad="50800" dist="38100" dir="2700000" algn="tl" rotWithShape="0">
                    <a:prstClr val="black">
                      <a:alpha val="40000"/>
                    </a:prstClr>
                  </a:outerShdw>
                </a:effectLst>
              </a:rPr>
              <a:t>প্রথম</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পাঠ</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শিরোনাম</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 </a:t>
            </a:r>
            <a:r>
              <a:rPr lang="en-US" dirty="0" err="1" smtClean="0">
                <a:solidFill>
                  <a:schemeClr val="tx1"/>
                </a:solidFill>
                <a:effectLst>
                  <a:outerShdw blurRad="50800" dist="38100" dir="2700000" algn="tl" rotWithShape="0">
                    <a:prstClr val="black">
                      <a:alpha val="40000"/>
                    </a:prstClr>
                  </a:outerShdw>
                </a:effectLst>
                <a:latin typeface="TangonMotaMJ"/>
              </a:rPr>
              <a:t>ইলেকট্রন</a:t>
            </a:r>
            <a:r>
              <a:rPr lang="en-US" dirty="0" smtClean="0">
                <a:solidFill>
                  <a:schemeClr val="tx1"/>
                </a:solidFill>
                <a:effectLst>
                  <a:outerShdw blurRad="50800" dist="38100" dir="2700000" algn="tl" rotWithShape="0">
                    <a:prstClr val="black">
                      <a:alpha val="40000"/>
                    </a:prstClr>
                  </a:outerShdw>
                </a:effectLst>
                <a:latin typeface="TangonMotaMJ"/>
              </a:rPr>
              <a:t> ও </a:t>
            </a:r>
            <a:r>
              <a:rPr lang="en-US" dirty="0" err="1" smtClean="0">
                <a:solidFill>
                  <a:schemeClr val="tx1"/>
                </a:solidFill>
                <a:effectLst>
                  <a:outerShdw blurRad="50800" dist="38100" dir="2700000" algn="tl" rotWithShape="0">
                    <a:prstClr val="black">
                      <a:alpha val="40000"/>
                    </a:prstClr>
                  </a:outerShdw>
                </a:effectLst>
                <a:latin typeface="TangonMotaMJ"/>
              </a:rPr>
              <a:t>ইলেকট্রিসিটি</a:t>
            </a:r>
            <a:endParaRPr lang="en-US" dirty="0" smtClean="0">
              <a:solidFill>
                <a:schemeClr val="tx1"/>
              </a:solidFill>
              <a:effectLst>
                <a:outerShdw blurRad="50800" dist="38100" dir="2700000" algn="tl" rotWithShape="0">
                  <a:prstClr val="black">
                    <a:alpha val="40000"/>
                  </a:prstClr>
                </a:outerShdw>
              </a:effectLst>
            </a:endParaRPr>
          </a:p>
          <a:p>
            <a:pPr algn="ctr"/>
            <a:endParaRPr lang="en-US" dirty="0">
              <a:effectLst>
                <a:outerShdw blurRad="50800" dist="38100" dir="2700000" algn="tl" rotWithShape="0">
                  <a:prstClr val="black">
                    <a:alpha val="40000"/>
                  </a:prstClr>
                </a:outerShdw>
              </a:effectLst>
            </a:endParaRPr>
          </a:p>
        </p:txBody>
      </p:sp>
      <p:pic>
        <p:nvPicPr>
          <p:cNvPr id="7" name="Picture 6" descr="image-5b48cec315b83-ইলেকট্রন.png"/>
          <p:cNvPicPr>
            <a:picLocks noChangeAspect="1"/>
          </p:cNvPicPr>
          <p:nvPr/>
        </p:nvPicPr>
        <p:blipFill>
          <a:blip r:embed="rId3"/>
          <a:stretch>
            <a:fillRect/>
          </a:stretch>
        </p:blipFill>
        <p:spPr>
          <a:xfrm>
            <a:off x="3048000" y="1447800"/>
            <a:ext cx="3076575" cy="2790825"/>
          </a:xfrm>
          <a:prstGeom prst="rect">
            <a:avLst/>
          </a:prstGeom>
          <a:ln w="228600" cap="sq" cmpd="thickThin">
            <a:solidFill>
              <a:srgbClr val="00B0F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
                                        </p:tgtEl>
                                        <p:attrNameLst>
                                          <p:attrName>fillcolor</p:attrName>
                                        </p:attrNameLst>
                                      </p:cBhvr>
                                      <p:to>
                                        <a:srgbClr val="A5644E"/>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514600" y="76200"/>
            <a:ext cx="4114800" cy="838200"/>
          </a:xfrm>
          <a:prstGeom prst="ellipse">
            <a:avLst/>
          </a:prstGeom>
          <a:solidFill>
            <a:srgbClr val="00B0F0"/>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err="1" smtClean="0">
                <a:ln w="1905"/>
                <a:solidFill>
                  <a:schemeClr val="bg1"/>
                </a:solidFill>
                <a:effectLst>
                  <a:innerShdw blurRad="69850" dist="43180" dir="5400000">
                    <a:srgbClr val="000000">
                      <a:alpha val="65000"/>
                    </a:srgbClr>
                  </a:innerShdw>
                </a:effectLst>
              </a:rPr>
              <a:t>শিখনফল</a:t>
            </a:r>
            <a:endParaRPr lang="en-US" sz="3600" b="1" dirty="0">
              <a:ln w="1905"/>
              <a:solidFill>
                <a:schemeClr val="bg1"/>
              </a:solidFill>
              <a:effectLst>
                <a:innerShdw blurRad="69850" dist="43180" dir="5400000">
                  <a:srgbClr val="000000">
                    <a:alpha val="65000"/>
                  </a:srgbClr>
                </a:innerShdw>
              </a:effectLst>
            </a:endParaRPr>
          </a:p>
        </p:txBody>
      </p:sp>
      <p:sp>
        <p:nvSpPr>
          <p:cNvPr id="11" name="Round Diagonal Corner Rectangle 10"/>
          <p:cNvSpPr/>
          <p:nvPr/>
        </p:nvSpPr>
        <p:spPr>
          <a:xfrm>
            <a:off x="1600200" y="1981200"/>
            <a:ext cx="6019800" cy="685800"/>
          </a:xfrm>
          <a:prstGeom prst="round2DiagRect">
            <a:avLst>
              <a:gd name="adj1" fmla="val 50000"/>
              <a:gd name="adj2" fmla="val 0"/>
            </a:avLst>
          </a:prstGeom>
          <a:blipFill>
            <a:blip r:embed="rId3"/>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latin typeface="NikoshBAN" pitchFamily="2" charset="0"/>
                <a:cs typeface="NikoshBAN" pitchFamily="2" charset="0"/>
              </a:rPr>
              <a:t>ইলেকট্রন,প্রোটন</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নিউটন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p:txBody>
      </p:sp>
      <p:sp>
        <p:nvSpPr>
          <p:cNvPr id="12" name="Round Diagonal Corner Rectangle 11"/>
          <p:cNvSpPr/>
          <p:nvPr/>
        </p:nvSpPr>
        <p:spPr>
          <a:xfrm>
            <a:off x="1600200" y="3048000"/>
            <a:ext cx="6019800" cy="762000"/>
          </a:xfrm>
          <a:prstGeom prst="round2DiagRect">
            <a:avLst>
              <a:gd name="adj1" fmla="val 50000"/>
              <a:gd name="adj2" fmla="val 0"/>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latin typeface="NikoshBAN" pitchFamily="2" charset="0"/>
                <a:cs typeface="NikoshBAN" pitchFamily="2" charset="0"/>
              </a:rPr>
              <a:t>অনু</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পরমানুর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গঠন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p:txBody>
      </p:sp>
      <p:sp>
        <p:nvSpPr>
          <p:cNvPr id="13" name="Round Diagonal Corner Rectangle 12"/>
          <p:cNvSpPr/>
          <p:nvPr/>
        </p:nvSpPr>
        <p:spPr>
          <a:xfrm>
            <a:off x="1600200" y="4114800"/>
            <a:ext cx="6019800" cy="762000"/>
          </a:xfrm>
          <a:prstGeom prst="round2DiagRect">
            <a:avLst>
              <a:gd name="adj1" fmla="val 50000"/>
              <a:gd name="adj2" fmla="val 0"/>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NikoshBAN" pitchFamily="2" charset="0"/>
                <a:cs typeface="NikoshBAN" pitchFamily="2" charset="0"/>
              </a:rPr>
              <a:t> </a:t>
            </a:r>
            <a:r>
              <a:rPr lang="en-US" sz="2800" dirty="0" err="1" smtClean="0">
                <a:latin typeface="NikoshBAN" pitchFamily="2" charset="0"/>
                <a:cs typeface="NikoshBAN" pitchFamily="2" charset="0"/>
              </a:rPr>
              <a:t>ইলেকট্রিসিটির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প্রতিক্রিয়া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endParaRPr lang="as-IN" sz="2800" dirty="0"/>
          </a:p>
        </p:txBody>
      </p:sp>
      <p:sp>
        <p:nvSpPr>
          <p:cNvPr id="14" name="Heptagon 13"/>
          <p:cNvSpPr/>
          <p:nvPr/>
        </p:nvSpPr>
        <p:spPr>
          <a:xfrm>
            <a:off x="685800" y="2057400"/>
            <a:ext cx="685800" cy="533400"/>
          </a:xfrm>
          <a:prstGeom prst="heptagon">
            <a:avLst/>
          </a:prstGeom>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১</a:t>
            </a:r>
            <a:endParaRPr lang="en-U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6" name="Heptagon 15"/>
          <p:cNvSpPr/>
          <p:nvPr/>
        </p:nvSpPr>
        <p:spPr>
          <a:xfrm>
            <a:off x="685800" y="3167744"/>
            <a:ext cx="685800" cy="533400"/>
          </a:xfrm>
          <a:prstGeom prst="heptagon">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২</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Heptagon 16"/>
          <p:cNvSpPr/>
          <p:nvPr/>
        </p:nvSpPr>
        <p:spPr>
          <a:xfrm>
            <a:off x="685800" y="4191000"/>
            <a:ext cx="685800" cy="533400"/>
          </a:xfrm>
          <a:prstGeom prst="hept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ound Diagonal Corner Rectangle 8"/>
          <p:cNvSpPr/>
          <p:nvPr/>
        </p:nvSpPr>
        <p:spPr>
          <a:xfrm>
            <a:off x="1600200" y="5105400"/>
            <a:ext cx="6019800" cy="762000"/>
          </a:xfrm>
          <a:prstGeom prst="round2DiagRect">
            <a:avLst>
              <a:gd name="adj1" fmla="val 50000"/>
              <a:gd name="adj2" fmla="val 0"/>
            </a:avLst>
          </a:prstGeom>
          <a:blipFill>
            <a:blip r:embed="rId3"/>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NikoshBAN" pitchFamily="2" charset="0"/>
                <a:cs typeface="NikoshBAN" pitchFamily="2" charset="0"/>
              </a:rPr>
              <a:t> </a:t>
            </a:r>
            <a:r>
              <a:rPr lang="en-US" sz="2800" dirty="0" err="1" smtClean="0">
                <a:latin typeface="NikoshBAN" pitchFamily="2" charset="0"/>
                <a:cs typeface="NikoshBAN" pitchFamily="2" charset="0"/>
              </a:rPr>
              <a:t>পারমাণবিক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ভর</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সংখ্যা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endParaRPr lang="as-IN" sz="2400" dirty="0"/>
          </a:p>
        </p:txBody>
      </p:sp>
      <p:sp>
        <p:nvSpPr>
          <p:cNvPr id="15" name="Heptagon 14"/>
          <p:cNvSpPr/>
          <p:nvPr/>
        </p:nvSpPr>
        <p:spPr>
          <a:xfrm>
            <a:off x="685800" y="5181600"/>
            <a:ext cx="685800" cy="533400"/>
          </a:xfrm>
          <a:prstGeom prst="heptagon">
            <a:avLst/>
          </a:prstGeom>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৪</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amond(in)">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38400" y="228600"/>
            <a:ext cx="4343400" cy="762000"/>
          </a:xfrm>
          <a:prstGeom prst="ellipse">
            <a:avLst/>
          </a:prstGeom>
          <a:blipFill>
            <a:blip r:embed="rId2"/>
            <a:tile tx="0" ty="0" sx="100000" sy="100000" flip="none" algn="tl"/>
          </a:blipFill>
          <a:ln>
            <a:solidFill>
              <a:srgbClr val="00B0F0"/>
            </a:solid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ইলেকট্রন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কি</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914400" y="3733800"/>
            <a:ext cx="7467600" cy="2862322"/>
          </a:xfrm>
          <a:prstGeom prst="rect">
            <a:avLst/>
          </a:prstGeom>
          <a:ln w="28575">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smtClean="0">
                <a:solidFill>
                  <a:schemeClr val="tx1"/>
                </a:solidFill>
              </a:rPr>
              <a:t>               </a:t>
            </a:r>
            <a:r>
              <a:rPr lang="as-IN" dirty="0" smtClean="0">
                <a:solidFill>
                  <a:schemeClr val="tx1"/>
                </a:solidFill>
              </a:rPr>
              <a:t>বিজ্ঞানী জি. জনস্টোন স্টোনি সর্বপ্রথম তড়িৎ রসায়নে ইলেকট্রনকে আধানের একটি একক হিসেবে আখ্যায়িত করেন এবং তিনিই ১৮৯১ সালে ইলেকট্রন নামকরণ করেন</a:t>
            </a:r>
            <a:r>
              <a:rPr lang="en-US" dirty="0" smtClean="0">
                <a:solidFill>
                  <a:schemeClr val="tx1"/>
                </a:solidFill>
              </a:rPr>
              <a:t>।</a:t>
            </a:r>
          </a:p>
          <a:p>
            <a:pPr algn="just"/>
            <a:r>
              <a:rPr lang="as-IN" dirty="0" smtClean="0"/>
              <a:t>ইলেকট্রন একটি অধঃ-পরমাণু (</a:t>
            </a:r>
            <a:r>
              <a:rPr lang="en-US" dirty="0" smtClean="0"/>
              <a:t>subatomic) </a:t>
            </a:r>
            <a:r>
              <a:rPr lang="as-IN" dirty="0" smtClean="0"/>
              <a:t>মৌলিক কণা (</a:t>
            </a:r>
            <a:r>
              <a:rPr lang="en-US" dirty="0" smtClean="0"/>
              <a:t>elementary particle) </a:t>
            </a:r>
            <a:r>
              <a:rPr lang="as-IN" dirty="0" smtClean="0"/>
              <a:t>যা একটি ঋণাত্মক তড়িৎ আধান বহন করে। ইলেকট্রন </a:t>
            </a:r>
            <a:r>
              <a:rPr lang="en-US" dirty="0" err="1" smtClean="0"/>
              <a:t>পরমানুর</a:t>
            </a:r>
            <a:r>
              <a:rPr lang="en-US" dirty="0" smtClean="0"/>
              <a:t> </a:t>
            </a:r>
            <a:r>
              <a:rPr lang="en-US" dirty="0" err="1" smtClean="0"/>
              <a:t>স্থায়ী</a:t>
            </a:r>
            <a:r>
              <a:rPr lang="en-US" dirty="0" smtClean="0"/>
              <a:t> </a:t>
            </a:r>
            <a:r>
              <a:rPr lang="as-IN" dirty="0" smtClean="0"/>
              <a:t>একটি </a:t>
            </a:r>
            <a:r>
              <a:rPr lang="en-US" dirty="0" err="1" smtClean="0"/>
              <a:t>কণিকা</a:t>
            </a:r>
            <a:r>
              <a:rPr lang="en-US" dirty="0" smtClean="0"/>
              <a:t> </a:t>
            </a:r>
            <a:r>
              <a:rPr lang="en-US" dirty="0" err="1" smtClean="0"/>
              <a:t>যা</a:t>
            </a:r>
            <a:r>
              <a:rPr lang="en-US" dirty="0" smtClean="0"/>
              <a:t> </a:t>
            </a:r>
            <a:r>
              <a:rPr lang="en-US" dirty="0" err="1" smtClean="0"/>
              <a:t>নিউক্লিায়াসকে</a:t>
            </a:r>
            <a:r>
              <a:rPr lang="en-US" dirty="0" smtClean="0"/>
              <a:t> </a:t>
            </a:r>
            <a:r>
              <a:rPr lang="en-US" dirty="0" err="1" smtClean="0"/>
              <a:t>কেন্দ্র</a:t>
            </a:r>
            <a:r>
              <a:rPr lang="en-US" dirty="0" smtClean="0"/>
              <a:t> </a:t>
            </a:r>
            <a:r>
              <a:rPr lang="en-US" dirty="0" err="1" smtClean="0"/>
              <a:t>করে</a:t>
            </a:r>
            <a:r>
              <a:rPr lang="en-US" dirty="0" smtClean="0"/>
              <a:t> </a:t>
            </a:r>
            <a:r>
              <a:rPr lang="en-US" dirty="0" err="1" smtClean="0"/>
              <a:t>বিভিন্ন</a:t>
            </a:r>
            <a:r>
              <a:rPr lang="en-US" dirty="0" smtClean="0"/>
              <a:t> </a:t>
            </a:r>
            <a:r>
              <a:rPr lang="en-US" dirty="0" err="1" smtClean="0"/>
              <a:t>কক্ষপথে</a:t>
            </a:r>
            <a:r>
              <a:rPr lang="en-US" dirty="0" smtClean="0"/>
              <a:t> </a:t>
            </a:r>
            <a:r>
              <a:rPr lang="en-US" dirty="0" err="1" smtClean="0"/>
              <a:t>অবস্থান</a:t>
            </a:r>
            <a:r>
              <a:rPr lang="en-US" dirty="0" smtClean="0"/>
              <a:t> </a:t>
            </a:r>
            <a:r>
              <a:rPr lang="en-US" dirty="0" err="1" smtClean="0"/>
              <a:t>করে</a:t>
            </a:r>
            <a:r>
              <a:rPr lang="en-US" dirty="0" smtClean="0"/>
              <a:t> । </a:t>
            </a:r>
            <a:r>
              <a:rPr lang="as-IN" dirty="0" smtClean="0"/>
              <a:t>পারমাণবিক কেন্দ্রের (নিউক্লিয়াসের) সঙ্গে একত্র হয়ে ইলেকট্রন পরমাণু তৈরি করে এবং এর রাসায়নিক বন্ধনে অংশগ্রহণ করে। মূলত ইলেকট্রন চলাচলের দরুন কঠিন পরিবাহীতে বিদ্যুতের প্রবাহ ঘটে। </a:t>
            </a:r>
            <a:br>
              <a:rPr lang="as-IN" dirty="0" smtClean="0"/>
            </a:br>
            <a:endParaRPr lang="en-US" dirty="0" smtClean="0"/>
          </a:p>
        </p:txBody>
      </p:sp>
      <p:pic>
        <p:nvPicPr>
          <p:cNvPr id="7" name="Picture 6" descr="image-5b48cec315b83-ইলেকট্রন.png"/>
          <p:cNvPicPr>
            <a:picLocks noChangeAspect="1"/>
          </p:cNvPicPr>
          <p:nvPr/>
        </p:nvPicPr>
        <p:blipFill>
          <a:blip r:embed="rId3"/>
          <a:stretch>
            <a:fillRect/>
          </a:stretch>
        </p:blipFill>
        <p:spPr>
          <a:xfrm>
            <a:off x="3048000" y="1143000"/>
            <a:ext cx="2362200" cy="2142801"/>
          </a:xfrm>
          <a:prstGeom prst="rect">
            <a:avLst/>
          </a:prstGeom>
        </p:spPr>
      </p:pic>
      <p:sp>
        <p:nvSpPr>
          <p:cNvPr id="8" name="Rectangle 7"/>
          <p:cNvSpPr/>
          <p:nvPr/>
        </p:nvSpPr>
        <p:spPr>
          <a:xfrm>
            <a:off x="0" y="35052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ইলেকট্রন</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2"/>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3048000" y="304800"/>
            <a:ext cx="3505200" cy="762000"/>
          </a:xfrm>
          <a:prstGeom prst="flowChartTerminator">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t>অণু</a:t>
            </a:r>
            <a:r>
              <a:rPr lang="en-US" sz="2800" dirty="0" smtClean="0"/>
              <a:t> ও </a:t>
            </a:r>
            <a:r>
              <a:rPr lang="en-US" sz="2800" dirty="0" err="1" smtClean="0"/>
              <a:t>পরমাণূ</a:t>
            </a:r>
            <a:endParaRPr lang="en-US" sz="2800" dirty="0"/>
          </a:p>
        </p:txBody>
      </p:sp>
      <p:pic>
        <p:nvPicPr>
          <p:cNvPr id="9218" name="Picture 2" descr="https://4.bp.blogspot.com/-CPHkhyr2Lg0/XANy0ofkEwI/AAAAAAAACkU/YG4PB5AgYFApMYCpozueiF1FZWaq83ybQCLcBGAs/s320/images%2B%252811%2529.jpeg">
            <a:hlinkClick r:id="rId2"/>
          </p:cNvPr>
          <p:cNvPicPr>
            <a:picLocks noChangeAspect="1" noChangeArrowheads="1"/>
          </p:cNvPicPr>
          <p:nvPr/>
        </p:nvPicPr>
        <p:blipFill>
          <a:blip r:embed="rId3"/>
          <a:srcRect/>
          <a:stretch>
            <a:fillRect/>
          </a:stretch>
        </p:blipFill>
        <p:spPr bwMode="auto">
          <a:xfrm>
            <a:off x="6324600" y="3886200"/>
            <a:ext cx="2514600" cy="2396728"/>
          </a:xfrm>
          <a:prstGeom prst="rect">
            <a:avLst/>
          </a:prstGeom>
          <a:noFill/>
        </p:spPr>
      </p:pic>
      <p:sp>
        <p:nvSpPr>
          <p:cNvPr id="12" name="Rectangle 11"/>
          <p:cNvSpPr/>
          <p:nvPr/>
        </p:nvSpPr>
        <p:spPr>
          <a:xfrm>
            <a:off x="381000" y="1447800"/>
            <a:ext cx="8458200" cy="4647426"/>
          </a:xfrm>
          <a:prstGeom prst="rect">
            <a:avLst/>
          </a:prstGeom>
        </p:spPr>
        <p:txBody>
          <a:bodyPr wrap="square">
            <a:spAutoFit/>
          </a:bodyPr>
          <a:lstStyle/>
          <a:p>
            <a:pPr algn="just"/>
            <a:r>
              <a:rPr lang="en-US" sz="2800" b="1" dirty="0" err="1" smtClean="0">
                <a:solidFill>
                  <a:srgbClr val="002060"/>
                </a:solidFill>
              </a:rPr>
              <a:t>অণু</a:t>
            </a:r>
            <a:r>
              <a:rPr lang="as-IN" sz="2800" b="1" dirty="0" smtClean="0">
                <a:solidFill>
                  <a:srgbClr val="002060"/>
                </a:solidFill>
              </a:rPr>
              <a:t> ( </a:t>
            </a:r>
            <a:r>
              <a:rPr lang="en-US" sz="2800" b="1" dirty="0" smtClean="0">
                <a:solidFill>
                  <a:srgbClr val="002060"/>
                </a:solidFill>
              </a:rPr>
              <a:t>Molecules ):</a:t>
            </a:r>
            <a:r>
              <a:rPr lang="en-US" sz="2800" dirty="0" smtClean="0">
                <a:solidFill>
                  <a:srgbClr val="002060"/>
                </a:solidFill>
              </a:rPr>
              <a:t> </a:t>
            </a:r>
          </a:p>
          <a:p>
            <a:pPr algn="just"/>
            <a:r>
              <a:rPr lang="as-IN" sz="2400" dirty="0" smtClean="0"/>
              <a:t>ব্রিটিশ স্কুল শিক্ষক বিজ্ঞানী </a:t>
            </a:r>
            <a:r>
              <a:rPr lang="as-IN" sz="2400" dirty="0" smtClean="0">
                <a:hlinkClick r:id="rId4" tooltip="জন ডালটন"/>
              </a:rPr>
              <a:t>জন ডালটন</a:t>
            </a:r>
            <a:r>
              <a:rPr lang="as-IN" sz="2400" dirty="0" smtClean="0"/>
              <a:t> সর্বপ্রথম অণু সম্পর্কে ধারণা দেন </a:t>
            </a:r>
            <a:r>
              <a:rPr lang="en-US" sz="2400" dirty="0" smtClean="0"/>
              <a:t>,</a:t>
            </a:r>
            <a:r>
              <a:rPr lang="as-IN" sz="2400" dirty="0" smtClean="0"/>
              <a:t>অনু মৌলিক বা যৌগিক পদার্থের অতি ক্ষুদ্রতম কনা । যার স্বাধীন সত্ত্বা আছে এবং যার মধ্যে ঐ পদার্থের গুনাবলী বিদ্যমান থাকে তাকে অনু বলে ।অনু রাসায়নিক বিক্রিয়ায় অংশ গ্রহন করতে পারে না ।অনুকে বিশ্লেষন করলে এক বা একাধিক পরমানু পাওয়া যায় ।</a:t>
            </a:r>
            <a:endParaRPr lang="en-US" sz="2400" dirty="0" smtClean="0"/>
          </a:p>
          <a:p>
            <a:pPr algn="just"/>
            <a:r>
              <a:rPr lang="en-US" sz="2800" dirty="0" smtClean="0"/>
              <a:t>H</a:t>
            </a:r>
            <a:r>
              <a:rPr lang="en-US" sz="2800" baseline="-25000" dirty="0" smtClean="0"/>
              <a:t>2</a:t>
            </a:r>
            <a:r>
              <a:rPr lang="en-US" sz="2800" dirty="0" smtClean="0"/>
              <a:t>o </a:t>
            </a:r>
            <a:r>
              <a:rPr lang="en-US" sz="2400" dirty="0" err="1" smtClean="0"/>
              <a:t>হলো</a:t>
            </a:r>
            <a:r>
              <a:rPr lang="en-US" sz="2400" dirty="0" smtClean="0"/>
              <a:t> </a:t>
            </a:r>
            <a:r>
              <a:rPr lang="en-US" sz="2400" dirty="0" err="1" smtClean="0"/>
              <a:t>পানির</a:t>
            </a:r>
            <a:r>
              <a:rPr lang="en-US" sz="2400" dirty="0" smtClean="0"/>
              <a:t> </a:t>
            </a:r>
            <a:r>
              <a:rPr lang="en-US" sz="2400" dirty="0" err="1" smtClean="0"/>
              <a:t>একটি</a:t>
            </a:r>
            <a:r>
              <a:rPr lang="en-US" sz="2400" dirty="0" smtClean="0"/>
              <a:t> </a:t>
            </a:r>
            <a:r>
              <a:rPr lang="en-US" sz="2400" dirty="0" err="1" smtClean="0"/>
              <a:t>অণু</a:t>
            </a:r>
            <a:r>
              <a:rPr lang="en-US" sz="2400" dirty="0" smtClean="0"/>
              <a:t> </a:t>
            </a:r>
            <a:r>
              <a:rPr lang="en-US" sz="2400" dirty="0" err="1" smtClean="0"/>
              <a:t>যাকে</a:t>
            </a:r>
            <a:r>
              <a:rPr lang="en-US" sz="2400" dirty="0" smtClean="0"/>
              <a:t> </a:t>
            </a:r>
            <a:r>
              <a:rPr lang="en-US" sz="2400" dirty="0" err="1" smtClean="0"/>
              <a:t>ভাঙ্গলে</a:t>
            </a:r>
            <a:endParaRPr lang="en-US" sz="2400" dirty="0" smtClean="0"/>
          </a:p>
          <a:p>
            <a:pPr algn="just"/>
            <a:r>
              <a:rPr lang="en-US" sz="2400" dirty="0" smtClean="0"/>
              <a:t>  </a:t>
            </a:r>
          </a:p>
          <a:p>
            <a:pPr algn="just"/>
            <a:r>
              <a:rPr lang="en-US" sz="2400" dirty="0" err="1" smtClean="0"/>
              <a:t>দুটি</a:t>
            </a:r>
            <a:r>
              <a:rPr lang="en-US" sz="2400" dirty="0" smtClean="0"/>
              <a:t> </a:t>
            </a:r>
            <a:r>
              <a:rPr lang="en-US" sz="2400" dirty="0" err="1" smtClean="0"/>
              <a:t>হাইড্রোজেন</a:t>
            </a:r>
            <a:r>
              <a:rPr lang="en-US" sz="2400" dirty="0" smtClean="0"/>
              <a:t> </a:t>
            </a:r>
            <a:r>
              <a:rPr lang="en-US" sz="2400" dirty="0" err="1" smtClean="0"/>
              <a:t>পরমাণু</a:t>
            </a:r>
            <a:r>
              <a:rPr lang="en-US" sz="2400" dirty="0" smtClean="0"/>
              <a:t> ও </a:t>
            </a:r>
            <a:r>
              <a:rPr lang="en-US" sz="2400" dirty="0" err="1" smtClean="0"/>
              <a:t>একটি</a:t>
            </a:r>
            <a:r>
              <a:rPr lang="en-US" sz="2400" dirty="0" smtClean="0"/>
              <a:t> </a:t>
            </a:r>
          </a:p>
          <a:p>
            <a:pPr algn="just"/>
            <a:r>
              <a:rPr lang="en-US" sz="2400" dirty="0" err="1" smtClean="0"/>
              <a:t>অক্সিজেন</a:t>
            </a:r>
            <a:r>
              <a:rPr lang="en-US" sz="2400" dirty="0" smtClean="0"/>
              <a:t> </a:t>
            </a:r>
            <a:r>
              <a:rPr lang="en-US" sz="2400" dirty="0" err="1" smtClean="0"/>
              <a:t>পরমাণু</a:t>
            </a:r>
            <a:r>
              <a:rPr lang="en-US" sz="2400" dirty="0" smtClean="0"/>
              <a:t> </a:t>
            </a:r>
            <a:r>
              <a:rPr lang="en-US" sz="2400" dirty="0" err="1" smtClean="0"/>
              <a:t>পাওয়া</a:t>
            </a:r>
            <a:r>
              <a:rPr lang="en-US" sz="2400" dirty="0" smtClean="0"/>
              <a:t> </a:t>
            </a:r>
            <a:r>
              <a:rPr lang="en-US" sz="2400" dirty="0" err="1" smtClean="0"/>
              <a:t>যায়</a:t>
            </a:r>
            <a:r>
              <a:rPr lang="en-US" sz="2400" dirty="0" smtClean="0"/>
              <a:t>।</a:t>
            </a:r>
          </a:p>
          <a:p>
            <a:pPr algn="just"/>
            <a:endParaRPr lang="en-US" sz="2400" dirty="0"/>
          </a:p>
        </p:txBody>
      </p:sp>
      <p:sp>
        <p:nvSpPr>
          <p:cNvPr id="13" name="Rectangle 12"/>
          <p:cNvSpPr/>
          <p:nvPr/>
        </p:nvSpPr>
        <p:spPr>
          <a:xfrm>
            <a:off x="533400" y="5715000"/>
            <a:ext cx="5105400" cy="830997"/>
          </a:xfrm>
          <a:prstGeom prst="rect">
            <a:avLst/>
          </a:prstGeom>
        </p:spPr>
        <p:txBody>
          <a:bodyPr wrap="square">
            <a:spAutoFit/>
          </a:bodyPr>
          <a:lstStyle/>
          <a:p>
            <a:r>
              <a:rPr lang="as-IN" sz="2400" dirty="0" smtClean="0"/>
              <a:t>অণু দুই প্রকার: ১.মৌল বা মৌলিক অণু ২.যৌগ বা যৌগিক অণু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p:cTn id="19"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18"/>
                                        </p:tgtEl>
                                        <p:attrNameLst>
                                          <p:attrName>style.visibility</p:attrName>
                                        </p:attrNameLst>
                                      </p:cBhvr>
                                      <p:to>
                                        <p:strVal val="visible"/>
                                      </p:to>
                                    </p:set>
                                    <p:anim calcmode="lin" valueType="num">
                                      <p:cBhvr additive="base">
                                        <p:cTn id="26" dur="500" fill="hold"/>
                                        <p:tgtEl>
                                          <p:spTgt spid="9218"/>
                                        </p:tgtEl>
                                        <p:attrNameLst>
                                          <p:attrName>ppt_x</p:attrName>
                                        </p:attrNameLst>
                                      </p:cBhvr>
                                      <p:tavLst>
                                        <p:tav tm="0">
                                          <p:val>
                                            <p:strVal val="#ppt_x"/>
                                          </p:val>
                                        </p:tav>
                                        <p:tav tm="100000">
                                          <p:val>
                                            <p:strVal val="#ppt_x"/>
                                          </p:val>
                                        </p:tav>
                                      </p:tavLst>
                                    </p:anim>
                                    <p:anim calcmode="lin" valueType="num">
                                      <p:cBhvr additive="base">
                                        <p:cTn id="27"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p:cTn id="32"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33"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xEl>
                                              <p:pRg st="2" end="2"/>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p:cTn id="37" dur="10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38" dur="1000" fill="hold"/>
                                        <p:tgtEl>
                                          <p:spTgt spid="1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xEl>
                                              <p:pRg st="3" end="3"/>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 calcmode="lin" valueType="num">
                                      <p:cBhvr>
                                        <p:cTn id="42" dur="1000" fill="hold"/>
                                        <p:tgtEl>
                                          <p:spTgt spid="12">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1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xEl>
                                              <p:pRg st="4" end="4"/>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 calcmode="lin" valueType="num">
                                      <p:cBhvr>
                                        <p:cTn id="47" dur="1000" fill="hold"/>
                                        <p:tgtEl>
                                          <p:spTgt spid="12">
                                            <p:txEl>
                                              <p:pRg st="5" end="5"/>
                                            </p:txEl>
                                          </p:spTgt>
                                        </p:tgtEl>
                                        <p:attrNameLst>
                                          <p:attrName>ppt_x</p:attrName>
                                        </p:attrNameLst>
                                      </p:cBhvr>
                                      <p:tavLst>
                                        <p:tav tm="0">
                                          <p:val>
                                            <p:strVal val="#ppt_x-.2"/>
                                          </p:val>
                                        </p:tav>
                                        <p:tav tm="100000">
                                          <p:val>
                                            <p:strVal val="#ppt_x"/>
                                          </p:val>
                                        </p:tav>
                                      </p:tavLst>
                                    </p:anim>
                                    <p:anim calcmode="lin" valueType="num">
                                      <p:cBhvr>
                                        <p:cTn id="48" dur="1000" fill="hold"/>
                                        <p:tgtEl>
                                          <p:spTgt spid="1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 calcmode="lin" valueType="num">
                                      <p:cBhvr>
                                        <p:cTn id="54" dur="10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05800" cy="233910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b="1" dirty="0" smtClean="0"/>
              <a:t> </a:t>
            </a:r>
            <a:endParaRPr lang="as-IN" dirty="0" smtClean="0"/>
          </a:p>
          <a:p>
            <a:pPr algn="just"/>
            <a:r>
              <a:rPr lang="as-IN" sz="3200" dirty="0" smtClean="0">
                <a:solidFill>
                  <a:srgbClr val="7030A0"/>
                </a:solidFill>
              </a:rPr>
              <a:t>পরমানু( </a:t>
            </a:r>
            <a:r>
              <a:rPr lang="en-US" sz="3200" dirty="0" smtClean="0">
                <a:solidFill>
                  <a:srgbClr val="7030A0"/>
                </a:solidFill>
              </a:rPr>
              <a:t>Atom ):</a:t>
            </a:r>
          </a:p>
          <a:p>
            <a:pPr algn="just"/>
            <a:r>
              <a:rPr lang="en-US" sz="2400" dirty="0" smtClean="0"/>
              <a:t>  	</a:t>
            </a:r>
            <a:r>
              <a:rPr lang="as-IN" sz="2400" dirty="0" smtClean="0"/>
              <a:t>অনুর ক্ষুদ্রতম কনাকে পরমানু বলে ।এর স্বাধীন সত্বা নেই এবং সচরাচর রাসায়নিক বিক্রিয়ায় অংশ গ্রহন করে । এটি মাইক্রোসকোপ যন্ত্র ছাড়া খালি চোখে দেখা যায় না ।দুই বা ততোধিক পরমানুর সমন্বয়ে অনু গঠিত হয় ।</a:t>
            </a:r>
            <a:endParaRPr lang="as-IN" sz="2400" dirty="0"/>
          </a:p>
        </p:txBody>
      </p:sp>
      <p:pic>
        <p:nvPicPr>
          <p:cNvPr id="7" name="Picture 6" descr="images (3).png"/>
          <p:cNvPicPr>
            <a:picLocks noChangeAspect="1"/>
          </p:cNvPicPr>
          <p:nvPr/>
        </p:nvPicPr>
        <p:blipFill>
          <a:blip r:embed="rId2"/>
          <a:stretch>
            <a:fillRect/>
          </a:stretch>
        </p:blipFill>
        <p:spPr>
          <a:xfrm>
            <a:off x="2362200" y="3352800"/>
            <a:ext cx="4419600" cy="3115456"/>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4419600"/>
            <a:ext cx="8153400" cy="2215991"/>
          </a:xfrm>
          <a:prstGeom prst="rect">
            <a:avLst/>
          </a:prstGeom>
          <a:no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b="1" dirty="0" smtClean="0">
              <a:latin typeface="SutonnyOMJ" pitchFamily="2" charset="0"/>
              <a:cs typeface="SutonnyOMJ"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chemeClr val="tx1"/>
                </a:solidFill>
                <a:effectLst/>
                <a:latin typeface="SutonnyOMJ" pitchFamily="2" charset="0"/>
                <a:cs typeface="SutonnyOMJ" pitchFamily="2" charset="0"/>
              </a:rPr>
              <a:t>পরমানুর গঠন প্রনালী জানার জন্যে একে সৌরমন্ডলের গ্রহের সাথে তুলনা করলে বুঝতে সুবিধা হয় । সৌর মন্ডলে সূ্রযকে কেন্দ্র করে বিভিন্ন গ্রহগুলো বিভিন্ন কক্ষপথে তীব্র বেগে আবর্তন করে বা ঘুরে চলে ।ঠিক সেভাবে নিইক্লিয়াস কে কেন্দ্র করে তার চারদিকে বিভিন্ন কক্ষ পথে এক বা একাধিক ইলেক্টন তীব্র বেগে আবর্তন করে চলে।</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000" b="0" i="0" u="none" strike="noStrike" cap="none" normalizeH="0" baseline="0" dirty="0" smtClean="0">
                <a:ln>
                  <a:noFill/>
                </a:ln>
                <a:solidFill>
                  <a:schemeClr val="tx1"/>
                </a:solidFill>
                <a:effectLst/>
                <a:latin typeface="SutonnyOMJ" pitchFamily="2" charset="0"/>
                <a:cs typeface="SutonnyOMJ" pitchFamily="2" charset="0"/>
              </a:rPr>
              <a:t>ফরমুলা অনুসারে ১ নং কক্ষে ২ টি</a:t>
            </a:r>
            <a:r>
              <a:rPr kumimoji="0" lang="en-US" sz="2000" b="0" i="0" u="none" strike="noStrike" cap="none" normalizeH="0" baseline="0" dirty="0" smtClean="0">
                <a:ln>
                  <a:noFill/>
                </a:ln>
                <a:solidFill>
                  <a:schemeClr val="tx1"/>
                </a:solidFill>
                <a:effectLst/>
                <a:latin typeface="SutonnyOMJ" pitchFamily="2" charset="0"/>
                <a:cs typeface="SutonnyOMJ" pitchFamily="2" charset="0"/>
              </a:rPr>
              <a:t>, </a:t>
            </a:r>
            <a:r>
              <a:rPr kumimoji="0" lang="bn-IN" sz="2000" b="0" i="0" u="none" strike="noStrike" cap="none" normalizeH="0" baseline="0" dirty="0" smtClean="0">
                <a:ln>
                  <a:noFill/>
                </a:ln>
                <a:solidFill>
                  <a:schemeClr val="tx1"/>
                </a:solidFill>
                <a:effectLst/>
                <a:latin typeface="SutonnyOMJ" pitchFamily="2" charset="0"/>
                <a:cs typeface="SutonnyOMJ" pitchFamily="2" charset="0"/>
              </a:rPr>
              <a:t>২ নং কক্ষে ৮ টি</a:t>
            </a:r>
            <a:r>
              <a:rPr kumimoji="0" lang="en-US" sz="2000" b="0" i="0" u="none" strike="noStrike" cap="none" normalizeH="0" baseline="0" dirty="0" smtClean="0">
                <a:ln>
                  <a:noFill/>
                </a:ln>
                <a:solidFill>
                  <a:schemeClr val="tx1"/>
                </a:solidFill>
                <a:effectLst/>
                <a:latin typeface="SutonnyOMJ" pitchFamily="2" charset="0"/>
                <a:cs typeface="SutonnyOMJ" pitchFamily="2" charset="0"/>
              </a:rPr>
              <a:t>,</a:t>
            </a:r>
            <a:r>
              <a:rPr kumimoji="0" lang="bn-IN" sz="2000" b="0" i="0" u="none" strike="noStrike" cap="none" normalizeH="0" baseline="0" dirty="0" smtClean="0">
                <a:ln>
                  <a:noFill/>
                </a:ln>
                <a:solidFill>
                  <a:schemeClr val="tx1"/>
                </a:solidFill>
                <a:effectLst/>
                <a:latin typeface="SutonnyOMJ" pitchFamily="2" charset="0"/>
                <a:cs typeface="SutonnyOMJ" pitchFamily="2" charset="0"/>
              </a:rPr>
              <a:t>৩ নং কক্ষে ১৮ টি এভাবে ইলেকট্রন গুলো ঘুরতে </a:t>
            </a:r>
            <a:r>
              <a:rPr kumimoji="0" lang="en-US" sz="2000" b="0" i="0" u="none" strike="noStrike" cap="none" normalizeH="0" baseline="0" dirty="0" smtClean="0">
                <a:ln>
                  <a:noFill/>
                </a:ln>
                <a:solidFill>
                  <a:schemeClr val="tx1"/>
                </a:solidFill>
                <a:effectLst/>
                <a:latin typeface="SutonnyOMJ" pitchFamily="2" charset="0"/>
                <a:cs typeface="SutonnyOMJ" pitchFamily="2" charset="0"/>
              </a:rPr>
              <a:t> </a:t>
            </a:r>
            <a:r>
              <a:rPr kumimoji="0" lang="bn-IN" sz="2000" b="0" i="0" u="none" strike="noStrike" cap="none" normalizeH="0" baseline="0" dirty="0" smtClean="0">
                <a:ln>
                  <a:noFill/>
                </a:ln>
                <a:solidFill>
                  <a:schemeClr val="tx1"/>
                </a:solidFill>
                <a:effectLst/>
                <a:latin typeface="SutonnyOMJ" pitchFamily="2" charset="0"/>
                <a:cs typeface="SutonnyOMJ" pitchFamily="2" charset="0"/>
              </a:rPr>
              <a:t>থাকে । কিন্তু পরমানুর সর্ব বাইরের কক্ষে সর্বোচ্চ ৮ টির বেশী ইলেকট্রন থাকতে পারে না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57200" y="1295400"/>
            <a:ext cx="8229600" cy="2862322"/>
          </a:xfrm>
          <a:prstGeom prst="rect">
            <a:avLst/>
          </a:prstGeom>
        </p:spPr>
        <p:txBody>
          <a:bodyPr wrap="square">
            <a:spAutoFit/>
          </a:bodyPr>
          <a:lstStyle/>
          <a:p>
            <a:r>
              <a:rPr lang="en-US" b="1" dirty="0" smtClean="0"/>
              <a:t> </a:t>
            </a:r>
          </a:p>
          <a:p>
            <a:pPr algn="just"/>
            <a:r>
              <a:rPr lang="as-IN" b="1" dirty="0" smtClean="0"/>
              <a:t>অণু</a:t>
            </a:r>
            <a:r>
              <a:rPr lang="as-IN" dirty="0" smtClean="0"/>
              <a:t> শব্দের ব্যবহার ব্যাপক । অণু শব্দটি যখন একক ভাবে ব্যবহৃত হয় তখন এটি ক্ষুদ্র অর্থ প্রকাশ করে । কিন্তু এটি যখন উপসর্গ হিসেবে ব্যবহৃত হয় তখন ভিন্নার্থ প্রকাশ করে। </a:t>
            </a:r>
          </a:p>
          <a:p>
            <a:pPr algn="just"/>
            <a:r>
              <a:rPr lang="as-IN" dirty="0" smtClean="0"/>
              <a:t>ম্যারিয়াম ওয়েবস্টার এবং অনলাইন এটিমোলজি ডিকশনারী অনুসারে অণুর ইংরেজি প্রতিশব্দ মলিক্যুল শব্দটি থেকে এসেছে। লাতিন শব্দ মোল থেকে যার অর্থ ভরের ক্ষুদ্র। </a:t>
            </a:r>
          </a:p>
          <a:p>
            <a:pPr algn="just"/>
            <a:r>
              <a:rPr lang="as-IN" dirty="0" smtClean="0"/>
              <a:t>প্রথমদিকে অনু দ্বারা সব থেকে ক্ষুদ্রাকৃতির বস্তুকে বোঝানো হত। অণুমান করা হত এটাই পদার্থের সব থেকে ক্ষুদ্র কণা। কিন্তু বিজ্ঞানের অগ্রগতির সাথে সাথে আরো ক্ষুদ্র কণা আবিষ্কৃত হলো। তখন এই ক্ষুদ্র কণাকে নাম দেয়া হলো পরম অণু বা পরমাণু। পরমাণু বা এটমের থেকে ক্ষুদ্র কণা ইলেকট্রন, প্রোটন,নিউট্রন আবিষ্কৃত হয়েছে।</a:t>
            </a:r>
            <a:endParaRPr lang="as-IN" dirty="0"/>
          </a:p>
        </p:txBody>
      </p:sp>
      <p:sp>
        <p:nvSpPr>
          <p:cNvPr id="4" name="TextBox 3"/>
          <p:cNvSpPr txBox="1"/>
          <p:nvPr/>
        </p:nvSpPr>
        <p:spPr>
          <a:xfrm>
            <a:off x="2895600" y="381000"/>
            <a:ext cx="3113353"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b="1" dirty="0" err="1" smtClean="0"/>
              <a:t>অনু</a:t>
            </a:r>
            <a:r>
              <a:rPr lang="en-US" sz="2400" b="1" dirty="0" smtClean="0"/>
              <a:t> ও </a:t>
            </a:r>
            <a:r>
              <a:rPr lang="en-US" sz="2400" b="1" dirty="0" err="1" smtClean="0"/>
              <a:t>পরমানুর</a:t>
            </a:r>
            <a:r>
              <a:rPr lang="en-US" sz="2400" b="1" dirty="0" smtClean="0"/>
              <a:t> </a:t>
            </a:r>
            <a:r>
              <a:rPr lang="en-US" sz="2400" b="1" dirty="0" err="1" smtClean="0"/>
              <a:t>গঠন</a:t>
            </a:r>
            <a:endParaRPr lang="en-US" sz="2400" b="1" dirty="0"/>
          </a:p>
        </p:txBody>
      </p:sp>
      <p:sp>
        <p:nvSpPr>
          <p:cNvPr id="5" name="Rectangle 4"/>
          <p:cNvSpPr/>
          <p:nvPr/>
        </p:nvSpPr>
        <p:spPr>
          <a:xfrm>
            <a:off x="0" y="990600"/>
            <a:ext cx="1481496"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r>
              <a:rPr lang="en-US" b="1" dirty="0" err="1" smtClean="0">
                <a:solidFill>
                  <a:prstClr val="black"/>
                </a:solidFill>
              </a:rPr>
              <a:t>অণুর</a:t>
            </a:r>
            <a:r>
              <a:rPr lang="en-US" b="1" dirty="0" smtClean="0">
                <a:solidFill>
                  <a:prstClr val="black"/>
                </a:solidFill>
              </a:rPr>
              <a:t> </a:t>
            </a:r>
            <a:r>
              <a:rPr lang="en-US" b="1" dirty="0" err="1" smtClean="0">
                <a:solidFill>
                  <a:prstClr val="black"/>
                </a:solidFill>
              </a:rPr>
              <a:t>গঠনঃ</a:t>
            </a:r>
            <a:r>
              <a:rPr lang="en-US" b="1" dirty="0" smtClean="0">
                <a:solidFill>
                  <a:prstClr val="black"/>
                </a:solidFill>
              </a:rPr>
              <a:t> </a:t>
            </a:r>
          </a:p>
        </p:txBody>
      </p:sp>
      <p:sp>
        <p:nvSpPr>
          <p:cNvPr id="6" name="Rectangle 5"/>
          <p:cNvSpPr/>
          <p:nvPr/>
        </p:nvSpPr>
        <p:spPr>
          <a:xfrm>
            <a:off x="0" y="4267200"/>
            <a:ext cx="170431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bn-IN" b="1" dirty="0" smtClean="0">
                <a:solidFill>
                  <a:prstClr val="black"/>
                </a:solidFill>
                <a:latin typeface="SutonnyOMJ" pitchFamily="2" charset="0"/>
                <a:cs typeface="SutonnyOMJ" pitchFamily="2" charset="0"/>
              </a:rPr>
              <a:t>পরমানুর গঠন প্রনালীঃ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45"/>
                                        </p:tgtEl>
                                        <p:attrNameLst>
                                          <p:attrName>style.visibility</p:attrName>
                                        </p:attrNameLst>
                                      </p:cBhvr>
                                      <p:to>
                                        <p:strVal val="visible"/>
                                      </p:to>
                                    </p:set>
                                    <p:anim calcmode="lin" valueType="num">
                                      <p:cBhvr additive="base">
                                        <p:cTn id="32" dur="500" fill="hold"/>
                                        <p:tgtEl>
                                          <p:spTgt spid="31745"/>
                                        </p:tgtEl>
                                        <p:attrNameLst>
                                          <p:attrName>ppt_x</p:attrName>
                                        </p:attrNameLst>
                                      </p:cBhvr>
                                      <p:tavLst>
                                        <p:tav tm="0">
                                          <p:val>
                                            <p:strVal val="#ppt_x"/>
                                          </p:val>
                                        </p:tav>
                                        <p:tav tm="100000">
                                          <p:val>
                                            <p:strVal val="#ppt_x"/>
                                          </p:val>
                                        </p:tav>
                                      </p:tavLst>
                                    </p:anim>
                                    <p:anim calcmode="lin" valueType="num">
                                      <p:cBhvr additive="base">
                                        <p:cTn id="33"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 grpId="0"/>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524000"/>
          <a:ext cx="7315200" cy="5016500"/>
        </p:xfrm>
        <a:graphic>
          <a:graphicData uri="http://schemas.openxmlformats.org/drawingml/2006/table">
            <a:tbl>
              <a:tblPr/>
              <a:tblGrid>
                <a:gridCol w="3657600"/>
                <a:gridCol w="3657600"/>
              </a:tblGrid>
              <a:tr h="330970">
                <a:tc>
                  <a:txBody>
                    <a:bodyPr/>
                    <a:lstStyle/>
                    <a:p>
                      <a:pPr algn="ctr"/>
                      <a:r>
                        <a:rPr lang="as-IN" sz="1600" dirty="0"/>
                        <a:t>পরমাণু</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as-IN" sz="1600" dirty="0"/>
                        <a:t>অণু</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79196">
                <a:tc>
                  <a:txBody>
                    <a:bodyPr/>
                    <a:lstStyle/>
                    <a:p>
                      <a:pPr algn="just"/>
                      <a:r>
                        <a:rPr lang="as-IN" sz="1600" dirty="0"/>
                        <a:t>পরমাণু মৌলিক পদার্থের ক্ষুদ্রতম কণা</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as-IN" sz="1600" dirty="0"/>
                        <a:t>অণু মৌলিক বা যৌগিক পদার্থের ক্ষুদ্রতম কণা</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375834">
                <a:tc>
                  <a:txBody>
                    <a:bodyPr/>
                    <a:lstStyle/>
                    <a:p>
                      <a:pPr algn="just"/>
                      <a:r>
                        <a:rPr lang="as-IN" sz="1600" dirty="0"/>
                        <a:t>সাধারণত পরমাণু স্বাধীনভাবে মুক্ত অবস্থায় থাকতে পারে না, তবে কোনো কোনো মৌলিক পদার্থের পরমাণু স্বাধীনভাবে থাকতে পারে। যেমন-হিলিয়াম, নিয়ন, আর্গন ইত্যাদি।</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as-IN" sz="1600" dirty="0"/>
                        <a:t>অণু স্বাধীনভাবে মুক্ত অবস্থায় থাকতে পারে </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323879">
                <a:tc>
                  <a:txBody>
                    <a:bodyPr/>
                    <a:lstStyle/>
                    <a:p>
                      <a:pPr algn="just"/>
                      <a:r>
                        <a:rPr lang="as-IN" sz="1600" dirty="0"/>
                        <a:t>পরমাণু সরাসরি রাসায়নিক বিক্রিয়ায় অংশগ্রহণ করে।</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as-IN" sz="1600" dirty="0"/>
                        <a:t>অণু সরাসরি রাসায়নিক বিক্রিয়ায় অংশগ্রহণ করে না। রাসায়নিক বিক্রিয়ায় অংশগ্রহণের পূর্বে অণু পরমাণুতে বিশ্লিষ্ট হয়।</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827425">
                <a:tc>
                  <a:txBody>
                    <a:bodyPr/>
                    <a:lstStyle/>
                    <a:p>
                      <a:pPr algn="just"/>
                      <a:r>
                        <a:rPr lang="as-IN" sz="1600" dirty="0"/>
                        <a:t>বিভিন্ন প্রকার পরমাণুর সংখ্যা সীমিত। এ পর্যন্ত ১১১ প্রকারের পরমাণু আবিস্কৃত হয়েছে।</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as-IN" sz="1600" dirty="0"/>
                        <a:t>পৃথিবীতে যৌগিক পদার্থের সংখ্যা অসংখ্য বলে অণুর সংখ্যাও অসংখ্য।</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79196">
                <a:tc>
                  <a:txBody>
                    <a:bodyPr/>
                    <a:lstStyle/>
                    <a:p>
                      <a:pPr algn="just"/>
                      <a:r>
                        <a:rPr lang="as-IN" sz="1600" dirty="0"/>
                        <a:t>পরমাণুকে ভাঙলে ঐ মৌলের আর অস্তিত্ব থাকে না।</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as-IN" sz="1600" dirty="0"/>
                        <a:t>অণুকে ভাঙলে একই বা ভিন্ন মৌলের পরমানু পাওয়া যায়।</a:t>
                      </a:r>
                    </a:p>
                  </a:txBody>
                  <a:tcPr marL="61576" marR="61576" marT="30788" marB="30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 name="TextBox 2"/>
          <p:cNvSpPr txBox="1"/>
          <p:nvPr/>
        </p:nvSpPr>
        <p:spPr>
          <a:xfrm>
            <a:off x="2895600" y="457200"/>
            <a:ext cx="389241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err="1" smtClean="0"/>
              <a:t>অণু</a:t>
            </a:r>
            <a:r>
              <a:rPr lang="en-US" sz="2400" dirty="0" smtClean="0"/>
              <a:t> ও </a:t>
            </a:r>
            <a:r>
              <a:rPr lang="en-US" sz="2400" dirty="0" err="1" smtClean="0"/>
              <a:t>পরমাণুর</a:t>
            </a:r>
            <a:r>
              <a:rPr lang="en-US" sz="2400" dirty="0" smtClean="0"/>
              <a:t> </a:t>
            </a:r>
            <a:r>
              <a:rPr lang="en-US" sz="2400" dirty="0" err="1" smtClean="0"/>
              <a:t>মধ্যে</a:t>
            </a:r>
            <a:r>
              <a:rPr lang="en-US" sz="2400" dirty="0" smtClean="0"/>
              <a:t> </a:t>
            </a:r>
            <a:r>
              <a:rPr lang="en-US" sz="2400" dirty="0" err="1" smtClean="0"/>
              <a:t>পার্থক্য</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1029</TotalTime>
  <Words>754</Words>
  <Application>Microsoft Office PowerPoint</Application>
  <PresentationFormat>On-screen Show (4:3)</PresentationFormat>
  <Paragraphs>93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dc:creator>
  <cp:lastModifiedBy>Windows User</cp:lastModifiedBy>
  <cp:revision>119</cp:revision>
  <dcterms:created xsi:type="dcterms:W3CDTF">2006-08-16T00:00:00Z</dcterms:created>
  <dcterms:modified xsi:type="dcterms:W3CDTF">2020-05-17T09:33:42Z</dcterms:modified>
</cp:coreProperties>
</file>