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5" r:id="rId6"/>
    <p:sldId id="284" r:id="rId7"/>
    <p:sldId id="260" r:id="rId8"/>
    <p:sldId id="269" r:id="rId9"/>
    <p:sldId id="262" r:id="rId10"/>
    <p:sldId id="272" r:id="rId11"/>
    <p:sldId id="273" r:id="rId12"/>
    <p:sldId id="274" r:id="rId13"/>
    <p:sldId id="275" r:id="rId14"/>
    <p:sldId id="277" r:id="rId15"/>
    <p:sldId id="278" r:id="rId16"/>
    <p:sldId id="281" r:id="rId17"/>
    <p:sldId id="279" r:id="rId18"/>
    <p:sldId id="282" r:id="rId19"/>
    <p:sldId id="280" r:id="rId20"/>
    <p:sldId id="283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pos="44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7C9"/>
    <a:srgbClr val="3F3F3F"/>
    <a:srgbClr val="014067"/>
    <a:srgbClr val="014E7D"/>
    <a:srgbClr val="013657"/>
    <a:srgbClr val="01456F"/>
    <a:srgbClr val="014B7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 autoAdjust="0"/>
  </p:normalViewPr>
  <p:slideViewPr>
    <p:cSldViewPr snapToGrid="0" showGuides="1">
      <p:cViewPr varScale="1">
        <p:scale>
          <a:sx n="74" d="100"/>
          <a:sy n="74" d="100"/>
        </p:scale>
        <p:origin x="564" y="90"/>
      </p:cViewPr>
      <p:guideLst>
        <p:guide pos="2880"/>
        <p:guide pos="44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5/14/2020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49" y="860945"/>
            <a:ext cx="3321392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1" y="2006084"/>
            <a:ext cx="3640180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1" y="3640998"/>
            <a:ext cx="3640754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6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653" userDrawn="1">
          <p15:clr>
            <a:srgbClr val="FBAE40"/>
          </p15:clr>
        </p15:guide>
        <p15:guide id="3" pos="10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1843" userDrawn="1">
          <p15:clr>
            <a:srgbClr val="FBAE40"/>
          </p15:clr>
        </p15:guide>
        <p15:guide id="7" pos="3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1" y="2006084"/>
            <a:ext cx="3640180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1" y="3640998"/>
            <a:ext cx="3640754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6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653" userDrawn="1">
          <p15:clr>
            <a:srgbClr val="FBAE40"/>
          </p15:clr>
        </p15:guide>
        <p15:guide id="3" pos="10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1843" userDrawn="1">
          <p15:clr>
            <a:srgbClr val="FBAE40"/>
          </p15:clr>
        </p15:guide>
        <p15:guide id="7" pos="3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3588176"/>
            <a:ext cx="289512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338943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2" y="1987421"/>
            <a:ext cx="3683725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2" y="3792046"/>
            <a:ext cx="3683725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4946515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5266944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76" y="3407045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07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5653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3633968"/>
            <a:ext cx="1434464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1"/>
            <a:ext cx="362388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209029"/>
            <a:ext cx="624991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8" y="1671925"/>
            <a:ext cx="812634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95" userDrawn="1">
          <p15:clr>
            <a:srgbClr val="FBAE40"/>
          </p15:clr>
        </p15:guide>
        <p15:guide id="4" pos="5567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3633968"/>
            <a:ext cx="1434464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1"/>
            <a:ext cx="362388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209029"/>
            <a:ext cx="624991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651045"/>
            <a:ext cx="38862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51045"/>
            <a:ext cx="38862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95" userDrawn="1">
          <p15:clr>
            <a:srgbClr val="FBAE40"/>
          </p15:clr>
        </p15:guide>
        <p15:guide id="4" pos="5567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3633968"/>
            <a:ext cx="1434464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1"/>
            <a:ext cx="362388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209029"/>
            <a:ext cx="624991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09" y="1681163"/>
            <a:ext cx="403687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171450" lvl="0" indent="-17145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09" y="2505075"/>
            <a:ext cx="4043812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95" userDrawn="1">
          <p15:clr>
            <a:srgbClr val="FBAE40"/>
          </p15:clr>
        </p15:guide>
        <p15:guide id="4" pos="5567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37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25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6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0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7" y="2290713"/>
            <a:ext cx="4352754" cy="4341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653" userDrawn="1">
          <p15:clr>
            <a:srgbClr val="FBAE40"/>
          </p15:clr>
        </p15:guide>
        <p15:guide id="3" pos="10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1843" userDrawn="1">
          <p15:clr>
            <a:srgbClr val="FBAE40"/>
          </p15:clr>
        </p15:guide>
        <p15:guide id="7" pos="3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37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25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6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0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7478" y="2271860"/>
            <a:ext cx="4286263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653" userDrawn="1">
          <p15:clr>
            <a:srgbClr val="FBAE40"/>
          </p15:clr>
        </p15:guide>
        <p15:guide id="3" pos="10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1843" userDrawn="1">
          <p15:clr>
            <a:srgbClr val="FBAE40"/>
          </p15:clr>
        </p15:guide>
        <p15:guide id="7" pos="32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A5C384-78D0-4088-9411-AB6790574770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5670996" y="1"/>
            <a:ext cx="362388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5009931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BB0367-1AFD-4191-AB6F-E9815D136F63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5670996" y="1"/>
            <a:ext cx="362388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5009931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9" y="209029"/>
            <a:ext cx="6247638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BB0367-1AFD-4191-AB6F-E9815D136F63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5670996" y="1"/>
            <a:ext cx="362388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5009931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9" y="209029"/>
            <a:ext cx="6247638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4598" y="1979614"/>
            <a:ext cx="6854804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3588176"/>
            <a:ext cx="289512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338943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2" y="1987421"/>
            <a:ext cx="3683725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2" y="3792046"/>
            <a:ext cx="3683725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4946515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49" y="860945"/>
            <a:ext cx="3321392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5266944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76" y="3407045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07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5653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799" y="3817744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428625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0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5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9054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29541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379764" y="-6"/>
            <a:ext cx="7764236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12" y="-5"/>
            <a:ext cx="3090863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50" y="5047077"/>
            <a:ext cx="1143431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5" y="2496103"/>
            <a:ext cx="550697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33" y="1241109"/>
            <a:ext cx="5506967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1"/>
            <a:ext cx="4191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379764" y="-6"/>
            <a:ext cx="7764236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3" y="1435100"/>
            <a:ext cx="4516366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29541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12" y="-5"/>
            <a:ext cx="3090863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6" y="1185452"/>
            <a:ext cx="1379764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5" y="2496103"/>
            <a:ext cx="550696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33" y="1241109"/>
            <a:ext cx="5506967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24A5A7-66A2-7F43-9A7A-5E13F74F8C0E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1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3633968"/>
            <a:ext cx="1434464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1"/>
            <a:ext cx="362388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3" y="2104888"/>
            <a:ext cx="4106468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2886077"/>
            <a:ext cx="4106468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5" y="2104888"/>
            <a:ext cx="41067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5" y="2886077"/>
            <a:ext cx="41067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0" y="1376933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08" y="209029"/>
            <a:ext cx="624991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95" userDrawn="1">
          <p15:clr>
            <a:srgbClr val="FBAE40"/>
          </p15:clr>
        </p15:guide>
        <p15:guide id="4" pos="5567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FB39FF5-7AF5-4963-9346-2640496A3302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5670996" y="1"/>
            <a:ext cx="362388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5009931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0" y="1376933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209029"/>
            <a:ext cx="624991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1" y="2005762"/>
            <a:ext cx="3919323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 sz="1800">
                <a:solidFill>
                  <a:schemeClr val="bg1"/>
                </a:solidFill>
              </a:defRPr>
            </a:lvl3pPr>
            <a:lvl4pPr marL="1028700" indent="0">
              <a:buNone/>
              <a:defRPr sz="1800">
                <a:solidFill>
                  <a:schemeClr val="bg1"/>
                </a:solidFill>
              </a:defRPr>
            </a:lvl4pPr>
            <a:lvl5pPr marL="13716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47086" y="2005762"/>
            <a:ext cx="4289548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EF72CE-34D2-4581-98D2-89218BC1B4E4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8304284" y="235732"/>
            <a:ext cx="65755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5670996" y="1"/>
            <a:ext cx="362388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5009931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0" y="1376933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209029"/>
            <a:ext cx="624991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98534" y="2664803"/>
            <a:ext cx="8245031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8810625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22" y="326571"/>
            <a:ext cx="8605157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177165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22" y="558802"/>
            <a:ext cx="6249917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197" y="3461163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197" y="3839451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197" y="4216669"/>
            <a:ext cx="2584337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197" y="4594957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4844204" y="3505248"/>
            <a:ext cx="19415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4880717" y="3897986"/>
            <a:ext cx="121130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4844204" y="4327946"/>
            <a:ext cx="19415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4853787" y="4650082"/>
            <a:ext cx="174989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6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49" y="860945"/>
            <a:ext cx="3321392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1" y="1821022"/>
            <a:ext cx="3640180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653" userDrawn="1">
          <p15:clr>
            <a:srgbClr val="FBAE40"/>
          </p15:clr>
        </p15:guide>
        <p15:guide id="3" pos="10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1843" userDrawn="1">
          <p15:clr>
            <a:srgbClr val="FBAE40"/>
          </p15:clr>
        </p15:guide>
        <p15:guide id="7" pos="3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8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29" y="6356351"/>
            <a:ext cx="55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209029"/>
            <a:ext cx="812634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716" r:id="rId19"/>
    <p:sldLayoutId id="2147483674" r:id="rId20"/>
    <p:sldLayoutId id="2147483717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IN"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13">
                        <a14:foregroundMark x1="33621" y1="75253" x2="11782" y2="99495"/>
                        <a14:foregroundMark x1="23563" y1="77273" x2="14368" y2="96970"/>
                        <a14:foregroundMark x1="31034" y1="91414" x2="11494" y2="99495"/>
                        <a14:foregroundMark x1="12644" y1="99495" x2="30460" y2="66162"/>
                        <a14:foregroundMark x1="27011" y1="71717" x2="26437" y2="96970"/>
                        <a14:foregroundMark x1="26437" y1="96970" x2="26437" y2="96970"/>
                        <a14:foregroundMark x1="41954" y1="69697" x2="14655" y2="94949"/>
                        <a14:foregroundMark x1="14655" y1="92929" x2="31034" y2="75758"/>
                        <a14:foregroundMark x1="26437" y1="71717" x2="22414" y2="98990"/>
                        <a14:backgroundMark x1="27586" y1="75758" x2="17241" y2="99495"/>
                        <a14:backgroundMark x1="30172" y1="76263" x2="22414" y2="95455"/>
                        <a14:backgroundMark x1="5747" y1="5556" x2="5460" y2="9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" y="38637"/>
            <a:ext cx="2897747" cy="1883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/>
          <a:stretch/>
        </p:blipFill>
        <p:spPr>
          <a:xfrm>
            <a:off x="38637" y="4481848"/>
            <a:ext cx="4971246" cy="2324636"/>
          </a:xfrm>
          <a:prstGeom prst="roundRect">
            <a:avLst>
              <a:gd name="adj" fmla="val 3732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389340" y="1229631"/>
            <a:ext cx="72410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57150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23900" b="1" cap="none" spc="0" dirty="0">
              <a:ln w="57150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721218"/>
            <a:ext cx="9143999" cy="37219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accent2"/>
              </a:buClr>
            </a:pP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টেবিল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সারণির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গেইটের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লজিক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সার্কিটের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ইনপুটের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আউটপুটের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সত্যক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সারণি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buClr>
                <a:schemeClr val="accent2"/>
              </a:buClr>
            </a:pPr>
            <a:r>
              <a:rPr lang="en-US" sz="3200" b="1" u="sng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অন্যভাবেঃ</a:t>
            </a:r>
            <a:endParaRPr lang="en-US" sz="3200" b="1" u="sng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Clr>
                <a:schemeClr val="accent2"/>
              </a:buClr>
            </a:pP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কোন লজিক সার্কিটের ইনপুট এবং আউটপুটের মধ্যকার সম্পর্ক এবং লজিক্যাল অবস্থা যে টেবিলের মাধ্যমে উপস্থাপন করা হয় তাকে ট্রুথ টেবিল বা সত্যক সারণী বলা হয়।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xmlns="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0" y="12880"/>
            <a:ext cx="9144000" cy="70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0" rtlCol="0" anchor="b">
            <a:normAutofit fontScale="3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সত্যক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(Truth Table)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59121"/>
            <a:ext cx="9143999" cy="22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253898" y="1402037"/>
            <a:ext cx="8654603" cy="4862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ট্রুথ</a:t>
            </a:r>
            <a:r>
              <a:rPr lang="en-US" sz="5400" b="1" dirty="0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টেবিল</a:t>
            </a:r>
            <a:r>
              <a:rPr lang="en-US" sz="5400" b="1" dirty="0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5400" b="1" dirty="0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সত্যক</a:t>
            </a:r>
            <a:r>
              <a:rPr lang="en-US" sz="5400" b="1" dirty="0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সারণির</a:t>
            </a:r>
            <a:r>
              <a:rPr lang="en-US" sz="5400" b="1" dirty="0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B539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/>
            </a:r>
            <a:b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</a:b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(১)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সত্যক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সারণির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সার্কিটটির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আউটপুট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হবে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ঠিক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সেখান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বুলিয়ান</a:t>
            </a:r>
            <a:r>
              <a:rPr lang="en-US" sz="32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রাশি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বের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ইলেকট্রনিক্স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সার্কিট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/>
            </a:r>
            <a:b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</a:b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(২) </a:t>
            </a:r>
            <a:r>
              <a:rPr lang="en-US" sz="32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বুলিয়ান</a:t>
            </a:r>
            <a:r>
              <a:rPr lang="en-US" sz="32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উপপাদ্য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প্রমাণ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করার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সত্যক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সারণি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/>
            </a:r>
            <a:b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</a:b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(৩)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বুলিয়ান</a:t>
            </a:r>
            <a:r>
              <a:rPr lang="en-US" sz="32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রাশি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সরলীকরণ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নতুন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রাশিতে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রূপান্তর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/>
            </a:r>
            <a:b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</a:b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(৪)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সরলীকরণ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সঠিক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কীনা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পরীক্ষার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সত্যক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সারণি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32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xmlns="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0" y="12880"/>
            <a:ext cx="9144000" cy="70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0" rtlCol="0" anchor="b">
            <a:normAutofit fontScale="3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সত্যক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(Truth Table)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9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64242"/>
            <a:ext cx="9144000" cy="36009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অর গ‌েইট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OR Gate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): </a:t>
            </a: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য‌ৌক্ত‌িক য‌োগের জন্য।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গ‌েইটে দুই বা দু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’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য়‌ের অধ‌িক ইনপুট থাক‌ে এবং আউটপুট থাক‌ে একট‌ি। য‌েকোন একট‌ি ইনপুট সত্য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হওয়ার কারণ‌ে আউটপুট সত্য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হব‌ে। এ গ‌েইটে দুই বা ততোধিক সুইচ সমান্তরাল‌ে থাক‌ে। চ‌ি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ত্রের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অর গ‌েইটের সমান্তরাল সুইচ সার্ক‌িট দ‌েখান‌ো হয়‌েছে। এত‌ে যেক‌োন একট‌ি সুইচ অন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হল‌ে বাল্বট‌ি প্রজ্জ্বল‌িত হয়। অর গ‌েইটের বীজগণ‌িতীয় ফাংশন হল‌ো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Y = A + 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hi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য‌েখান‌ে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হল‌ো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OR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গ‌েইটের ইনপুট।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6" name="Picture 2" descr="download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11" y="3886448"/>
            <a:ext cx="4343400" cy="28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40141" b="30620"/>
          <a:stretch/>
        </p:blipFill>
        <p:spPr>
          <a:xfrm>
            <a:off x="77274" y="3857371"/>
            <a:ext cx="4198513" cy="28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2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kumimoji="0" lang="bn-I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অর গ‌েইট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সত্যক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সারণি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5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516" y="39643"/>
            <a:ext cx="9053848" cy="40318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normalizeH="0" baseline="0" dirty="0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2. </a:t>
            </a:r>
            <a:r>
              <a:rPr kumimoji="0" lang="bn-IN" sz="3200" b="1" i="0" u="sng" strike="noStrike" normalizeH="0" baseline="0" dirty="0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অ্যান্ড গ‌েইট </a:t>
            </a:r>
            <a:r>
              <a:rPr kumimoji="0" lang="en-US" sz="3200" b="1" i="0" u="sng" strike="noStrike" normalizeH="0" baseline="0" dirty="0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kumimoji="0" lang="en-US" sz="2800" b="1" i="0" u="sng" strike="noStrike" normalizeH="0" baseline="0" dirty="0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AND Gate</a:t>
            </a:r>
            <a:r>
              <a:rPr kumimoji="0" lang="en-US" sz="3200" b="1" i="0" u="sng" strike="noStrike" normalizeH="0" baseline="0" dirty="0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kumimoji="0" lang="en-US" sz="3200" i="0" u="none" strike="noStrike" normalizeH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গ‌েইটে দুই বা দু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’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য়‌ের অধ‌িক ইনপু থাকে বাট একট‌িমাত্র আউটপুট থাক‌ে। য‌ে কোন একট‌ি ইনপুট ম‌িথ্যা 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(0) 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হল‌ে আউটপুট ম‌িথ্যা 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(0) 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হব‌ে। সবগুল‌ো ইনপুট সত্য 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(1) 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হল‌ে আউটপুট সত্য 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(1) 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হব‌ে। যদ‌ি দু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’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ট‌ি ইনপুট 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 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 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 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 তাহল‌ে এর আউটপুট হব‌ে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X = A.B </a:t>
            </a:r>
            <a:r>
              <a:rPr kumimoji="0" lang="hi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এক্ষ‌েত্র‌ে ইনপুট 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 = 1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 = 1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হল‌ে কেবল আউটপুট </a:t>
            </a:r>
            <a:r>
              <a:rPr kumimoji="0" lang="en-US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X = 1</a:t>
            </a:r>
            <a:r>
              <a:rPr kumimoji="0" lang="bn-IN" sz="32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হব‌ে। চিত্র‌ে অ্যান্ড গ‌েইটের সুইচ সার্ক‌িট দ‌েখান‌ো হয়‌েছে। উভয় সুইচ অন হল‌ে বাল্বট‌ি প্রজ্জ্বল‌িত হয়।</a:t>
            </a:r>
            <a:endParaRPr kumimoji="0" lang="en-US" sz="32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075" name="Picture 3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97" y="4168735"/>
            <a:ext cx="4924051" cy="25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8"/>
          <a:stretch/>
        </p:blipFill>
        <p:spPr>
          <a:xfrm>
            <a:off x="76646" y="4212514"/>
            <a:ext cx="3914702" cy="25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5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3049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normalizeH="0" baseline="0" dirty="0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2. </a:t>
            </a:r>
            <a:r>
              <a:rPr kumimoji="0" lang="bn-IN" sz="3200" b="1" i="0" u="sng" strike="noStrike" normalizeH="0" baseline="0" dirty="0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অ্যান্ড গ‌েইট</a:t>
            </a:r>
            <a:r>
              <a:rPr kumimoji="0" lang="en-US" sz="3200" b="1" i="0" u="sng" strike="noStrike" normalizeH="0" baseline="0" dirty="0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kumimoji="0" lang="en-US" sz="3200" b="1" i="0" u="sng" strike="noStrike" normalizeH="0" baseline="0" dirty="0" err="1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সত্যক</a:t>
            </a:r>
            <a:r>
              <a:rPr kumimoji="0" lang="en-US" sz="3200" b="1" i="0" u="sng" strike="noStrike" normalizeH="0" dirty="0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200" b="1" i="0" u="sng" strike="noStrike" normalizeH="0" dirty="0" err="1" smtClean="0">
                <a:ln w="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সারনি</a:t>
            </a:r>
            <a:endParaRPr kumimoji="0" lang="en-US" sz="3200" b="1" i="0" u="sng" strike="noStrike" normalizeH="0" baseline="0" dirty="0" smtClean="0">
              <a:ln w="0"/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7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731" y="143388"/>
            <a:ext cx="9088269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kumimoji="0" lang="bn-IN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নট গেইটঃ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যে গেইটের একটিমাত্র ইনপুট ও একটিমাত্র আউটপুট থাকে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এবং ইনপুট ১ হলে আউটপুট ০ হবে  এবং ইনপুট ০ হলে আউটপুট ১ হবে সেসব লজিক গেইট কে নট গেইট বলা 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য়।</a:t>
            </a:r>
          </a:p>
        </p:txBody>
      </p:sp>
      <p:pic>
        <p:nvPicPr>
          <p:cNvPr id="2050" name="Picture 2" descr="2-Input-OR-Gate-Truth-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80"/>
          <a:stretch/>
        </p:blipFill>
        <p:spPr bwMode="auto">
          <a:xfrm>
            <a:off x="85859" y="2521952"/>
            <a:ext cx="4446694" cy="41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96" y="2521952"/>
            <a:ext cx="4336094" cy="41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3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2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2" y="0"/>
            <a:ext cx="9088269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kumimoji="0" lang="bn-IN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নট গেইট</a:t>
            </a:r>
            <a:r>
              <a:rPr kumimoji="0" lang="en-US" sz="36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kumimoji="0" lang="en-US" sz="3600" b="1" i="0" u="sng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সত্যক</a:t>
            </a:r>
            <a:r>
              <a:rPr kumimoji="0" lang="en-US" sz="36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600" b="1" i="0" u="sng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সারণি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377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ook edges and pages along a shelf" title="Book edges and pages along a shelf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8182"/>
            <a:ext cx="9319877" cy="1543717"/>
          </a:xfrm>
        </p:spPr>
        <p:txBody>
          <a:bodyPr/>
          <a:lstStyle/>
          <a:p>
            <a:r>
              <a:rPr lang="en-US" sz="28700" spc="0" dirty="0" err="1" smtClean="0">
                <a:ln w="57150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28700" spc="0" dirty="0">
              <a:ln w="57150">
                <a:solidFill>
                  <a:srgbClr val="00206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934" y="294174"/>
            <a:ext cx="75200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এতক্ষন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সঙ্গে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থাকার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জন্য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সবাইকে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290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8671" y="436267"/>
            <a:ext cx="18255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79" y="3963915"/>
            <a:ext cx="4762488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ডিপ্লোমা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ইন ইঞ্জিনি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দিয়া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বিজনেস ম্যানেজমেন্ট ইন্সটিটিউট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cs typeface="NikoshBAN" pitchFamily="2" charset="0"/>
              </a:rPr>
              <a:t>email</a:t>
            </a:r>
            <a:r>
              <a:rPr lang="bn-BD" sz="2400" i="1" dirty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-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www.</a:t>
            </a:r>
            <a:r>
              <a:rPr lang="bn-BD" sz="2400" i="1" dirty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engmrkha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n8</a:t>
            </a:r>
            <a:r>
              <a:rPr lang="bn-BD" sz="2400" i="1" dirty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@gm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ail.com</a:t>
            </a:r>
            <a:endParaRPr lang="bn-BD" sz="2400" i="1" dirty="0">
              <a:solidFill>
                <a:srgbClr val="FF0000"/>
              </a:solidFill>
              <a:latin typeface="Opera" panose="02000300000000020000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279" y="3401108"/>
            <a:ext cx="4198493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9" y="347731"/>
            <a:ext cx="2701723" cy="241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997555" y="4240914"/>
            <a:ext cx="4052016" cy="1938992"/>
          </a:xfrm>
          <a:prstGeom prst="rect">
            <a:avLst/>
          </a:prstGeom>
          <a:solidFill>
            <a:srgbClr val="ECE1C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(এইচএসসি বিএম)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অ্যাপ্লিকেশন-১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ট্রুথ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8" y="86549"/>
            <a:ext cx="2260485" cy="3171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317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Callout 12"/>
          <p:cNvSpPr/>
          <p:nvPr/>
        </p:nvSpPr>
        <p:spPr>
          <a:xfrm rot="17150850">
            <a:off x="3980563" y="1959221"/>
            <a:ext cx="6459899" cy="3230247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 rot="10800000">
            <a:off x="25758" y="4018318"/>
            <a:ext cx="5632076" cy="283335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128789" y="965915"/>
            <a:ext cx="5632076" cy="283335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ABE11BF-33A5-4653-A144-CCCBACF58C30}"/>
              </a:ext>
            </a:extLst>
          </p:cNvPr>
          <p:cNvSpPr txBox="1">
            <a:spLocks/>
          </p:cNvSpPr>
          <p:nvPr/>
        </p:nvSpPr>
        <p:spPr>
          <a:xfrm>
            <a:off x="253898" y="32486"/>
            <a:ext cx="5506967" cy="9334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 গুলো দেখে কি বুঝিঃ</a:t>
            </a:r>
            <a:endParaRPr lang="en-US" sz="54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r="34789" b="26111"/>
          <a:stretch/>
        </p:blipFill>
        <p:spPr>
          <a:xfrm>
            <a:off x="940156" y="1344468"/>
            <a:ext cx="3850785" cy="1896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r="41691" b="27532"/>
          <a:stretch/>
        </p:blipFill>
        <p:spPr>
          <a:xfrm rot="21024567">
            <a:off x="1035070" y="4637370"/>
            <a:ext cx="3426219" cy="1811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4046" l="8556" r="64600">
                        <a14:foregroundMark x1="11146" y1="27481" x2="12088" y2="28855"/>
                        <a14:foregroundMark x1="10989" y1="39237" x2="11695" y2="43053"/>
                        <a14:foregroundMark x1="16327" y1="40000" x2="20958" y2="40000"/>
                        <a14:foregroundMark x1="10597" y1="28855" x2="11852" y2="25038"/>
                        <a14:foregroundMark x1="21821" y1="18931" x2="23940" y2="18931"/>
                        <a14:foregroundMark x1="25746" y1="19542" x2="27630" y2="19542"/>
                        <a14:foregroundMark x1="40110" y1="34351" x2="40267" y2="37405"/>
                        <a14:foregroundMark x1="37363" y1="45344" x2="37363" y2="47176"/>
                        <a14:foregroundMark x1="40973" y1="46718" x2="41680" y2="46718"/>
                        <a14:foregroundMark x1="40581" y1="45496" x2="41680" y2="46107"/>
                        <a14:foregroundMark x1="44349" y1="45038" x2="45369" y2="47176"/>
                        <a14:foregroundMark x1="47488" y1="48244" x2="47645" y2="48550"/>
                        <a14:foregroundMark x1="49686" y1="45344" x2="49451" y2="48855"/>
                        <a14:foregroundMark x1="41837" y1="1374" x2="45761" y2="2595"/>
                        <a14:foregroundMark x1="49686" y1="2595" x2="63658" y2="1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4" t="895" r="33802" b="41302"/>
          <a:stretch/>
        </p:blipFill>
        <p:spPr>
          <a:xfrm>
            <a:off x="6144745" y="1599838"/>
            <a:ext cx="2603831" cy="1641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32"/>
          <a:stretch/>
        </p:blipFill>
        <p:spPr>
          <a:xfrm>
            <a:off x="5966167" y="4238069"/>
            <a:ext cx="2085728" cy="13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7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xmlns="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34" y="133526"/>
            <a:ext cx="3040126" cy="9864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0937C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660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0937C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0937C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6600" dirty="0">
              <a:ln w="38100">
                <a:solidFill>
                  <a:schemeClr val="bg1"/>
                </a:solidFill>
                <a:prstDash val="solid"/>
              </a:ln>
              <a:solidFill>
                <a:srgbClr val="0937C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xmlns="" id="{EA7C22CB-613A-4C0B-90B3-4A405F793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898" y="1177046"/>
            <a:ext cx="6723482" cy="15079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শিখবো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লজিক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গেট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সম্পার্কে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যান্তে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সত্যক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সারণি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সম্পার্কে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" y="2943007"/>
            <a:ext cx="5088855" cy="3096742"/>
          </a:xfrm>
        </p:spPr>
      </p:pic>
      <p:sp>
        <p:nvSpPr>
          <p:cNvPr id="35" name="Footer Placeholder 34">
            <a:extLst>
              <a:ext uri="{FF2B5EF4-FFF2-40B4-BE49-F238E27FC236}">
                <a16:creationId xmlns:a16="http://schemas.microsoft.com/office/drawing/2014/main" xmlns="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r="28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9" y="209029"/>
            <a:ext cx="3951172" cy="1147969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  <a:endParaRPr lang="en-US" sz="80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Add a footer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7" y="1573465"/>
            <a:ext cx="4348195" cy="262522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4" b="12192"/>
          <a:stretch/>
        </p:blipFill>
        <p:spPr>
          <a:xfrm>
            <a:off x="4808537" y="1573465"/>
            <a:ext cx="4106862" cy="2625222"/>
          </a:xfrm>
        </p:spPr>
      </p:pic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78" y="3138813"/>
            <a:ext cx="8865721" cy="35582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accent2"/>
              </a:buClr>
            </a:pP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নিয়মকে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লজিক্যাল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গেইটগুলো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রিলে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(Relay)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ইন্টিগ্রেটেড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xmlns="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99351" y="12879"/>
            <a:ext cx="3951172" cy="114796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800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  <a:endParaRPr lang="en-US" sz="8000" dirty="0">
              <a:ln w="381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2" y="-90153"/>
            <a:ext cx="5293217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9139" y="1102858"/>
            <a:ext cx="8865721" cy="41259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accent2"/>
              </a:buClr>
            </a:pP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লজিক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গেইটগুলো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হয়েছে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অপারেশনের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দশমিক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বিয়োগ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অপারেশন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বুলিয়ান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এলজেবরায়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বুলিয়ান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এ্যালজেবরায়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অপারেশনগুলো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সম্পাদন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অপারেশনের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এছাড়া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অপারেশন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সম্পাদন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উল্লিখিত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অপারেশনের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মিশ্রণে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বিয়োগ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লজিক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গেইটকে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ভাগে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যথা</a:t>
            </a:r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 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600" b="1" u="sng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২. </a:t>
            </a:r>
            <a:r>
              <a:rPr lang="en-US" sz="3600" b="1" u="sng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যৌগিক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xmlns="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0" y="12880"/>
            <a:ext cx="9144000" cy="70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0" rtlCol="0" anchor="b">
            <a:normAutofit fontScale="3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গেটের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9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Types of Logic  Gates)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2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9139" y="1102858"/>
            <a:ext cx="8865721" cy="26964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accent2"/>
              </a:buClr>
            </a:pPr>
            <a:r>
              <a:rPr lang="en-US" sz="32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গেইটঃ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গেইটগুলো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এককভাবে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অপারেশন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সম্পাদন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যৌক্তিক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যোগে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যৌক্তিক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যৌক্তিক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পূরকের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গেইটগুলো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2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</a:t>
            </a: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(OR Gate):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যৌক্তিক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যোগের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2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এ্যান্ড</a:t>
            </a: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(AND Gate):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যৌক্তিক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গুণের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2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নট</a:t>
            </a: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(NOT Gate):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যৌক্তিক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পূরকের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xmlns="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0" y="12880"/>
            <a:ext cx="9144000" cy="70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0" rtlCol="0" anchor="b">
            <a:normAutofit fontScale="3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গেটের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9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Types of Logic  Gates)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8" y="3915780"/>
            <a:ext cx="8865721" cy="28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4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9139" y="1102857"/>
            <a:ext cx="8865721" cy="50790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accent2"/>
              </a:buClr>
            </a:pPr>
            <a:r>
              <a:rPr lang="en-US" sz="32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যৌগিক</a:t>
            </a:r>
            <a:r>
              <a:rPr lang="en-US" sz="32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গেইটঃ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গেইটগুলো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গেইটের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গেইটের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চারটি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যৌগিক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2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ন্যান্ড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NAND Gate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):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AND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গেইটের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NOT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গেইটের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2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নর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NOR Gate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):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OR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গেইটের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NOT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গেইটের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2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এক্সঅর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XOR Gate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):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AND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NOT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OR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গেইটের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b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32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এক্সনর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XNOR Gate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):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XOR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গেইটের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NOT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গেইট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b="1" dirty="0">
              <a:ln w="0"/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xmlns="" id="{E3E5EE03-FBF6-46F5-8085-716AC6CE1C8C}"/>
              </a:ext>
            </a:extLst>
          </p:cNvPr>
          <p:cNvSpPr txBox="1">
            <a:spLocks/>
          </p:cNvSpPr>
          <p:nvPr/>
        </p:nvSpPr>
        <p:spPr>
          <a:xfrm>
            <a:off x="0" y="12880"/>
            <a:ext cx="9144000" cy="70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0" rtlCol="0" anchor="b">
            <a:normAutofit fontScale="3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গেটের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13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9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Types of Logic  Gates)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7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40343A-75DB-4E03-95EA-4A75BA0D7FF2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0</TotalTime>
  <Words>647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CiscoSans ExtraLight</vt:lpstr>
      <vt:lpstr>Gill Sans SemiBold</vt:lpstr>
      <vt:lpstr>Nikosh</vt:lpstr>
      <vt:lpstr>NikoshBAN</vt:lpstr>
      <vt:lpstr>Opera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শিখন ফল</vt:lpstr>
      <vt:lpstr>লজিক গেট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2020-05-14T13:32:37Z</dcterms:created>
  <dcterms:modified xsi:type="dcterms:W3CDTF">2020-05-14T15:50:27Z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