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88" r:id="rId5"/>
    <p:sldId id="263" r:id="rId6"/>
    <p:sldId id="265" r:id="rId7"/>
    <p:sldId id="261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4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cmc\Pictures\flowe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0"/>
            <a:ext cx="80771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অর্থনীতি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ক্লাসে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সবাইকে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স্বাগত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n-BD" dirty="0" smtClean="0"/>
              <a:t>(খ) স্থানগত উপযোগ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একস্থানের দ্রব্য অন্যস্থানে স্থানান্তরের মাধ্যমে যদি উপযোগ সৃষ্টি বা বৃদ্ধি করা যায়, তাকে স্থানগত উপযোগ বলে ।</a:t>
            </a:r>
          </a:p>
          <a:p>
            <a:r>
              <a:rPr lang="bn-BD" dirty="0" smtClean="0"/>
              <a:t>যেমনঃ রাজশাহীর আম এনে যদি ঢাকায় বিক্রি করা হয় । </a:t>
            </a:r>
            <a:endParaRPr lang="en-US" dirty="0"/>
          </a:p>
        </p:txBody>
      </p:sp>
      <p:pic>
        <p:nvPicPr>
          <p:cNvPr id="5" name="Picture 2" descr="C:\Users\pcmc\Pictures\আম গাছ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33528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pcmc\Pictures\আম বিক্র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62400"/>
            <a:ext cx="3457575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(গ)সময় ও কালগত উপযোগ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কোন দ্রব্য উৎপাদনের পর কিছুকাল মজুদ রাখলে উপযোগ বৃদ্ধি পায়, এর ফলে দ্রব্যের মূল্যও বৃদ্ধি পায় ।  </a:t>
            </a:r>
          </a:p>
          <a:p>
            <a:r>
              <a:rPr lang="bn-BD" dirty="0" smtClean="0"/>
              <a:t>যেমনঃ ফসল ওঠার পর মৌসুম শেষে বিক্রি করলে বেশি দাম পাওয়া যায় ।</a:t>
            </a:r>
            <a:endParaRPr lang="en-US" dirty="0"/>
          </a:p>
        </p:txBody>
      </p:sp>
      <p:pic>
        <p:nvPicPr>
          <p:cNvPr id="3074" name="Picture 2" descr="C:\Users\pcmc\Pictures\dপিয়াজ খেত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3124200" cy="152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C:\Users\pcmc\Pictures\পিয়াজ তোল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352799"/>
            <a:ext cx="3124200" cy="12192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 descr="C:\Users\pcmc\Pictures\পিয়াজ বিক্রি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800600"/>
            <a:ext cx="3181350" cy="1400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(ঘ)সেবাগত উপযোগ 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শ্রম</a:t>
            </a:r>
            <a:r>
              <a:rPr lang="en-US" dirty="0" smtClean="0"/>
              <a:t> ও </a:t>
            </a:r>
            <a:r>
              <a:rPr lang="en-US" dirty="0" err="1" smtClean="0"/>
              <a:t>সেবামূলক</a:t>
            </a:r>
            <a:r>
              <a:rPr lang="en-US" dirty="0" smtClean="0"/>
              <a:t>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সেবাগত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bn-BD" dirty="0" smtClean="0"/>
              <a:t> এর শিক্ষা </a:t>
            </a:r>
            <a:r>
              <a:rPr lang="en-US" dirty="0" smtClean="0"/>
              <a:t>, </a:t>
            </a:r>
            <a:r>
              <a:rPr lang="en-US" dirty="0" err="1" smtClean="0"/>
              <a:t>নার্স</a:t>
            </a:r>
            <a:r>
              <a:rPr lang="en-US" dirty="0" smtClean="0"/>
              <a:t> </a:t>
            </a:r>
            <a:r>
              <a:rPr lang="bn-BD" dirty="0" smtClean="0"/>
              <a:t>এর সেবা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গায়ক</a:t>
            </a:r>
            <a:r>
              <a:rPr lang="bn-BD" dirty="0" smtClean="0"/>
              <a:t> এর গান ।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pcmc\Pictures\student&amp; teach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3352800" cy="137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pcmc\Pictures\নার্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200400"/>
            <a:ext cx="3352800" cy="129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pcmc\Pictures\গায়ক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648200"/>
            <a:ext cx="3352800" cy="1171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(ঙ) স্বত্বগত উপযোগ 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dirty="0" smtClean="0"/>
              <a:t>কোন এক ব্যক্তির নিকট কোন পন্যের উপযোগ কম কিন্তু অন্যের নিকট উপযোগ বেশি হতে পারে । এক্ষেত্রে পন্যের মালিকানা বা স্বত্ব হস্তান্তর হলে উপযোগ বৃদ্ধি পায় ।</a:t>
            </a:r>
          </a:p>
          <a:p>
            <a:r>
              <a:rPr lang="bn-BD" dirty="0" smtClean="0"/>
              <a:t>যেমনঃ বাড়ি-ঘর, মোট</a:t>
            </a:r>
            <a:r>
              <a:rPr lang="en-US" dirty="0" smtClean="0"/>
              <a:t>র</a:t>
            </a:r>
            <a:r>
              <a:rPr lang="bn-BD" dirty="0" smtClean="0"/>
              <a:t> গাড়ি ইত্যাদি ।</a:t>
            </a:r>
            <a:endParaRPr lang="en-US" dirty="0"/>
          </a:p>
        </p:txBody>
      </p:sp>
      <p:pic>
        <p:nvPicPr>
          <p:cNvPr id="2050" name="Picture 2" descr="C:\Users\pcmc\Pictures\b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91000"/>
            <a:ext cx="3581400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C:\Users\pcmc\Pictures\ho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3657600" cy="1800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বাড়ি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গাড়ি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(চ)জ্ঞানগত উপযোগ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অনেক পন্য বা দ্রব্য রয়েছে যেগুলোর ব্যবহার অত্যন্ত প্রয়োজনীয় । </a:t>
            </a:r>
          </a:p>
          <a:p>
            <a:r>
              <a:rPr lang="bn-BD" dirty="0" smtClean="0"/>
              <a:t>বইপত্র, রেডিও-টেলিভিশন, খবরের কাগজ ইত্যাদি । যা জ্ঞানগত উপযোগ সৃষ্টি করে ।</a:t>
            </a:r>
            <a:endParaRPr lang="en-US" dirty="0"/>
          </a:p>
        </p:txBody>
      </p:sp>
      <p:pic>
        <p:nvPicPr>
          <p:cNvPr id="2050" name="Picture 2" descr="C:\Users\pcmc\Pictures\বই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199" y="1664678"/>
            <a:ext cx="3581401" cy="137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C:\Users\pcmc\Pictures\T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76600"/>
            <a:ext cx="3581400" cy="1223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 descr="C:\Users\pcmc\Pictures\pap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724400"/>
            <a:ext cx="3429000" cy="13525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উপযো</a:t>
            </a:r>
            <a:r>
              <a:rPr lang="bn-BD" dirty="0" smtClean="0"/>
              <a:t>গে</a:t>
            </a:r>
            <a:r>
              <a:rPr lang="en-US" dirty="0" smtClean="0"/>
              <a:t>র </a:t>
            </a:r>
            <a:r>
              <a:rPr lang="en-US" dirty="0" err="1" smtClean="0"/>
              <a:t>পরিমাপ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sz="2000" dirty="0" smtClean="0"/>
              <a:t>(Measurement of Utility)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032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/>
              <a:t>সংখ্যাবাচক</a:t>
            </a:r>
            <a:r>
              <a:rPr lang="en-US" dirty="0" smtClean="0"/>
              <a:t> </a:t>
            </a:r>
            <a:r>
              <a:rPr lang="en-US" dirty="0" err="1" smtClean="0"/>
              <a:t>পরিমাপ</a:t>
            </a:r>
            <a:endParaRPr lang="bn-BD" dirty="0" smtClean="0"/>
          </a:p>
          <a:p>
            <a:pPr algn="ctr"/>
            <a:r>
              <a:rPr lang="bn-BD" sz="1400" dirty="0" smtClean="0"/>
              <a:t>(Cardinal Measurement )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6999"/>
            <a:ext cx="4040188" cy="34591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অধ্যাপক</a:t>
            </a:r>
            <a:r>
              <a:rPr lang="en-US" dirty="0" smtClean="0"/>
              <a:t> </a:t>
            </a:r>
            <a:r>
              <a:rPr lang="en-US" dirty="0" err="1" smtClean="0"/>
              <a:t>মার্শালের</a:t>
            </a:r>
            <a:r>
              <a:rPr lang="en-US" dirty="0" smtClean="0"/>
              <a:t> </a:t>
            </a:r>
            <a:r>
              <a:rPr lang="en-US" dirty="0" err="1" smtClean="0"/>
              <a:t>মতে,”কোন</a:t>
            </a:r>
            <a:r>
              <a:rPr lang="en-US" dirty="0" smtClean="0"/>
              <a:t> </a:t>
            </a:r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পরিমাপ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(১৮৯০)। </a:t>
            </a:r>
            <a:r>
              <a:rPr lang="en-US" dirty="0" err="1" smtClean="0"/>
              <a:t>সাধারনত</a:t>
            </a:r>
            <a:r>
              <a:rPr lang="en-US" dirty="0" smtClean="0"/>
              <a:t> ১, ২, ৩, ---</a:t>
            </a:r>
            <a:r>
              <a:rPr lang="en-US" dirty="0" err="1" smtClean="0"/>
              <a:t>ইত্যাদি</a:t>
            </a:r>
            <a:r>
              <a:rPr lang="en-US" dirty="0" smtClean="0"/>
              <a:t> Cardinal </a:t>
            </a:r>
            <a:r>
              <a:rPr lang="en-US" dirty="0" err="1" smtClean="0"/>
              <a:t>সংখ্যা</a:t>
            </a:r>
            <a:r>
              <a:rPr lang="en-US" dirty="0" smtClean="0"/>
              <a:t> ।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পরিমাপের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(Measuring Unit)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ইউটিল</a:t>
            </a:r>
            <a:r>
              <a:rPr lang="en-US" dirty="0" smtClean="0"/>
              <a:t> (</a:t>
            </a:r>
            <a:r>
              <a:rPr lang="en-US" dirty="0" err="1" smtClean="0"/>
              <a:t>Util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03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endParaRPr lang="bn-BD" dirty="0" smtClean="0"/>
          </a:p>
          <a:p>
            <a:pPr algn="ctr"/>
            <a:r>
              <a:rPr lang="en-US" dirty="0" err="1" smtClean="0"/>
              <a:t>পর্যায়বাচক</a:t>
            </a:r>
            <a:r>
              <a:rPr lang="en-US" dirty="0" smtClean="0"/>
              <a:t> </a:t>
            </a:r>
            <a:r>
              <a:rPr lang="en-US" dirty="0" err="1" smtClean="0"/>
              <a:t>পরিমাপ</a:t>
            </a:r>
            <a:endParaRPr lang="bn-BD" dirty="0" smtClean="0"/>
          </a:p>
          <a:p>
            <a:pPr algn="ctr"/>
            <a:r>
              <a:rPr lang="bn-BD" sz="1400" dirty="0" smtClean="0"/>
              <a:t>(Ordinal Measurement )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666999"/>
            <a:ext cx="3962400" cy="34591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উপযোগ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মনস্তাত্ত্বিক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মানসিক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ধারনা</a:t>
            </a:r>
            <a:r>
              <a:rPr lang="en-US" sz="2800" dirty="0" smtClean="0"/>
              <a:t> । </a:t>
            </a:r>
            <a:r>
              <a:rPr lang="en-US" sz="2800" dirty="0" err="1" smtClean="0"/>
              <a:t>অধ্যাপক</a:t>
            </a:r>
            <a:r>
              <a:rPr lang="en-US" sz="2800" dirty="0" smtClean="0"/>
              <a:t> </a:t>
            </a:r>
            <a:r>
              <a:rPr lang="en-US" sz="2800" dirty="0" err="1" smtClean="0"/>
              <a:t>J.R.Hicks</a:t>
            </a:r>
            <a:r>
              <a:rPr lang="en-US" sz="2800" dirty="0" smtClean="0"/>
              <a:t> ও </a:t>
            </a:r>
            <a:r>
              <a:rPr lang="en-US" sz="2800" dirty="0" err="1" smtClean="0"/>
              <a:t>R.G.D.Allen</a:t>
            </a:r>
            <a:r>
              <a:rPr lang="en-US" sz="2800" dirty="0" smtClean="0"/>
              <a:t> এ </a:t>
            </a:r>
            <a:r>
              <a:rPr lang="en-US" sz="2800" dirty="0" err="1" smtClean="0"/>
              <a:t>ব্যপারে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সুস্পষ্ট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তুলে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ধরেন</a:t>
            </a:r>
            <a:r>
              <a:rPr lang="en-US" sz="2800" dirty="0" smtClean="0"/>
              <a:t> (১৯৪৩) । </a:t>
            </a:r>
            <a:r>
              <a:rPr lang="en-US" sz="2800" dirty="0" err="1" smtClean="0"/>
              <a:t>সাধারনত</a:t>
            </a:r>
            <a:r>
              <a:rPr lang="en-US" sz="2800" dirty="0" smtClean="0"/>
              <a:t> l, </a:t>
            </a:r>
            <a:r>
              <a:rPr lang="en-US" sz="2800" dirty="0" err="1" smtClean="0"/>
              <a:t>ll</a:t>
            </a:r>
            <a:r>
              <a:rPr lang="en-US" sz="2800" dirty="0" smtClean="0"/>
              <a:t>, </a:t>
            </a:r>
            <a:r>
              <a:rPr lang="en-US" sz="2800" dirty="0" err="1" smtClean="0"/>
              <a:t>lll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,2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,3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 --</a:t>
            </a:r>
            <a:r>
              <a:rPr lang="en-US" sz="2800" dirty="0" err="1" smtClean="0"/>
              <a:t>ইত্যাদি</a:t>
            </a:r>
            <a:r>
              <a:rPr lang="en-US" sz="2800" dirty="0" smtClean="0"/>
              <a:t> Ordinal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। </a:t>
            </a:r>
            <a:r>
              <a:rPr lang="en-US" sz="2800" dirty="0" err="1" smtClean="0"/>
              <a:t>এসব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পর্যায়গতভাবে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সাজানো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 ।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>উপযোগের ধারনা (Concepts of Utility)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bn-BD" dirty="0" smtClean="0"/>
          </a:p>
          <a:p>
            <a:r>
              <a:rPr lang="bn-BD" dirty="0" smtClean="0"/>
              <a:t>কোন নির্দিষ্ট দ্রব্য ভোগে প্রাপ্ত তৃপ্তির স্তরের ভিক্তিতে সংখ্যাগত উপযোগের ধারনা সমুহ নিম্নোক্তভাবে বিন্যাস করা যায় :-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১) প্রাথমিক উপযোগ (Initial Utility)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২) প্রান্তিক উপযোগ (Marginal Utility)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৩) মোট উপযোগ (Total Utility)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প্রাথমিক উপযোগ (Initial Utility)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ভোক্তা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ভোগ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কুরে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প্রাথমিক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এ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সর্বদাই</a:t>
            </a:r>
            <a:r>
              <a:rPr lang="en-US" dirty="0" smtClean="0"/>
              <a:t> </a:t>
            </a:r>
            <a:r>
              <a:rPr lang="en-US" dirty="0" err="1" smtClean="0"/>
              <a:t>ধনাত্মক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ভোক্তা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রুটি</a:t>
            </a:r>
            <a:r>
              <a:rPr lang="en-US" dirty="0" smtClean="0"/>
              <a:t> </a:t>
            </a:r>
            <a:r>
              <a:rPr lang="en-US" dirty="0" err="1" smtClean="0"/>
              <a:t>ভোগ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যতটুকু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প্রাথমিক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হিসাবে</a:t>
            </a:r>
            <a:r>
              <a:rPr lang="en-US" dirty="0" smtClean="0"/>
              <a:t> </a:t>
            </a:r>
            <a:r>
              <a:rPr lang="en-US" dirty="0" err="1" smtClean="0"/>
              <a:t>বিবেচিত</a:t>
            </a:r>
            <a:r>
              <a:rPr lang="en-US" dirty="0" smtClean="0"/>
              <a:t> ।</a:t>
            </a:r>
            <a:endParaRPr lang="en-US" dirty="0"/>
          </a:p>
        </p:txBody>
      </p:sp>
      <p:pic>
        <p:nvPicPr>
          <p:cNvPr id="1028" name="Picture 4" descr="C:\Users\pcmc\Pictures\bre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91000"/>
            <a:ext cx="2667000" cy="1852152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2000" dirty="0" smtClean="0"/>
              <a:t>  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আপেল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রুটি</a:t>
            </a:r>
            <a:endParaRPr lang="en-US" sz="2000" dirty="0"/>
          </a:p>
        </p:txBody>
      </p:sp>
      <p:pic>
        <p:nvPicPr>
          <p:cNvPr id="1029" name="Picture 5" descr="C:\Users\pcmc\Pictures\apple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57401"/>
            <a:ext cx="2438400" cy="152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0" name="Picture 6" descr="C:\Users\pcmc\Pictures\bre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419600"/>
            <a:ext cx="2505364" cy="1333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মোট উপযোগ (Total Utility)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sz="2000" dirty="0" smtClean="0"/>
          </a:p>
          <a:p>
            <a:r>
              <a:rPr lang="bn-BD" sz="2000" dirty="0" smtClean="0"/>
              <a:t>কোন নির্দিষ্ট সময়ে, একটি দ্রব্যের বিভিন্ন একক থেকে প্রাপ্ত উপযোগের সমষ্টিকে মোট উপযোগ (TU) বলে </a:t>
            </a:r>
            <a:r>
              <a:rPr lang="en-US" sz="2000" dirty="0" smtClean="0"/>
              <a:t>। </a:t>
            </a:r>
            <a:endParaRPr lang="bn-BD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TU=MU</a:t>
            </a:r>
            <a:r>
              <a:rPr lang="bn-BD" sz="2000" baseline="-25000" dirty="0" smtClean="0"/>
              <a:t>1</a:t>
            </a:r>
            <a:r>
              <a:rPr lang="bn-BD" sz="2000" dirty="0" smtClean="0"/>
              <a:t>+MU</a:t>
            </a:r>
            <a:r>
              <a:rPr lang="bn-BD" sz="2000" baseline="-25000" dirty="0" smtClean="0"/>
              <a:t>2</a:t>
            </a:r>
            <a:r>
              <a:rPr lang="bn-BD" sz="2000" dirty="0" smtClean="0"/>
              <a:t>+MU</a:t>
            </a:r>
            <a:r>
              <a:rPr lang="bn-BD" sz="2000" baseline="-25000" dirty="0" smtClean="0"/>
              <a:t>3</a:t>
            </a:r>
            <a:r>
              <a:rPr lang="bn-BD" sz="2000" dirty="0" smtClean="0"/>
              <a:t>+....+MU</a:t>
            </a:r>
            <a:r>
              <a:rPr lang="bn-BD" sz="2000" baseline="-25000" dirty="0" smtClean="0"/>
              <a:t>n</a:t>
            </a:r>
            <a:endParaRPr lang="en-US" sz="2000" dirty="0" smtClean="0"/>
          </a:p>
          <a:p>
            <a:r>
              <a:rPr lang="bn-BD" sz="2000" dirty="0" smtClean="0"/>
              <a:t>or,U</a:t>
            </a:r>
            <a:r>
              <a:rPr lang="bn-BD" sz="2000" baseline="-25000" dirty="0" smtClean="0"/>
              <a:t>x</a:t>
            </a:r>
            <a:r>
              <a:rPr lang="bn-BD" sz="2000" dirty="0" smtClean="0"/>
              <a:t>=f</a:t>
            </a:r>
            <a:r>
              <a:rPr lang="bn-BD" sz="2000" baseline="-25000" dirty="0" smtClean="0"/>
              <a:t>1</a:t>
            </a:r>
            <a:r>
              <a:rPr lang="bn-BD" sz="2000" dirty="0" smtClean="0"/>
              <a:t>(x</a:t>
            </a:r>
            <a:r>
              <a:rPr lang="bn-BD" sz="2000" baseline="-25000" dirty="0" smtClean="0"/>
              <a:t>1</a:t>
            </a:r>
            <a:r>
              <a:rPr lang="bn-BD" sz="2000" dirty="0" smtClean="0"/>
              <a:t>)+f</a:t>
            </a:r>
            <a:r>
              <a:rPr lang="bn-BD" sz="2000" baseline="-25000" dirty="0" smtClean="0"/>
              <a:t>2</a:t>
            </a:r>
            <a:r>
              <a:rPr lang="bn-BD" sz="2000" dirty="0" smtClean="0"/>
              <a:t>(x</a:t>
            </a:r>
            <a:r>
              <a:rPr lang="bn-BD" sz="2000" baseline="-25000" dirty="0" smtClean="0"/>
              <a:t>2</a:t>
            </a:r>
            <a:r>
              <a:rPr lang="bn-BD" sz="2000" dirty="0" smtClean="0"/>
              <a:t>)+....+f</a:t>
            </a:r>
            <a:r>
              <a:rPr lang="bn-BD" sz="2000" baseline="-25000" dirty="0" smtClean="0"/>
              <a:t>n</a:t>
            </a:r>
            <a:r>
              <a:rPr lang="bn-BD" sz="2000" dirty="0" smtClean="0"/>
              <a:t>(x</a:t>
            </a:r>
            <a:r>
              <a:rPr lang="bn-BD" sz="2000" baseline="-25000" dirty="0" smtClean="0"/>
              <a:t>n</a:t>
            </a:r>
            <a:r>
              <a:rPr lang="bn-BD" sz="2000" dirty="0" smtClean="0"/>
              <a:t>)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 </a:t>
            </a:r>
            <a:r>
              <a:rPr lang="en-US" sz="2000" dirty="0" err="1" smtClean="0"/>
              <a:t>U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000" dirty="0" smtClean="0"/>
              <a:t>= </a:t>
            </a:r>
            <a:r>
              <a:rPr lang="en-US" sz="2000" dirty="0" err="1" smtClean="0"/>
              <a:t>উপযোগের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সমষ্টি</a:t>
            </a:r>
            <a:endParaRPr lang="en-US" sz="2000" dirty="0" smtClean="0"/>
          </a:p>
          <a:p>
            <a:r>
              <a:rPr lang="en-US" sz="2000" dirty="0" smtClean="0"/>
              <a:t>f=</a:t>
            </a:r>
            <a:r>
              <a:rPr lang="en-US" sz="2000" dirty="0" err="1" smtClean="0"/>
              <a:t>অপেক্ষক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X</a:t>
            </a:r>
            <a:r>
              <a:rPr lang="bn-BD" sz="1200" dirty="0" smtClean="0"/>
              <a:t>1</a:t>
            </a:r>
            <a:r>
              <a:rPr lang="en-US" sz="2000" dirty="0" smtClean="0"/>
              <a:t>,X</a:t>
            </a:r>
            <a:r>
              <a:rPr lang="en-US" sz="1200" dirty="0" smtClean="0"/>
              <a:t>2</a:t>
            </a:r>
            <a:r>
              <a:rPr lang="en-US" sz="2000" dirty="0" smtClean="0"/>
              <a:t>,..</a:t>
            </a:r>
            <a:r>
              <a:rPr lang="en-US" sz="2000" dirty="0" err="1" smtClean="0"/>
              <a:t>Xn</a:t>
            </a:r>
            <a:r>
              <a:rPr lang="en-US" sz="2000" dirty="0" smtClean="0"/>
              <a:t>=</a:t>
            </a:r>
            <a:r>
              <a:rPr lang="en-US" sz="2000" dirty="0" err="1" smtClean="0"/>
              <a:t>Xদ্রব্যের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বিভিন্ন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একক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1600200"/>
            <a:ext cx="39624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r>
              <a:rPr lang="en-US" sz="1600" dirty="0" err="1" smtClean="0"/>
              <a:t>প্রথম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একক</a:t>
            </a:r>
            <a:r>
              <a:rPr lang="en-US" sz="1600" dirty="0" smtClean="0"/>
              <a:t>(১০টাকা</a:t>
            </a:r>
            <a:r>
              <a:rPr lang="bn-BD" sz="1600" dirty="0" smtClean="0"/>
              <a:t> সমান উপযোগ পায়</a:t>
            </a:r>
            <a:r>
              <a:rPr lang="en-US" sz="1600" dirty="0" smtClean="0"/>
              <a:t>) </a:t>
            </a:r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r>
              <a:rPr lang="en-US" sz="1600" dirty="0" err="1" smtClean="0"/>
              <a:t>দ্বিতীয়একক</a:t>
            </a:r>
            <a:r>
              <a:rPr lang="en-US" sz="1600" dirty="0" smtClean="0"/>
              <a:t>(১৮টাকা</a:t>
            </a:r>
            <a:r>
              <a:rPr lang="bn-BD" sz="1600" dirty="0" smtClean="0"/>
              <a:t> সমান উপযোগ পায়</a:t>
            </a:r>
            <a:r>
              <a:rPr lang="en-US" sz="1600" dirty="0" smtClean="0"/>
              <a:t>) </a:t>
            </a:r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bn-BD" sz="1600" dirty="0" smtClean="0"/>
          </a:p>
          <a:p>
            <a:pPr algn="ctr"/>
            <a:endParaRPr lang="en-US" sz="1600" dirty="0" smtClean="0"/>
          </a:p>
          <a:p>
            <a:pPr algn="ctr"/>
            <a:endParaRPr lang="bn-BD" sz="1600" dirty="0" smtClean="0"/>
          </a:p>
          <a:p>
            <a:pPr algn="ctr"/>
            <a:r>
              <a:rPr lang="en-US" sz="1600" dirty="0" err="1" smtClean="0"/>
              <a:t>তৃতীয়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একক</a:t>
            </a:r>
            <a:r>
              <a:rPr lang="en-US" sz="1600" dirty="0" smtClean="0"/>
              <a:t>(২৪টাকা</a:t>
            </a:r>
            <a:r>
              <a:rPr lang="bn-BD" sz="1600" dirty="0" smtClean="0"/>
              <a:t> সমান উপযোগ পায়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pic>
        <p:nvPicPr>
          <p:cNvPr id="4098" name="Picture 2" descr="C:\Users\pcmc\Pictures\appl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1" y="1676401"/>
            <a:ext cx="1981200" cy="8381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2" descr="C:\Users\pcmc\Pictures\appl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0"/>
            <a:ext cx="1905000" cy="99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2" descr="C:\Users\pcmc\Pictures\appl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495800"/>
            <a:ext cx="1752600" cy="99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প্রান্তিক উপযোগ (Marginal Utility)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/>
              <a:t>প্রথম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একক</a:t>
            </a:r>
            <a:r>
              <a:rPr lang="en-US" sz="1600" dirty="0" smtClean="0"/>
              <a:t>(১০টাকা</a:t>
            </a:r>
            <a:r>
              <a:rPr lang="bn-BD" sz="1600" dirty="0" smtClean="0"/>
              <a:t> সমান উপযোগ পায়</a:t>
            </a:r>
            <a:r>
              <a:rPr lang="en-US" sz="1600" dirty="0" smtClean="0"/>
              <a:t>) </a:t>
            </a: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200" dirty="0" err="1" smtClean="0"/>
              <a:t>দ্বিতীয়</a:t>
            </a:r>
            <a:r>
              <a:rPr lang="en-US" sz="1200" dirty="0" smtClean="0"/>
              <a:t> </a:t>
            </a:r>
            <a:r>
              <a:rPr lang="en-US" sz="1200" dirty="0" err="1" smtClean="0"/>
              <a:t>একক</a:t>
            </a:r>
            <a:r>
              <a:rPr lang="en-US" sz="1200" dirty="0" smtClean="0"/>
              <a:t> (</a:t>
            </a:r>
            <a:r>
              <a:rPr lang="bn-BD" sz="1200" dirty="0" smtClean="0"/>
              <a:t>৮</a:t>
            </a:r>
            <a:r>
              <a:rPr lang="en-US" sz="1200" dirty="0" err="1" smtClean="0"/>
              <a:t>টাকা</a:t>
            </a:r>
            <a:r>
              <a:rPr lang="bn-BD" sz="1200" dirty="0" smtClean="0"/>
              <a:t> সমান অতিরিক্ত  উপযোগ পায় </a:t>
            </a:r>
            <a:r>
              <a:rPr lang="en-US" sz="1200" dirty="0" smtClean="0"/>
              <a:t>) </a:t>
            </a:r>
            <a:endParaRPr lang="bn-BD" sz="12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200" dirty="0" err="1" smtClean="0"/>
              <a:t>তৃতীয়</a:t>
            </a:r>
            <a:r>
              <a:rPr lang="en-US" sz="1200" dirty="0" smtClean="0"/>
              <a:t> </a:t>
            </a:r>
            <a:r>
              <a:rPr lang="en-US" sz="1200" dirty="0" err="1" smtClean="0"/>
              <a:t>একক</a:t>
            </a:r>
            <a:r>
              <a:rPr lang="en-US" sz="1200" dirty="0" smtClean="0"/>
              <a:t>(</a:t>
            </a:r>
            <a:r>
              <a:rPr lang="bn-BD" sz="1200" dirty="0" smtClean="0"/>
              <a:t>৬</a:t>
            </a:r>
            <a:r>
              <a:rPr lang="en-US" sz="1200" dirty="0" err="1" smtClean="0"/>
              <a:t>টাকা</a:t>
            </a:r>
            <a:r>
              <a:rPr lang="bn-BD" sz="1200" dirty="0" smtClean="0"/>
              <a:t> সমান অতিরিক্ত  উপযোগ পায় </a:t>
            </a:r>
            <a:r>
              <a:rPr lang="en-US" sz="1200" dirty="0" smtClean="0"/>
              <a:t>)  </a:t>
            </a:r>
            <a:r>
              <a:rPr lang="bn-BD" sz="1200" dirty="0" smtClean="0"/>
              <a:t> 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সামান্য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পরিবর্তনের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ফলে</a:t>
            </a:r>
            <a:r>
              <a:rPr lang="en-US" sz="2000" dirty="0" smtClean="0"/>
              <a:t> ঐ </a:t>
            </a:r>
            <a:r>
              <a:rPr lang="en-US" sz="2000" dirty="0" err="1" smtClean="0"/>
              <a:t>দ্রব্যের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মোট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উপযোগের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পরিবর্তন</a:t>
            </a:r>
            <a:r>
              <a:rPr lang="en-US" sz="2000" dirty="0" smtClean="0"/>
              <a:t> </a:t>
            </a:r>
            <a:r>
              <a:rPr lang="en-US" sz="2000" dirty="0" err="1" smtClean="0"/>
              <a:t>ঘটে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প্রান্তিক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উপযোগ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।</a:t>
            </a:r>
          </a:p>
          <a:p>
            <a:r>
              <a:rPr lang="en-US" sz="2000" dirty="0" smtClean="0"/>
              <a:t>                        </a:t>
            </a:r>
            <a:r>
              <a:rPr lang="en-US" sz="1200" dirty="0" err="1" smtClean="0"/>
              <a:t>মোট</a:t>
            </a:r>
            <a:r>
              <a:rPr lang="en-US" sz="1200" dirty="0" smtClean="0"/>
              <a:t> </a:t>
            </a:r>
            <a:r>
              <a:rPr lang="en-US" sz="1200" dirty="0" err="1" smtClean="0"/>
              <a:t>উপযোগের</a:t>
            </a:r>
            <a:r>
              <a:rPr lang="en-US" sz="1200" dirty="0" smtClean="0"/>
              <a:t> </a:t>
            </a:r>
            <a:r>
              <a:rPr lang="en-US" sz="1200" dirty="0" err="1" smtClean="0"/>
              <a:t>পরিবর্তন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প্রান্তিক</a:t>
            </a:r>
            <a:r>
              <a:rPr lang="en-US" sz="1200" dirty="0" smtClean="0"/>
              <a:t> </a:t>
            </a:r>
            <a:r>
              <a:rPr lang="en-US" sz="1200" dirty="0" err="1" smtClean="0"/>
              <a:t>উপযোগ</a:t>
            </a:r>
            <a:r>
              <a:rPr lang="en-US" sz="1200" dirty="0" smtClean="0"/>
              <a:t>  = </a:t>
            </a:r>
          </a:p>
          <a:p>
            <a:r>
              <a:rPr lang="en-US" sz="1200" dirty="0" smtClean="0"/>
              <a:t>                                      </a:t>
            </a:r>
            <a:r>
              <a:rPr lang="en-US" sz="1200" dirty="0" err="1" smtClean="0"/>
              <a:t>ভোগের</a:t>
            </a:r>
            <a:r>
              <a:rPr lang="en-US" sz="1200" dirty="0" smtClean="0"/>
              <a:t> </a:t>
            </a:r>
            <a:r>
              <a:rPr lang="en-US" sz="1200" dirty="0" err="1" smtClean="0"/>
              <a:t>পরিবর্তনের</a:t>
            </a:r>
            <a:r>
              <a:rPr lang="en-US" sz="1200" dirty="0" smtClean="0"/>
              <a:t> </a:t>
            </a:r>
            <a:r>
              <a:rPr lang="en-US" sz="1200" dirty="0" err="1" smtClean="0"/>
              <a:t>পরিমান</a:t>
            </a:r>
            <a:r>
              <a:rPr lang="en-US" sz="1200" dirty="0" smtClean="0"/>
              <a:t> </a:t>
            </a:r>
            <a:endParaRPr lang="bn-BD" sz="1200" dirty="0" smtClean="0"/>
          </a:p>
          <a:p>
            <a:r>
              <a:rPr lang="en-US" sz="1200" dirty="0" smtClean="0"/>
              <a:t>                    </a:t>
            </a:r>
            <a:endParaRPr lang="bn-BD" sz="1200" dirty="0" smtClean="0"/>
          </a:p>
          <a:p>
            <a:pPr>
              <a:buNone/>
            </a:pPr>
            <a:r>
              <a:rPr lang="en-US" sz="1200" dirty="0" smtClean="0"/>
              <a:t>         </a:t>
            </a:r>
            <a:r>
              <a:rPr lang="en-US" sz="2000" dirty="0" smtClean="0"/>
              <a:t>MU=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MU= </a:t>
            </a:r>
            <a:r>
              <a:rPr lang="en-US" sz="2000" dirty="0" err="1" smtClean="0"/>
              <a:t>প্রান্তিক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উপযোগ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TU= </a:t>
            </a:r>
            <a:r>
              <a:rPr lang="en-US" sz="2000" dirty="0" err="1" smtClean="0"/>
              <a:t>মোট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উপযোগ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= </a:t>
            </a:r>
            <a:r>
              <a:rPr lang="en-US" sz="2000" dirty="0" err="1" smtClean="0"/>
              <a:t>পরিবর্তন</a:t>
            </a:r>
            <a:r>
              <a:rPr lang="bn-BD" sz="2000" dirty="0" smtClean="0"/>
              <a:t> (ডেলটা)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324600" y="3505200"/>
            <a:ext cx="2209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38800" y="4114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91200" y="3810000"/>
            <a:ext cx="914400" cy="22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91200" y="4191000"/>
            <a:ext cx="914400" cy="22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 flipH="1">
            <a:off x="5943600" y="4191000"/>
            <a:ext cx="152401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724400" y="5410200"/>
            <a:ext cx="228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5943600" y="3886200"/>
            <a:ext cx="76200" cy="76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:\Users\pcmc\Pictures\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2162175" cy="106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7" name="Picture 5" descr="C:\Users\pcmc\Pictures\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276600"/>
            <a:ext cx="2162175" cy="1066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8" name="Picture 6" descr="C:\Users\pcmc\Pictures\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724400"/>
            <a:ext cx="2071687" cy="1285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bn-BD" dirty="0" smtClean="0"/>
          </a:p>
          <a:p>
            <a:pPr>
              <a:buNone/>
            </a:pPr>
            <a:r>
              <a:rPr lang="bn-BD" dirty="0" smtClean="0"/>
              <a:t>   মোঃ আবতাবুল আলম</a:t>
            </a:r>
          </a:p>
          <a:p>
            <a:r>
              <a:rPr lang="bn-BD" dirty="0" smtClean="0"/>
              <a:t>প্রভাষক(অর্থনীতি)</a:t>
            </a:r>
          </a:p>
          <a:p>
            <a:r>
              <a:rPr lang="bn-BD" dirty="0" smtClean="0"/>
              <a:t>জনতা কলেজ</a:t>
            </a:r>
          </a:p>
          <a:p>
            <a:r>
              <a:rPr lang="bn-BD" dirty="0" smtClean="0"/>
              <a:t>উপজেলাঃ ডিমলা</a:t>
            </a:r>
          </a:p>
          <a:p>
            <a:r>
              <a:rPr lang="bn-BD" dirty="0" smtClean="0"/>
              <a:t>জেলাঃ </a:t>
            </a:r>
            <a:r>
              <a:rPr lang="bn-BD" dirty="0" smtClean="0"/>
              <a:t>নিলফামারী </a:t>
            </a:r>
            <a:r>
              <a:rPr lang="en-US" dirty="0" smtClean="0"/>
              <a:t>। </a:t>
            </a:r>
            <a:endParaRPr lang="bn-BD" dirty="0" smtClean="0"/>
          </a:p>
          <a:p>
            <a:r>
              <a:rPr lang="bn-BD" dirty="0" smtClean="0"/>
              <a:t>মোবাইলঃ ০১৭১৬৫৩১৪৮৭</a:t>
            </a:r>
          </a:p>
          <a:p>
            <a:r>
              <a:rPr lang="bn-BD" dirty="0" smtClean="0"/>
              <a:t>Email: abtabul72@.com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শ্রেণিঃএকাদশ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অর্থনীতি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দ্বিতীয়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ভোক্তা</a:t>
            </a:r>
            <a:r>
              <a:rPr lang="en-US" dirty="0" smtClean="0"/>
              <a:t> ও </a:t>
            </a:r>
            <a:r>
              <a:rPr lang="en-US" dirty="0" err="1" smtClean="0"/>
              <a:t>উৎপাদকের</a:t>
            </a:r>
            <a:r>
              <a:rPr lang="en-US" dirty="0" smtClean="0"/>
              <a:t> </a:t>
            </a:r>
            <a:r>
              <a:rPr lang="en-US" dirty="0" err="1" smtClean="0"/>
              <a:t>আচরণ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(Consumer’s &amp; Producer’s </a:t>
            </a:r>
            <a:r>
              <a:rPr lang="en-US" dirty="0" err="1" smtClean="0"/>
              <a:t>Behaviour</a:t>
            </a:r>
            <a:r>
              <a:rPr lang="en-US" dirty="0" smtClean="0"/>
              <a:t>)</a:t>
            </a:r>
            <a:endParaRPr lang="bn-BD" dirty="0" smtClean="0"/>
          </a:p>
          <a:p>
            <a:pPr>
              <a:buNone/>
            </a:pPr>
            <a:r>
              <a:rPr lang="bn-BD" dirty="0" smtClean="0"/>
              <a:t>সময়ঃ ৪৫ মিনিট</a:t>
            </a:r>
          </a:p>
          <a:p>
            <a:pPr>
              <a:buNone/>
            </a:pPr>
            <a:r>
              <a:rPr lang="bn-BD" dirty="0" smtClean="0"/>
              <a:t>তারিখঃ </a:t>
            </a:r>
            <a:r>
              <a:rPr lang="bn-BD" dirty="0" smtClean="0"/>
              <a:t>১</a:t>
            </a:r>
            <a:r>
              <a:rPr lang="en-US" dirty="0" smtClean="0"/>
              <a:t>৭</a:t>
            </a:r>
            <a:r>
              <a:rPr lang="bn-BD" dirty="0" smtClean="0"/>
              <a:t>-০৫-২০২০খ্রীঃ 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প্রান্তিক</a:t>
            </a:r>
            <a:r>
              <a:rPr lang="en-US" dirty="0" smtClean="0"/>
              <a:t> </a:t>
            </a:r>
            <a:r>
              <a:rPr lang="en-US" dirty="0" err="1" smtClean="0"/>
              <a:t>উপযোগের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bn-BD" sz="2000" dirty="0" smtClean="0"/>
              <a:t/>
            </a:r>
            <a:br>
              <a:rPr lang="bn-BD" sz="2000" dirty="0" smtClean="0"/>
            </a:br>
            <a:r>
              <a:rPr lang="bn-BD" dirty="0" smtClean="0"/>
              <a:t>(Types of Marginal Utility)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ক) </a:t>
            </a:r>
            <a:r>
              <a:rPr lang="en-US" sz="2400" dirty="0" err="1" smtClean="0">
                <a:solidFill>
                  <a:srgbClr val="00B050"/>
                </a:solidFill>
              </a:rPr>
              <a:t>ধনাত্মক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প্রান্তিক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উপযোগ</a:t>
            </a:r>
            <a:r>
              <a:rPr lang="bn-BD" sz="2400" dirty="0" smtClean="0">
                <a:solidFill>
                  <a:srgbClr val="00B050"/>
                </a:solidFill>
              </a:rPr>
              <a:t> (Positive Marginal utility)</a:t>
            </a:r>
          </a:p>
          <a:p>
            <a:r>
              <a:rPr lang="en-US" sz="2000" dirty="0" err="1" smtClean="0"/>
              <a:t>যখন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ভোক্তা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মোট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উপযোগ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বৃদ্ধি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পায়</a:t>
            </a:r>
            <a:r>
              <a:rPr lang="en-US" sz="2000" dirty="0" smtClean="0"/>
              <a:t>, </a:t>
            </a:r>
            <a:r>
              <a:rPr lang="en-US" sz="2000" dirty="0" err="1" smtClean="0"/>
              <a:t>তখন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প্রান্তিক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উপযোগ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ধনাত্মক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খ) </a:t>
            </a:r>
            <a:r>
              <a:rPr lang="en-US" sz="2400" dirty="0" err="1" smtClean="0">
                <a:solidFill>
                  <a:srgbClr val="00B050"/>
                </a:solidFill>
              </a:rPr>
              <a:t>ঋনাত্মক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প্রান্তিক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উপযোগ</a:t>
            </a:r>
            <a:r>
              <a:rPr lang="bn-BD" sz="2400" dirty="0" smtClean="0">
                <a:solidFill>
                  <a:srgbClr val="00B050"/>
                </a:solidFill>
              </a:rPr>
              <a:t> (Negative Marginal utility)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dirty="0" err="1" smtClean="0"/>
              <a:t>যখন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ভোক্তা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দ্রব্য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bn-BD" sz="2000" dirty="0" smtClean="0"/>
              <a:t> সর্বোচ্চ উপযোগ বা তৃপ্তি লাভের পর ও অধিক একক উক্ত দ্রব্য ক্রমাগত ভোগ করতে থাকে, তখন প্রান্তিক উপযোগ ঋনাত্মক হয় । 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গ)</a:t>
            </a:r>
            <a:r>
              <a:rPr lang="en-US" sz="2400" dirty="0" err="1" smtClean="0">
                <a:solidFill>
                  <a:srgbClr val="00B050"/>
                </a:solidFill>
              </a:rPr>
              <a:t>শূন্য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প্রান্তিক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উপযোগ</a:t>
            </a:r>
            <a:r>
              <a:rPr lang="bn-BD" sz="2400" dirty="0" smtClean="0">
                <a:solidFill>
                  <a:srgbClr val="00B050"/>
                </a:solidFill>
              </a:rPr>
              <a:t> (Zero Marginal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bn-BD" sz="2400" dirty="0" smtClean="0">
                <a:solidFill>
                  <a:srgbClr val="00B050"/>
                </a:solidFill>
              </a:rPr>
              <a:t>utility)</a:t>
            </a:r>
          </a:p>
          <a:p>
            <a:r>
              <a:rPr lang="bn-BD" sz="2000" dirty="0" smtClean="0"/>
              <a:t>যখন কোন একটি দ্রব্যের অতিরিক্ত একক ভোগের মাধ্যমে যদি মোট উপযোগের কোন পরিবর্তন না ঘটে বা স্থির থাকে, তখন প্রান্তিক উপযোগ শূণ্য হবে ।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6629400" cy="1066799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3733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১) কোনো দ্রব্যের বিশেষ গুন বা ক্ষমতা যা মানুষের অভাব পূরনে সক্ষম, তাকে কি বলে ?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ক) উৎপাদন          </a:t>
            </a:r>
            <a:r>
              <a:rPr lang="bn-BD" sz="2000" dirty="0" smtClean="0">
                <a:solidFill>
                  <a:srgbClr val="C00000"/>
                </a:solidFill>
              </a:rPr>
              <a:t>খ) উপযোগ 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গ) বিনিময়             ঘ) যোগান </a:t>
            </a:r>
          </a:p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২) কোন দ্রব্যের অতিরিক্ত এক একক ভোগের মাধ্যমে যে অতিরিক্ত উপযোগ পাওয়া যায়, তাকে কি বলে  ?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ক) মোট উপযোগ                  </a:t>
            </a:r>
            <a:r>
              <a:rPr lang="bn-BD" sz="2000" dirty="0" smtClean="0">
                <a:solidFill>
                  <a:srgbClr val="C00000"/>
                </a:solidFill>
              </a:rPr>
              <a:t>খ) প্রান্তিক উপযোগ 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 গ) রুপগত উপযোগ              ঘ) বস্তুগত উপযোগ </a:t>
            </a:r>
          </a:p>
          <a:p>
            <a:pPr marL="457200" indent="-457200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en-US" sz="2000" dirty="0" smtClean="0"/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১) </a:t>
            </a:r>
            <a:r>
              <a:rPr lang="bn-BD" sz="2000" dirty="0" smtClean="0">
                <a:solidFill>
                  <a:schemeClr val="tx1"/>
                </a:solidFill>
              </a:rPr>
              <a:t>মোট উপযোগ হ’ল, কোন দ্রব্যের- 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bn-BD" sz="2000" dirty="0" smtClean="0">
                <a:solidFill>
                  <a:schemeClr val="tx1"/>
                </a:solidFill>
              </a:rPr>
              <a:t> সকল একক হতে প্রাপ্ত উপযোগের সমষ্টি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ii)</a:t>
            </a:r>
            <a:r>
              <a:rPr lang="bn-BD" sz="2000" dirty="0" smtClean="0">
                <a:solidFill>
                  <a:schemeClr val="tx1"/>
                </a:solidFill>
              </a:rPr>
              <a:t> প্রতি একক হতে প্রাপ্ত প্রান্তিক উপযোগের </a:t>
            </a:r>
            <a:r>
              <a:rPr lang="en-US" sz="2000" dirty="0" err="1" smtClean="0">
                <a:solidFill>
                  <a:schemeClr val="tx1"/>
                </a:solidFill>
              </a:rPr>
              <a:t>সমষ্টি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iii) অতিরিক্ত একক হতে প্রাপ্ত অতিরিক্ত উপযোগ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নিচের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কোনটি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সঠিক</a:t>
            </a:r>
            <a:r>
              <a:rPr lang="en-US" sz="2000" dirty="0" smtClean="0">
                <a:solidFill>
                  <a:schemeClr val="tx1"/>
                </a:solidFill>
              </a:rPr>
              <a:t> ?</a:t>
            </a:r>
          </a:p>
          <a:p>
            <a:pPr marL="457200" indent="-457200" algn="l"/>
            <a:r>
              <a:rPr lang="en-US" sz="2000" dirty="0" smtClean="0">
                <a:solidFill>
                  <a:srgbClr val="C00000"/>
                </a:solidFill>
              </a:rPr>
              <a:t>ক) I ও ii      </a:t>
            </a:r>
            <a:r>
              <a:rPr lang="en-US" sz="2000" dirty="0" smtClean="0">
                <a:solidFill>
                  <a:schemeClr val="tx1"/>
                </a:solidFill>
              </a:rPr>
              <a:t>খ) I ও iii       গ)ii ও iii        ঘ)  I, ii ও iii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dirty="0" smtClean="0"/>
              <a:t>অভিন্ন তথ্যভিক্তিক বহুনির্বাচনি প্রশ্ন</a:t>
            </a:r>
            <a:r>
              <a:rPr lang="en-US" sz="3600" dirty="0" smtClean="0"/>
              <a:t>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en-US" sz="3600" dirty="0" smtClean="0"/>
              <a:t>(Situation Set MCQ)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609600" y="1752600"/>
          <a:ext cx="3962400" cy="43434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81200"/>
                <a:gridCol w="1981200"/>
              </a:tblGrid>
              <a:tr h="9703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দ্রব্যের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একক</a:t>
                      </a:r>
                      <a:r>
                        <a:rPr lang="en-US" dirty="0" smtClean="0"/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প্রান্তিক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উপযোগ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টাঁকা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১৬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১২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৪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০৮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০৪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৬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০০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n-BD" sz="2000" dirty="0" smtClean="0">
                <a:solidFill>
                  <a:srgbClr val="002060"/>
                </a:solidFill>
              </a:rPr>
              <a:t>পার্শ্বের সুচী থেকে ১ ও ২ নম্বর প্রশ্নের উত্তর দাও </a:t>
            </a:r>
            <a:r>
              <a:rPr lang="bn-BD" sz="2000" dirty="0" smtClean="0"/>
              <a:t>। </a:t>
            </a:r>
          </a:p>
          <a:p>
            <a:pPr marL="457200" indent="-457200">
              <a:buNone/>
            </a:pPr>
            <a:r>
              <a:rPr lang="bn-BD" sz="2000" dirty="0" smtClean="0">
                <a:solidFill>
                  <a:srgbClr val="00B050"/>
                </a:solidFill>
              </a:rPr>
              <a:t>১) মোট উপযোগ কত ?</a:t>
            </a:r>
          </a:p>
          <a:p>
            <a:pPr marL="457200" indent="-457200">
              <a:buNone/>
            </a:pPr>
            <a:r>
              <a:rPr lang="bn-BD" sz="2000" dirty="0" smtClean="0"/>
              <a:t>ক) ১৬       খ) ২০ </a:t>
            </a:r>
          </a:p>
          <a:p>
            <a:pPr marL="457200" indent="-457200">
              <a:buNone/>
            </a:pPr>
            <a:r>
              <a:rPr lang="bn-BD" sz="2000" dirty="0" smtClean="0"/>
              <a:t>গ) ৫৮       </a:t>
            </a:r>
            <a:r>
              <a:rPr lang="bn-BD" sz="2000" dirty="0" smtClean="0">
                <a:solidFill>
                  <a:srgbClr val="C00000"/>
                </a:solidFill>
              </a:rPr>
              <a:t>ঘ) ৬০ </a:t>
            </a:r>
          </a:p>
          <a:p>
            <a:pPr marL="457200" indent="-457200">
              <a:buNone/>
            </a:pPr>
            <a:endParaRPr lang="bn-BD" sz="2000" dirty="0" smtClean="0"/>
          </a:p>
          <a:p>
            <a:pPr marL="457200" indent="-457200">
              <a:buNone/>
            </a:pPr>
            <a:r>
              <a:rPr lang="bn-BD" sz="2000" dirty="0" smtClean="0">
                <a:solidFill>
                  <a:srgbClr val="00B050"/>
                </a:solidFill>
              </a:rPr>
              <a:t>২) উদ্দীপকে কোন ধরনের বিধি কার্যকর হয়েছে ?</a:t>
            </a:r>
          </a:p>
          <a:p>
            <a:pPr marL="457200" indent="-457200">
              <a:buNone/>
            </a:pPr>
            <a:r>
              <a:rPr lang="bn-BD" sz="2000" dirty="0" smtClean="0"/>
              <a:t>ক) ক্রমবর্ধমান প্রান্তিক উপযোগ বিধি</a:t>
            </a:r>
          </a:p>
          <a:p>
            <a:pPr marL="457200" indent="-457200"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খ) ক্রমহ্রসমান প্রান্তিক উপযোগ বিধি</a:t>
            </a:r>
          </a:p>
          <a:p>
            <a:pPr marL="457200" indent="-457200">
              <a:buNone/>
            </a:pPr>
            <a:r>
              <a:rPr lang="bn-BD" sz="2000" dirty="0" smtClean="0"/>
              <a:t>গ) সম প্রান্তিক উপযোগ বিধি</a:t>
            </a:r>
          </a:p>
          <a:p>
            <a:pPr marL="457200" indent="-457200">
              <a:buNone/>
            </a:pPr>
            <a:r>
              <a:rPr lang="bn-BD" sz="2000" dirty="0" smtClean="0"/>
              <a:t>ঘ) ক্রমহ্রসমান প্রান্তিক উৎপাদন বিধি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দলীয় কাজ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72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6200"/>
                <a:gridCol w="1346200"/>
                <a:gridCol w="1346200"/>
              </a:tblGrid>
              <a:tr h="1021404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ভোগের পরিমান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মোট উপযোগ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প্রান্তিক উপযোগ </a:t>
                      </a:r>
                      <a:endParaRPr lang="en-US" dirty="0"/>
                    </a:p>
                  </a:txBody>
                  <a:tcPr/>
                </a:tc>
              </a:tr>
              <a:tr h="591766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 ১ম  একক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</a:tr>
              <a:tr h="591766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 ২য়  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১৯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৯</a:t>
                      </a:r>
                      <a:endParaRPr lang="en-US" dirty="0"/>
                    </a:p>
                  </a:txBody>
                  <a:tcPr/>
                </a:tc>
              </a:tr>
              <a:tr h="591766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 ৩য়  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91766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 ৪র্থ  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৭</a:t>
                      </a:r>
                      <a:endParaRPr lang="en-US" dirty="0"/>
                    </a:p>
                  </a:txBody>
                  <a:tcPr/>
                </a:tc>
              </a:tr>
              <a:tr h="591766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৫ম  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591766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 ৬ষ্ঠ</a:t>
                      </a:r>
                      <a:r>
                        <a:rPr lang="bn-BD" baseline="0" dirty="0" smtClean="0"/>
                        <a:t>  </a:t>
                      </a:r>
                      <a:r>
                        <a:rPr lang="bn-BD" dirty="0" smtClean="0"/>
                        <a:t>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৩৫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-২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1600" dirty="0" smtClean="0"/>
              <a:t>উদ্দীপক থেকে অংকিত লেখচিত্র কোনটি </a:t>
            </a:r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r>
              <a:rPr lang="bn-BD" sz="1600" dirty="0" smtClean="0"/>
              <a:t>                                                                          TU</a:t>
            </a:r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r>
              <a:rPr lang="bn-BD" sz="1600" dirty="0" smtClean="0"/>
              <a:t>                  MU</a:t>
            </a:r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r>
              <a:rPr lang="bn-BD" sz="1600" dirty="0" smtClean="0"/>
              <a:t>                   MU                                    TU</a:t>
            </a:r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endParaRPr lang="bn-BD" sz="1600" dirty="0" smtClean="0"/>
          </a:p>
          <a:p>
            <a:pPr>
              <a:buNone/>
            </a:pPr>
            <a:r>
              <a:rPr lang="bn-BD" sz="1600" dirty="0" smtClean="0"/>
              <a:t>                                                                 TU</a:t>
            </a:r>
          </a:p>
          <a:p>
            <a:pPr>
              <a:buNone/>
            </a:pPr>
            <a:r>
              <a:rPr lang="bn-BD" sz="1600" dirty="0" smtClean="0"/>
              <a:t>                      MU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381500" y="5448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1500" y="4305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343400" y="3124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00600" y="5867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00600" y="4724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0600" y="3581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0" y="5867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400800" y="5410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58000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6477000" y="4267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34200" y="3505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400800" y="2971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800600" y="3962400"/>
            <a:ext cx="838200" cy="762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979963" y="2869809"/>
            <a:ext cx="735037" cy="559191"/>
          </a:xfrm>
          <a:custGeom>
            <a:avLst/>
            <a:gdLst>
              <a:gd name="connsiteX0" fmla="*/ 0 w 907366"/>
              <a:gd name="connsiteY0" fmla="*/ 0 h 672905"/>
              <a:gd name="connsiteX1" fmla="*/ 773723 w 907366"/>
              <a:gd name="connsiteY1" fmla="*/ 576776 h 672905"/>
              <a:gd name="connsiteX2" fmla="*/ 801859 w 907366"/>
              <a:gd name="connsiteY2" fmla="*/ 576776 h 672905"/>
              <a:gd name="connsiteX3" fmla="*/ 829994 w 907366"/>
              <a:gd name="connsiteY3" fmla="*/ 604911 h 6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366" h="672905">
                <a:moveTo>
                  <a:pt x="0" y="0"/>
                </a:moveTo>
                <a:lnTo>
                  <a:pt x="773723" y="576776"/>
                </a:lnTo>
                <a:cubicBezTo>
                  <a:pt x="907366" y="672905"/>
                  <a:pt x="792481" y="572087"/>
                  <a:pt x="801859" y="576776"/>
                </a:cubicBezTo>
                <a:cubicBezTo>
                  <a:pt x="811237" y="581465"/>
                  <a:pt x="820615" y="593188"/>
                  <a:pt x="829994" y="60491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648200" y="3657600"/>
            <a:ext cx="403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8200" y="49530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00600" y="5486400"/>
            <a:ext cx="1143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858000" y="5181600"/>
            <a:ext cx="838200" cy="685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6949440" y="2567354"/>
            <a:ext cx="1266092" cy="949569"/>
          </a:xfrm>
          <a:custGeom>
            <a:avLst/>
            <a:gdLst>
              <a:gd name="connsiteX0" fmla="*/ 0 w 1266092"/>
              <a:gd name="connsiteY0" fmla="*/ 949569 h 949569"/>
              <a:gd name="connsiteX1" fmla="*/ 225083 w 1266092"/>
              <a:gd name="connsiteY1" fmla="*/ 569741 h 949569"/>
              <a:gd name="connsiteX2" fmla="*/ 450166 w 1266092"/>
              <a:gd name="connsiteY2" fmla="*/ 274320 h 949569"/>
              <a:gd name="connsiteX3" fmla="*/ 829994 w 1266092"/>
              <a:gd name="connsiteY3" fmla="*/ 35169 h 949569"/>
              <a:gd name="connsiteX4" fmla="*/ 1055077 w 1266092"/>
              <a:gd name="connsiteY4" fmla="*/ 63304 h 949569"/>
              <a:gd name="connsiteX5" fmla="*/ 1266092 w 1266092"/>
              <a:gd name="connsiteY5" fmla="*/ 203981 h 949569"/>
              <a:gd name="connsiteX6" fmla="*/ 1266092 w 1266092"/>
              <a:gd name="connsiteY6" fmla="*/ 203981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092" h="949569">
                <a:moveTo>
                  <a:pt x="0" y="949569"/>
                </a:moveTo>
                <a:cubicBezTo>
                  <a:pt x="75027" y="815925"/>
                  <a:pt x="150055" y="682282"/>
                  <a:pt x="225083" y="569741"/>
                </a:cubicBezTo>
                <a:cubicBezTo>
                  <a:pt x="300111" y="457200"/>
                  <a:pt x="349347" y="363415"/>
                  <a:pt x="450166" y="274320"/>
                </a:cubicBezTo>
                <a:cubicBezTo>
                  <a:pt x="550985" y="185225"/>
                  <a:pt x="729176" y="70338"/>
                  <a:pt x="829994" y="35169"/>
                </a:cubicBezTo>
                <a:cubicBezTo>
                  <a:pt x="930812" y="0"/>
                  <a:pt x="982394" y="35169"/>
                  <a:pt x="1055077" y="63304"/>
                </a:cubicBezTo>
                <a:cubicBezTo>
                  <a:pt x="1127760" y="91439"/>
                  <a:pt x="1266092" y="203981"/>
                  <a:pt x="1266092" y="203981"/>
                </a:cubicBezTo>
                <a:lnTo>
                  <a:pt x="1266092" y="203981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935372" y="3953022"/>
            <a:ext cx="633046" cy="759655"/>
          </a:xfrm>
          <a:custGeom>
            <a:avLst/>
            <a:gdLst>
              <a:gd name="connsiteX0" fmla="*/ 0 w 633046"/>
              <a:gd name="connsiteY0" fmla="*/ 759655 h 759655"/>
              <a:gd name="connsiteX1" fmla="*/ 365760 w 633046"/>
              <a:gd name="connsiteY1" fmla="*/ 548640 h 759655"/>
              <a:gd name="connsiteX2" fmla="*/ 534573 w 633046"/>
              <a:gd name="connsiteY2" fmla="*/ 365760 h 759655"/>
              <a:gd name="connsiteX3" fmla="*/ 633046 w 633046"/>
              <a:gd name="connsiteY3" fmla="*/ 0 h 759655"/>
              <a:gd name="connsiteX4" fmla="*/ 633046 w 633046"/>
              <a:gd name="connsiteY4" fmla="*/ 0 h 759655"/>
              <a:gd name="connsiteX5" fmla="*/ 633046 w 633046"/>
              <a:gd name="connsiteY5" fmla="*/ 0 h 75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46" h="759655">
                <a:moveTo>
                  <a:pt x="0" y="759655"/>
                </a:moveTo>
                <a:cubicBezTo>
                  <a:pt x="138332" y="686972"/>
                  <a:pt x="276665" y="614289"/>
                  <a:pt x="365760" y="548640"/>
                </a:cubicBezTo>
                <a:cubicBezTo>
                  <a:pt x="454855" y="482991"/>
                  <a:pt x="490025" y="457200"/>
                  <a:pt x="534573" y="365760"/>
                </a:cubicBezTo>
                <a:cubicBezTo>
                  <a:pt x="579121" y="274320"/>
                  <a:pt x="633046" y="0"/>
                  <a:pt x="633046" y="0"/>
                </a:cubicBezTo>
                <a:lnTo>
                  <a:pt x="633046" y="0"/>
                </a:lnTo>
                <a:lnTo>
                  <a:pt x="633046" y="0"/>
                </a:ln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0188" cy="674687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১)ইউটিল কি ?</a:t>
            </a:r>
          </a:p>
          <a:p>
            <a:pPr>
              <a:buNone/>
            </a:pPr>
            <a:r>
              <a:rPr lang="bn-BD" dirty="0" smtClean="0"/>
              <a:t>২) প্রান্তিক উপযোগ কি ?</a:t>
            </a:r>
          </a:p>
          <a:p>
            <a:pPr>
              <a:buNone/>
            </a:pPr>
            <a:r>
              <a:rPr lang="bn-BD" dirty="0" smtClean="0"/>
              <a:t>৩) রুপগত উপযোগ কি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অনুধাবন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প্রান্তিক উপযোগ কেন ঋনাত্মক হয় ? </a:t>
            </a:r>
          </a:p>
          <a:p>
            <a:pPr marL="457200" indent="-457200">
              <a:buNone/>
            </a:pPr>
            <a:r>
              <a:rPr lang="bn-BD" dirty="0" smtClean="0"/>
              <a:t>২) মোট উপযোগ কখন </a:t>
            </a:r>
          </a:p>
          <a:p>
            <a:pPr marL="457200" indent="-457200">
              <a:buNone/>
            </a:pPr>
            <a:r>
              <a:rPr lang="bn-BD" dirty="0" smtClean="0"/>
              <a:t>      কমে ?</a:t>
            </a:r>
            <a:endParaRPr lang="en-US" dirty="0" smtClean="0"/>
          </a:p>
          <a:p>
            <a:pPr marL="457200" indent="-45720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mc\Pictures\flowe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763000" cy="6172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419600" y="2967335"/>
            <a:ext cx="457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ধন্যবাদ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5791200"/>
          </a:xfrm>
        </p:spPr>
        <p:txBody>
          <a:bodyPr/>
          <a:lstStyle/>
          <a:p>
            <a:r>
              <a:rPr lang="bn-BD" dirty="0" smtClean="0"/>
              <a:t>আবহ /ছবি/পাঠে বিষয় বস্তু বের করা</a:t>
            </a:r>
            <a:endParaRPr lang="en-US" dirty="0"/>
          </a:p>
        </p:txBody>
      </p:sp>
      <p:pic>
        <p:nvPicPr>
          <p:cNvPr id="2050" name="Picture 2" descr="C:\Users\pcmc\Pictures\fruit-mark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620000" cy="48863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304800"/>
            <a:ext cx="69830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ভোক্তা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ও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উৎপাদকের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আচরণ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mc\Pictures\ক্রেতা বিক্রেত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047750"/>
            <a:ext cx="7143750" cy="4762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152400"/>
            <a:ext cx="8991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ভোক্তা</a:t>
            </a:r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ও </a:t>
            </a:r>
            <a:r>
              <a:rPr lang="en-US" sz="4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উৎপাদকের</a:t>
            </a:r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আচরণ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</a:rPr>
              <a:t>উপযোগের ধারন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া </a:t>
            </a:r>
            <a:endParaRPr lang="bn-BD" sz="5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</a:rPr>
              <a:t>(Concepts of Utility)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03860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4400" dirty="0" smtClean="0">
                <a:solidFill>
                  <a:srgbClr val="002060"/>
                </a:solidFill>
              </a:rPr>
              <a:t>দ্বিতীয় অধ্যায়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পিরিয়ড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bn-BD" dirty="0" smtClean="0"/>
          </a:p>
          <a:p>
            <a:endParaRPr lang="bn-BD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এ</a:t>
            </a:r>
            <a:r>
              <a:rPr lang="bn-BD" dirty="0" smtClean="0">
                <a:solidFill>
                  <a:srgbClr val="00B050"/>
                </a:solidFill>
              </a:rPr>
              <a:t>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পাঠ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শেষে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শিক্ষার্থীরা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bn-BD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70C0"/>
                </a:solidFill>
              </a:rPr>
              <a:t>উপযোগ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কি</a:t>
            </a:r>
            <a:r>
              <a:rPr lang="en-US" sz="2000" dirty="0" smtClean="0">
                <a:solidFill>
                  <a:srgbClr val="0070C0"/>
                </a:solidFill>
              </a:rPr>
              <a:t> ?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70C0"/>
                </a:solidFill>
              </a:rPr>
              <a:t>উপযোগের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শ্রেণিবিভাগ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bn-BD" sz="2000" dirty="0" smtClean="0">
                <a:solidFill>
                  <a:srgbClr val="0070C0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70C0"/>
                </a:solidFill>
              </a:rPr>
              <a:t>উপযোগের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প্রকার</a:t>
            </a:r>
            <a:r>
              <a:rPr lang="bn-BD" sz="2000" dirty="0" smtClean="0">
                <a:solidFill>
                  <a:srgbClr val="0070C0"/>
                </a:solidFill>
              </a:rPr>
              <a:t>ভেদ 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>
                <a:solidFill>
                  <a:srgbClr val="0070C0"/>
                </a:solidFill>
              </a:rPr>
              <a:t>ও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70C0"/>
                </a:solidFill>
              </a:rPr>
              <a:t>উপযোগের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bn-BD" sz="2000" dirty="0" smtClean="0">
                <a:solidFill>
                  <a:srgbClr val="0070C0"/>
                </a:solidFill>
              </a:rPr>
              <a:t>পরিমাপ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করতে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পারবে</a:t>
            </a:r>
            <a:r>
              <a:rPr lang="en-US" sz="2000" dirty="0" smtClean="0">
                <a:solidFill>
                  <a:srgbClr val="0070C0"/>
                </a:solidFill>
              </a:rPr>
              <a:t> 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2296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ফল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>
                <a:solidFill>
                  <a:srgbClr val="00B050"/>
                </a:solidFill>
              </a:rPr>
              <a:t>উপযোগ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</a:t>
            </a:r>
            <a:r>
              <a:rPr lang="en-US" dirty="0" smtClean="0">
                <a:solidFill>
                  <a:srgbClr val="00B050"/>
                </a:solidFill>
              </a:rPr>
              <a:t> ?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000" dirty="0" smtClean="0"/>
              <a:t>সাধারন অর্থে উপযোগ বলতে উপকারিতাকে বুঝায় ।কিন্তু অর্থনীতিতে কোন দ্রব্য বা সেবার দ্বারা মানুষের অভাব পূরণের ক্ষমতাকে বুঝায় । যেমনঃ খাদ্য, বস্ত্র,গায়কের গান ইত্যাদি । </a:t>
            </a:r>
          </a:p>
          <a:p>
            <a:r>
              <a:rPr lang="bn-BD" sz="2000" dirty="0" smtClean="0"/>
              <a:t>উপযোগ বিশ্লেষণে অবদান রাখেন- </a:t>
            </a:r>
          </a:p>
          <a:p>
            <a:r>
              <a:rPr lang="bn-BD" sz="1200" dirty="0" smtClean="0"/>
              <a:t>Daniel Bernoulli-1738</a:t>
            </a:r>
          </a:p>
          <a:p>
            <a:r>
              <a:rPr lang="en-US" sz="1200" dirty="0" smtClean="0"/>
              <a:t>J</a:t>
            </a:r>
            <a:r>
              <a:rPr lang="bn-BD" sz="1200" dirty="0" smtClean="0"/>
              <a:t>erem Bentham-1748</a:t>
            </a:r>
          </a:p>
          <a:p>
            <a:r>
              <a:rPr lang="bn-BD" sz="1200" dirty="0" smtClean="0"/>
              <a:t>Gossen-1854,Jevons-1871</a:t>
            </a:r>
          </a:p>
          <a:p>
            <a:r>
              <a:rPr lang="bn-BD" sz="1200" dirty="0" smtClean="0"/>
              <a:t>Walras-1874,Marshall-1890</a:t>
            </a:r>
          </a:p>
          <a:p>
            <a:r>
              <a:rPr lang="en-US" sz="2000" dirty="0" err="1" smtClean="0"/>
              <a:t>পরবর্তীকালে</a:t>
            </a:r>
            <a:r>
              <a:rPr lang="en-US" sz="2000" dirty="0" smtClean="0"/>
              <a:t> Pareto, Hicks, </a:t>
            </a:r>
            <a:r>
              <a:rPr lang="en-US" sz="2000" dirty="0" err="1" smtClean="0"/>
              <a:t>Allen,Samuelson</a:t>
            </a:r>
            <a:r>
              <a:rPr lang="en-US" sz="2000" dirty="0" smtClean="0"/>
              <a:t> </a:t>
            </a:r>
            <a:r>
              <a:rPr lang="en-US" sz="2000" dirty="0" err="1" smtClean="0"/>
              <a:t>উল্লেখযোগ্য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অবদান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রাখেন</a:t>
            </a:r>
            <a:r>
              <a:rPr lang="en-US" sz="2000" dirty="0" smtClean="0"/>
              <a:t> । </a:t>
            </a:r>
            <a:endParaRPr lang="bn-BD" sz="2000" dirty="0" smtClean="0"/>
          </a:p>
          <a:p>
            <a:endParaRPr lang="en-US" sz="2000" dirty="0"/>
          </a:p>
        </p:txBody>
      </p:sp>
      <p:pic>
        <p:nvPicPr>
          <p:cNvPr id="1026" name="Picture 2" descr="C:\Users\pcmc\Pictures\Marshal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1"/>
            <a:ext cx="4038600" cy="30868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57200" y="4800600"/>
            <a:ext cx="4191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Neoclassical economics</a:t>
            </a:r>
          </a:p>
          <a:p>
            <a:pPr algn="ctr"/>
            <a:r>
              <a:rPr lang="en-US" dirty="0" smtClean="0"/>
              <a:t>জন্মঃ২৬জুলাই, ১৮৪২,যুক্তরাজ্য</a:t>
            </a:r>
          </a:p>
          <a:p>
            <a:pPr algn="ctr"/>
            <a:r>
              <a:rPr lang="en-US" dirty="0" err="1" smtClean="0"/>
              <a:t>মৃত্যুঃ</a:t>
            </a:r>
            <a:r>
              <a:rPr lang="en-US" dirty="0" smtClean="0"/>
              <a:t> ১৩জুলাই,১৯২৪,যুক্তরাজ্য</a:t>
            </a:r>
          </a:p>
          <a:p>
            <a:pPr algn="ctr"/>
            <a:r>
              <a:rPr lang="en-US" dirty="0" err="1" smtClean="0"/>
              <a:t>গ্রন্থঃ</a:t>
            </a:r>
            <a:r>
              <a:rPr lang="en-US" dirty="0" smtClean="0"/>
              <a:t> Principles of Economics-1890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উপযোগের শ্রেণিবিভাগ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1148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</a:rPr>
              <a:t>রুপগত উপযোগ</a:t>
            </a:r>
          </a:p>
          <a:p>
            <a:pPr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</a:rPr>
              <a:t>স্থানগত উপযোগ</a:t>
            </a:r>
          </a:p>
          <a:p>
            <a:pPr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</a:rPr>
              <a:t> সময় ও কালগত উপযোগ </a:t>
            </a:r>
          </a:p>
          <a:p>
            <a:pPr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</a:rPr>
              <a:t>সেবাগত উপযোগ </a:t>
            </a:r>
          </a:p>
          <a:p>
            <a:pPr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</a:rPr>
              <a:t>স্বত্বগত উপযোগ </a:t>
            </a:r>
          </a:p>
          <a:p>
            <a:pPr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</a:rPr>
              <a:t>জ্ঞানগত উপযোগ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(ক) রুপগত উপযোগ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dirty="0" smtClean="0"/>
              <a:t>   প্রকৃতি প্রদত্ত বস্তুর রুপ বা আকার পরিবির্তন করে যে উপযোগ সৃষ্টি করা হয় তাকে রুপগত উপযোগ বলে।</a:t>
            </a:r>
          </a:p>
          <a:p>
            <a:pPr>
              <a:buNone/>
            </a:pPr>
            <a:r>
              <a:rPr lang="bn-BD" dirty="0" smtClean="0"/>
              <a:t>    যেমনঃ</a:t>
            </a:r>
          </a:p>
          <a:p>
            <a:pPr>
              <a:buNone/>
            </a:pPr>
            <a:r>
              <a:rPr lang="bn-BD" dirty="0" smtClean="0"/>
              <a:t>   বনের গাছ হতে কাঠ,</a:t>
            </a:r>
          </a:p>
          <a:p>
            <a:pPr>
              <a:buNone/>
            </a:pPr>
            <a:r>
              <a:rPr lang="bn-BD" dirty="0" smtClean="0"/>
              <a:t>   কাঠ হতে আসবাবপত্র ।</a:t>
            </a:r>
            <a:endParaRPr lang="en-US" dirty="0"/>
          </a:p>
        </p:txBody>
      </p:sp>
      <p:pic>
        <p:nvPicPr>
          <p:cNvPr id="1027" name="Picture 3" descr="C:\Users\pcmc\Pictures\মেহগ্নি গাছ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3276600" cy="129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pcmc\Pictures\সেগুন মেহগনি ka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200400"/>
            <a:ext cx="3362325" cy="137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C:\Users\pcmc\Pictures\আসবাব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800600"/>
            <a:ext cx="34290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1134</Words>
  <Application>Microsoft Office PowerPoint</Application>
  <PresentationFormat>On-screen Show (4:3)</PresentationFormat>
  <Paragraphs>264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পরিচিতি</vt:lpstr>
      <vt:lpstr>আবহ /ছবি/পাঠে বিষয় বস্তু বের করা</vt:lpstr>
      <vt:lpstr>Slide 4</vt:lpstr>
      <vt:lpstr>আজকের আলোচ্য বিষয় </vt:lpstr>
      <vt:lpstr>Slide 6</vt:lpstr>
      <vt:lpstr> উপযোগ কি ? </vt:lpstr>
      <vt:lpstr>উপযোগের শ্রেণিবিভাগ</vt:lpstr>
      <vt:lpstr> (ক) রুপগত উপযোগ </vt:lpstr>
      <vt:lpstr> (খ) স্থানগত উপযোগ </vt:lpstr>
      <vt:lpstr>(গ)সময় ও কালগত উপযোগ</vt:lpstr>
      <vt:lpstr> (ঘ)সেবাগত উপযোগ  </vt:lpstr>
      <vt:lpstr> (ঙ) স্বত্বগত উপযোগ  </vt:lpstr>
      <vt:lpstr> (চ)জ্ঞানগত উপযোগ  </vt:lpstr>
      <vt:lpstr>উপযোগের পরিমাপ (Measurement of Utility)</vt:lpstr>
      <vt:lpstr>উপযোগের ধারনা (Concepts of Utility) </vt:lpstr>
      <vt:lpstr>প্রাথমিক উপযোগ (Initial Utility)</vt:lpstr>
      <vt:lpstr> মোট উপযোগ (Total Utility) </vt:lpstr>
      <vt:lpstr>প্রান্তিক উপযোগ (Marginal Utility)</vt:lpstr>
      <vt:lpstr>প্রান্তিক উপযোগের প্রকারভেদ (Types of Marginal Utility) 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অভিন্ন তথ্যভিক্তিক বহুনির্বাচনি প্রশ্ন  (Situation Set MCQ)</vt:lpstr>
      <vt:lpstr>দলীয় কাজ</vt:lpstr>
      <vt:lpstr>সৃজনশীল প্রশ্ন(CQ)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pcmc</dc:creator>
  <cp:lastModifiedBy>pcmc</cp:lastModifiedBy>
  <cp:revision>71</cp:revision>
  <dcterms:created xsi:type="dcterms:W3CDTF">2006-08-16T00:00:00Z</dcterms:created>
  <dcterms:modified xsi:type="dcterms:W3CDTF">2020-05-17T11:20:49Z</dcterms:modified>
</cp:coreProperties>
</file>