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64" r:id="rId4"/>
    <p:sldId id="267" r:id="rId5"/>
    <p:sldId id="268" r:id="rId6"/>
    <p:sldId id="263" r:id="rId7"/>
    <p:sldId id="276" r:id="rId8"/>
    <p:sldId id="274" r:id="rId9"/>
    <p:sldId id="270" r:id="rId10"/>
    <p:sldId id="271" r:id="rId11"/>
    <p:sldId id="272" r:id="rId12"/>
    <p:sldId id="257" r:id="rId13"/>
    <p:sldId id="275" r:id="rId14"/>
    <p:sldId id="259" r:id="rId15"/>
    <p:sldId id="260" r:id="rId16"/>
  </p:sldIdLst>
  <p:sldSz cx="13258800" cy="7315200"/>
  <p:notesSz cx="6858000" cy="9144000"/>
  <p:defaultTextStyle>
    <a:defPPr>
      <a:defRPr lang="en-US"/>
    </a:defPPr>
    <a:lvl1pPr marL="0" algn="l" defTabSz="96560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1pPr>
    <a:lvl2pPr marL="482803" algn="l" defTabSz="96560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2pPr>
    <a:lvl3pPr marL="965606" algn="l" defTabSz="96560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3pPr>
    <a:lvl4pPr marL="1448410" algn="l" defTabSz="96560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4pPr>
    <a:lvl5pPr marL="1931213" algn="l" defTabSz="96560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5pPr>
    <a:lvl6pPr marL="2414016" algn="l" defTabSz="96560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6pPr>
    <a:lvl7pPr marL="2896819" algn="l" defTabSz="96560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7pPr>
    <a:lvl8pPr marL="3379622" algn="l" defTabSz="96560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8pPr>
    <a:lvl9pPr marL="3862426" algn="l" defTabSz="96560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54" y="-12"/>
      </p:cViewPr>
      <p:guideLst>
        <p:guide orient="horz" pos="2304"/>
        <p:guide pos="41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FC670-77B0-4AEE-A49C-D77061E9BEF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2263" y="685800"/>
            <a:ext cx="6213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EC19C-B0B4-46E4-8810-3808203BCA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8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5606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1pPr>
    <a:lvl2pPr marL="482803" algn="l" defTabSz="965606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2pPr>
    <a:lvl3pPr marL="965606" algn="l" defTabSz="965606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3pPr>
    <a:lvl4pPr marL="1448410" algn="l" defTabSz="965606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4pPr>
    <a:lvl5pPr marL="1931213" algn="l" defTabSz="965606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5pPr>
    <a:lvl6pPr marL="2414016" algn="l" defTabSz="965606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6pPr>
    <a:lvl7pPr marL="2896819" algn="l" defTabSz="965606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7pPr>
    <a:lvl8pPr marL="3379622" algn="l" defTabSz="965606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8pPr>
    <a:lvl9pPr marL="3862426" algn="l" defTabSz="965606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2263" y="685800"/>
            <a:ext cx="6213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EC19C-B0B4-46E4-8810-3808203BCA5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9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2263" y="685800"/>
            <a:ext cx="6213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EC19C-B0B4-46E4-8810-3808203BCA5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4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54485" y="0"/>
            <a:ext cx="14401881" cy="73152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613801" y="-22945"/>
            <a:ext cx="5334718" cy="66899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47" name="Rectangle 46"/>
          <p:cNvSpPr/>
          <p:nvPr/>
        </p:nvSpPr>
        <p:spPr>
          <a:xfrm>
            <a:off x="6741190" y="-22945"/>
            <a:ext cx="5082540" cy="24670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3381" y="2889042"/>
            <a:ext cx="4804365" cy="181563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63381" y="4715821"/>
            <a:ext cx="4799215" cy="1344671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1178" y="1617952"/>
            <a:ext cx="3093720" cy="801046"/>
          </a:xfrm>
        </p:spPr>
        <p:txBody>
          <a:bodyPr anchor="b"/>
          <a:lstStyle>
            <a:lvl1pPr algn="l">
              <a:defRPr sz="2400"/>
            </a:lvl1pPr>
          </a:lstStyle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6743788" y="6494171"/>
            <a:ext cx="5082540" cy="871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90104" y="6101300"/>
            <a:ext cx="4105809" cy="389467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1190" y="6101300"/>
            <a:ext cx="933315" cy="38946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6743788" y="6494171"/>
            <a:ext cx="5082540" cy="871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2631" y="1098823"/>
            <a:ext cx="2152458" cy="509903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7280" y="1098823"/>
            <a:ext cx="7864370" cy="50990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037" y="3094219"/>
            <a:ext cx="9624328" cy="145288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5036" y="4551682"/>
            <a:ext cx="9624327" cy="162177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11504" y="2467662"/>
            <a:ext cx="4958791" cy="3725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735471" y="2467661"/>
            <a:ext cx="4958791" cy="3725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562" y="2470411"/>
            <a:ext cx="4432864" cy="68241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0495" y="3173009"/>
            <a:ext cx="4958791" cy="3024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67165" y="2470412"/>
            <a:ext cx="4430789" cy="68241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35471" y="3173009"/>
            <a:ext cx="4958791" cy="3024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54485" y="0"/>
            <a:ext cx="14401881" cy="73152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613801" y="-22945"/>
            <a:ext cx="5334718" cy="66899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57" name="Rectangle 56"/>
          <p:cNvSpPr/>
          <p:nvPr/>
        </p:nvSpPr>
        <p:spPr>
          <a:xfrm>
            <a:off x="6741190" y="-22944"/>
            <a:ext cx="5082540" cy="6655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1313079" y="642010"/>
            <a:ext cx="5165273" cy="60250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548" y="913629"/>
            <a:ext cx="4481138" cy="5494116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743788" y="6494171"/>
            <a:ext cx="5082540" cy="871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30100" y="6106493"/>
            <a:ext cx="5065813" cy="389467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2758" y="2834599"/>
            <a:ext cx="4791630" cy="1560697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68059" y="4412793"/>
            <a:ext cx="4783237" cy="161909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54485" y="0"/>
            <a:ext cx="14401881" cy="73152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613801" y="-22945"/>
            <a:ext cx="5334718" cy="66899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101" name="Rectangle 100"/>
          <p:cNvSpPr/>
          <p:nvPr/>
        </p:nvSpPr>
        <p:spPr>
          <a:xfrm>
            <a:off x="6741190" y="-22944"/>
            <a:ext cx="5082540" cy="6655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102" name="Rectangle 101"/>
          <p:cNvSpPr/>
          <p:nvPr/>
        </p:nvSpPr>
        <p:spPr>
          <a:xfrm>
            <a:off x="1313079" y="642010"/>
            <a:ext cx="5165273" cy="6025008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105" name="Rectangle 104"/>
          <p:cNvSpPr/>
          <p:nvPr/>
        </p:nvSpPr>
        <p:spPr>
          <a:xfrm>
            <a:off x="6743788" y="6494171"/>
            <a:ext cx="5082540" cy="871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4914" y="2838298"/>
            <a:ext cx="4786427" cy="1560576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57553" y="740049"/>
            <a:ext cx="4871453" cy="5832653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65214" y="4408630"/>
            <a:ext cx="4785831" cy="162086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30100" y="6106493"/>
            <a:ext cx="5065813" cy="389467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41959" y="0"/>
            <a:ext cx="14401881" cy="73152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1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1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62940" y="355722"/>
            <a:ext cx="11932920" cy="659802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70" name="Rectangle 69"/>
          <p:cNvSpPr/>
          <p:nvPr/>
        </p:nvSpPr>
        <p:spPr>
          <a:xfrm>
            <a:off x="6613801" y="-22945"/>
            <a:ext cx="5334718" cy="7458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71" name="Rectangle 70"/>
          <p:cNvSpPr/>
          <p:nvPr/>
        </p:nvSpPr>
        <p:spPr>
          <a:xfrm>
            <a:off x="6741190" y="-22944"/>
            <a:ext cx="5082540" cy="6655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062" y="1096175"/>
            <a:ext cx="10185878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065" y="2478564"/>
            <a:ext cx="9827110" cy="3742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96212" y="239461"/>
            <a:ext cx="30937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C818D10-DD18-4985-9686-AD079188BD7B}" type="datetimeFigureOut">
              <a:rPr lang="en-AU" smtClean="0"/>
              <a:pPr/>
              <a:t>17/05/2020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100" y="6242306"/>
            <a:ext cx="5078121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1190" y="239460"/>
            <a:ext cx="1931626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66786A4-1AED-4E27-9DC9-2D23EDC01E6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2357" y="586309"/>
            <a:ext cx="7020231" cy="18466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i="1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 </a:t>
            </a:r>
            <a:endParaRPr lang="en-AU" sz="72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356" y="2832322"/>
            <a:ext cx="7020231" cy="332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45029" y="2046502"/>
                <a:ext cx="5544457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13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+21</a:t>
                </a: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7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𝑥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+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21</m:t>
                    </m:r>
                  </m:oMath>
                </a14:m>
                <a:endParaRPr lang="en-US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itchFamily="2" charset="0"/>
                </a:endParaRP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=2</a:t>
                </a:r>
                <a:r>
                  <a:rPr lang="en-US" sz="4000" dirty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𝑥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  <m:d>
                      <m:d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029" y="2046502"/>
                <a:ext cx="5544457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3846" t="-4296" b="-9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113486" y="2336783"/>
                <a:ext cx="4180114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</a:t>
                </a:r>
                <a:r>
                  <a:rPr lang="en-US" sz="4000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Note</a:t>
                </a: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21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42</m:t>
                    </m:r>
                  </m:oMath>
                </a14:m>
                <a:endParaRPr lang="en-US" sz="40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42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42</m:t>
                    </m:r>
                  </m:oMath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=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42</m:t>
                    </m:r>
                  </m:oMath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42</m:t>
                    </m:r>
                  </m:oMath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486" y="2336783"/>
                <a:ext cx="4180114" cy="3785652"/>
              </a:xfrm>
              <a:prstGeom prst="rect">
                <a:avLst/>
              </a:prstGeom>
              <a:blipFill rotWithShape="0">
                <a:blip r:embed="rId3"/>
                <a:stretch>
                  <a:fillRect l="-5248" t="-2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10885721" y="4267185"/>
                <a:ext cx="478971" cy="493516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21" y="4267185"/>
                <a:ext cx="478971" cy="493516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35314" y="1016000"/>
                <a:ext cx="468811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bn-IN" sz="4000" u="sng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উৎপাদকে বিশ্লেষণ</m:t>
                      </m:r>
                    </m:oMath>
                  </m:oMathPara>
                </a14:m>
                <a:endParaRPr lang="en-US" sz="4000" u="sng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314" y="1016000"/>
                <a:ext cx="4688115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870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1507" y="967156"/>
            <a:ext cx="802488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03086" y="3112477"/>
                <a:ext cx="11437257" cy="92333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/>
                  <a:t>1)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উৎপাদকে বিশ্লেষণ করঃ </m:t>
                        </m:r>
                        <m:r>
                          <m:rPr>
                            <m:nor/>
                          </m:rPr>
                          <a:rPr lang="en-US" sz="4000" dirty="0"/>
                          <m:t> </m:t>
                        </m:r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+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11</a:t>
                </a:r>
                <a:r>
                  <a:rPr lang="en-US" sz="4000" dirty="0" smtClean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4000" dirty="0" smtClean="0"/>
                  <a:t>+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30</a:t>
                </a:r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086" y="3112477"/>
                <a:ext cx="11437257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2878" t="-18543" b="-3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2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6852" y="1218231"/>
            <a:ext cx="6605517" cy="13081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AU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62629" y="2902857"/>
                <a:ext cx="102035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উৎপাদকে বিশ্লেষণ করঃ </m:t>
                        </m:r>
                        <m:r>
                          <m:rPr>
                            <m:nor/>
                          </m:rPr>
                          <a:rPr lang="en-US" sz="4000" dirty="0"/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-6y-91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629" y="2902857"/>
                <a:ext cx="10203542" cy="707886"/>
              </a:xfrm>
              <a:prstGeom prst="rect">
                <a:avLst/>
              </a:prstGeom>
              <a:blipFill rotWithShape="0"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63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44561" y="638630"/>
            <a:ext cx="6720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74057" y="1915890"/>
                <a:ext cx="11321143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19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+20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রাশিটিতে অজানা চলকের সর্বোচ্ছ ঘাতের সহগ কত ?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ক)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খ)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2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গ)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19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ঘ)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20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২)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𝑝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15p+56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রাশিটির উৎপাদকে বিশ্লেষিত রুপ কোনটি ?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ক)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𝑝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8</m:t>
                        </m:r>
                      </m:e>
                    </m:d>
                    <m:d>
                      <m:d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𝑝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খ)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𝑝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8</m:t>
                        </m:r>
                      </m:e>
                    </m:d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𝑝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𝑝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8</m:t>
                        </m:r>
                      </m:e>
                    </m:d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𝑝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ঘ)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𝑝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8</m:t>
                        </m:r>
                      </m:e>
                    </m:d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𝑝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</m:d>
                  </m:oMath>
                </a14:m>
                <a:endParaRPr lang="bn-IN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7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+12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রাশিটিতে সর্বোচ্ছ ঘাত কত ?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ক</a:t>
                </a:r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খ)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2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</a:t>
                </a:r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 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7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ঘ</a:t>
                </a:r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 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12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bn-IN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057" y="1915890"/>
                <a:ext cx="11321143" cy="5632311"/>
              </a:xfrm>
              <a:prstGeom prst="rect">
                <a:avLst/>
              </a:prstGeom>
              <a:blipFill rotWithShape="0">
                <a:blip r:embed="rId2"/>
                <a:stretch>
                  <a:fillRect l="-1885" t="-2597" r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1770768" y="3251200"/>
                <a:ext cx="638629" cy="49348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768" y="3251200"/>
                <a:ext cx="638629" cy="493486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3352806" y="3106058"/>
            <a:ext cx="638629" cy="769257"/>
            <a:chOff x="1799771" y="3106056"/>
            <a:chExt cx="638629" cy="769257"/>
          </a:xfrm>
        </p:grpSpPr>
        <p:sp>
          <p:nvSpPr>
            <p:cNvPr id="4" name="Oval 3"/>
            <p:cNvSpPr/>
            <p:nvPr/>
          </p:nvSpPr>
          <p:spPr>
            <a:xfrm>
              <a:off x="1799771" y="3251200"/>
              <a:ext cx="638629" cy="4934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Multiply 5"/>
            <p:cNvSpPr/>
            <p:nvPr/>
          </p:nvSpPr>
          <p:spPr>
            <a:xfrm>
              <a:off x="1799771" y="3106056"/>
              <a:ext cx="638629" cy="76925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11"/>
              <p:cNvSpPr/>
              <p:nvPr/>
            </p:nvSpPr>
            <p:spPr>
              <a:xfrm>
                <a:off x="1748988" y="5087245"/>
                <a:ext cx="638629" cy="49348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Oval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988" y="5087245"/>
                <a:ext cx="638629" cy="493486"/>
              </a:xfrm>
              <a:prstGeom prst="ellipse">
                <a:avLst/>
              </a:prstGeom>
              <a:blipFill rotWithShape="0">
                <a:blip r:embed="rId4"/>
                <a:stretch>
                  <a:fillRect t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/>
              <p:cNvSpPr/>
              <p:nvPr/>
            </p:nvSpPr>
            <p:spPr>
              <a:xfrm>
                <a:off x="3381832" y="6299216"/>
                <a:ext cx="638629" cy="49348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Ova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832" y="6299216"/>
                <a:ext cx="638629" cy="493486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6495142" y="6154046"/>
            <a:ext cx="638629" cy="769257"/>
            <a:chOff x="1799771" y="3106056"/>
            <a:chExt cx="638629" cy="769257"/>
          </a:xfrm>
        </p:grpSpPr>
        <p:sp>
          <p:nvSpPr>
            <p:cNvPr id="15" name="Oval 14"/>
            <p:cNvSpPr/>
            <p:nvPr/>
          </p:nvSpPr>
          <p:spPr>
            <a:xfrm>
              <a:off x="1799771" y="3251200"/>
              <a:ext cx="638629" cy="4934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Multiply 15"/>
            <p:cNvSpPr/>
            <p:nvPr/>
          </p:nvSpPr>
          <p:spPr>
            <a:xfrm>
              <a:off x="1799771" y="3106056"/>
              <a:ext cx="638629" cy="76925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847770" y="6161330"/>
            <a:ext cx="638629" cy="769257"/>
            <a:chOff x="1799771" y="3106056"/>
            <a:chExt cx="638629" cy="769257"/>
          </a:xfrm>
        </p:grpSpPr>
        <p:sp>
          <p:nvSpPr>
            <p:cNvPr id="18" name="Oval 17"/>
            <p:cNvSpPr/>
            <p:nvPr/>
          </p:nvSpPr>
          <p:spPr>
            <a:xfrm>
              <a:off x="1799771" y="3251200"/>
              <a:ext cx="638629" cy="4934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ultiply 18"/>
            <p:cNvSpPr/>
            <p:nvPr/>
          </p:nvSpPr>
          <p:spPr>
            <a:xfrm>
              <a:off x="1799771" y="3106056"/>
              <a:ext cx="638629" cy="76925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836060" y="6175819"/>
            <a:ext cx="638629" cy="769257"/>
            <a:chOff x="1799771" y="3106056"/>
            <a:chExt cx="638629" cy="769257"/>
          </a:xfrm>
        </p:grpSpPr>
        <p:sp>
          <p:nvSpPr>
            <p:cNvPr id="21" name="Oval 20"/>
            <p:cNvSpPr/>
            <p:nvPr/>
          </p:nvSpPr>
          <p:spPr>
            <a:xfrm>
              <a:off x="1799771" y="3251200"/>
              <a:ext cx="638629" cy="4934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1799771" y="3106056"/>
              <a:ext cx="638629" cy="76925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02399" y="4905826"/>
            <a:ext cx="638629" cy="769257"/>
            <a:chOff x="1799771" y="3106056"/>
            <a:chExt cx="638629" cy="769257"/>
          </a:xfrm>
        </p:grpSpPr>
        <p:sp>
          <p:nvSpPr>
            <p:cNvPr id="24" name="Oval 23"/>
            <p:cNvSpPr/>
            <p:nvPr/>
          </p:nvSpPr>
          <p:spPr>
            <a:xfrm>
              <a:off x="1799771" y="3251200"/>
              <a:ext cx="638629" cy="4934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Multiply 24"/>
            <p:cNvSpPr/>
            <p:nvPr/>
          </p:nvSpPr>
          <p:spPr>
            <a:xfrm>
              <a:off x="1799771" y="3106056"/>
              <a:ext cx="638629" cy="76925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502399" y="4281710"/>
            <a:ext cx="638629" cy="769257"/>
            <a:chOff x="1799771" y="3106056"/>
            <a:chExt cx="638629" cy="769257"/>
          </a:xfrm>
        </p:grpSpPr>
        <p:sp>
          <p:nvSpPr>
            <p:cNvPr id="27" name="Oval 26"/>
            <p:cNvSpPr/>
            <p:nvPr/>
          </p:nvSpPr>
          <p:spPr>
            <a:xfrm>
              <a:off x="1799771" y="3251200"/>
              <a:ext cx="638629" cy="4934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Multiply 27"/>
            <p:cNvSpPr/>
            <p:nvPr/>
          </p:nvSpPr>
          <p:spPr>
            <a:xfrm>
              <a:off x="1799771" y="3106056"/>
              <a:ext cx="638629" cy="76925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799771" y="4310743"/>
            <a:ext cx="638629" cy="769257"/>
            <a:chOff x="1799771" y="3106056"/>
            <a:chExt cx="638629" cy="769257"/>
          </a:xfrm>
        </p:grpSpPr>
        <p:sp>
          <p:nvSpPr>
            <p:cNvPr id="30" name="Oval 29"/>
            <p:cNvSpPr/>
            <p:nvPr/>
          </p:nvSpPr>
          <p:spPr>
            <a:xfrm>
              <a:off x="1799771" y="3251200"/>
              <a:ext cx="638629" cy="4934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Multiply 30"/>
            <p:cNvSpPr/>
            <p:nvPr/>
          </p:nvSpPr>
          <p:spPr>
            <a:xfrm>
              <a:off x="1799771" y="3106056"/>
              <a:ext cx="638629" cy="76925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495142" y="3098800"/>
            <a:ext cx="638629" cy="769257"/>
            <a:chOff x="1799771" y="3106056"/>
            <a:chExt cx="638629" cy="769257"/>
          </a:xfrm>
        </p:grpSpPr>
        <p:sp>
          <p:nvSpPr>
            <p:cNvPr id="33" name="Oval 32"/>
            <p:cNvSpPr/>
            <p:nvPr/>
          </p:nvSpPr>
          <p:spPr>
            <a:xfrm>
              <a:off x="1799771" y="3251200"/>
              <a:ext cx="638629" cy="4934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1799771" y="3106056"/>
              <a:ext cx="638629" cy="76925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847771" y="3091542"/>
            <a:ext cx="638629" cy="769257"/>
            <a:chOff x="1799771" y="3106056"/>
            <a:chExt cx="638629" cy="769257"/>
          </a:xfrm>
        </p:grpSpPr>
        <p:sp>
          <p:nvSpPr>
            <p:cNvPr id="36" name="Oval 35"/>
            <p:cNvSpPr/>
            <p:nvPr/>
          </p:nvSpPr>
          <p:spPr>
            <a:xfrm>
              <a:off x="1799771" y="3251200"/>
              <a:ext cx="638629" cy="4934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Multiply 36"/>
            <p:cNvSpPr/>
            <p:nvPr/>
          </p:nvSpPr>
          <p:spPr>
            <a:xfrm>
              <a:off x="1799771" y="3106056"/>
              <a:ext cx="638629" cy="76925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477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417" y="582004"/>
            <a:ext cx="6957647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AU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08566" y="2680857"/>
                <a:ext cx="6986421" cy="3724707"/>
              </a:xfr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/>
              <a:lstStyle/>
              <a:p>
                <a:pPr marL="0" indent="0">
                  <a:buNone/>
                </a:pPr>
                <a:endParaRPr lang="as-IN" dirty="0" smtClean="0"/>
              </a:p>
              <a:p>
                <a:pPr marL="0" indent="0">
                  <a:buNone/>
                </a:pPr>
                <a:r>
                  <a:rPr lang="as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as-IN" sz="4400" dirty="0">
                    <a:cs typeface="+mj-cs"/>
                  </a:rPr>
                  <a:t>।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ar-AE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𝑥</m:t>
                        </m:r>
                      </m:e>
                      <m:sup>
                        <m:r>
                          <a:rPr lang="ar-AE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AE" sz="4400" dirty="0"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+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  <m:r>
                      <a:rPr lang="ar-AE" sz="44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−</m:t>
                    </m:r>
                    <m:r>
                      <a:rPr lang="ar-AE" sz="44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20</m:t>
                    </m:r>
                  </m:oMath>
                </a14:m>
                <a:endParaRPr lang="ar-AE" sz="4400" dirty="0">
                  <a:latin typeface="Cambria Math" panose="02040503050406030204" pitchFamily="18" charset="0"/>
                  <a:ea typeface="Cambria Math" panose="02040503050406030204" pitchFamily="18" charset="0"/>
                  <a:cs typeface="+mj-cs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4400" dirty="0">
                          <a:latin typeface="Cambria Math" panose="02040503050406030204" pitchFamily="18" charset="0"/>
                          <a:cs typeface="+mj-cs"/>
                        </a:rPr>
                        <m:t> </m:t>
                      </m:r>
                    </m:oMath>
                  </m:oMathPara>
                </a14:m>
                <a:endParaRPr lang="ar-AE" sz="4400" dirty="0">
                  <a:latin typeface="NikoshBAN" panose="02000000000000000000" pitchFamily="2" charset="0"/>
                  <a:cs typeface="+mj-cs"/>
                </a:endParaRPr>
              </a:p>
              <a:p>
                <a:pPr marL="0" indent="0">
                  <a:buNone/>
                </a:pPr>
                <a:r>
                  <a:rPr lang="as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as-IN" sz="4400" dirty="0" smtClean="0">
                    <a:latin typeface="NikoshBAN" panose="02000000000000000000" pitchFamily="2" charset="0"/>
                    <a:cs typeface="+mj-cs"/>
                  </a:rPr>
                  <a:t>।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s-IN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𝑎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+3a</a:t>
                </a:r>
                <a:r>
                  <a:rPr lang="ar-AE" sz="4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ar-AE" sz="4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ar-AE" sz="4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40</a:t>
                </a:r>
                <a:endParaRPr lang="en-AU" sz="4400" dirty="0">
                  <a:latin typeface="Cambria Math" panose="02040503050406030204" pitchFamily="18" charset="0"/>
                  <a:ea typeface="Cambria Math" panose="02040503050406030204" pitchFamily="18" charset="0"/>
                  <a:cs typeface="+mj-cs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08566" y="2680857"/>
                <a:ext cx="6986421" cy="3724707"/>
              </a:xfrm>
              <a:blipFill rotWithShape="0">
                <a:blip r:embed="rId2"/>
                <a:stretch>
                  <a:fillRect l="-3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9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6767" y="825737"/>
            <a:ext cx="4443046" cy="198229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8000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AU" sz="8000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207" y="3155485"/>
            <a:ext cx="3248166" cy="216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9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sndAc>
          <p:stSnd loop="1">
            <p:snd r:embed="rId2" name="explode.wav"/>
          </p:stSnd>
        </p:sndAc>
      </p:transition>
    </mc:Choice>
    <mc:Fallback xmlns="">
      <p:transition spd="slow">
        <p:sndAc>
          <p:stSnd loop="1"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17294" y="905880"/>
            <a:ext cx="5923128" cy="10437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641766" y="3307918"/>
            <a:ext cx="10044545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lvl="1"/>
            <a:r>
              <a:rPr lang="en-US" sz="40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)</a:t>
            </a: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নবীগঞ্জ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,লক্ষীপুর ।</a:t>
            </a:r>
          </a:p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Email- faruquehosen806@gmail.com</a:t>
            </a:r>
          </a:p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Mob –01837623505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Down Arrow 3"/>
          <p:cNvSpPr/>
          <p:nvPr/>
        </p:nvSpPr>
        <p:spPr>
          <a:xfrm>
            <a:off x="5731354" y="1577863"/>
            <a:ext cx="931984" cy="1579929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370" y="1712687"/>
            <a:ext cx="2396535" cy="361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9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40237" y="2006600"/>
            <a:ext cx="8621483" cy="447419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শ্রেণি-সপ্তম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অধ্যায়- ৫.৩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৭০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-৫০মিনিট 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5886" y="928914"/>
            <a:ext cx="8461828" cy="92333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47801" y="3151912"/>
            <a:ext cx="320040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/>
              <a:t>1) 2×3=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3" y="4624756"/>
            <a:ext cx="5802923" cy="13234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)  </a:t>
            </a:r>
            <a:r>
              <a:rPr lang="en-US" sz="4000" dirty="0">
                <a:latin typeface="Times New Roman" pitchFamily="18" charset="0"/>
                <a:cs typeface="NikoshBAN" pitchFamily="2" charset="0"/>
              </a:rPr>
              <a:t>2</a:t>
            </a:r>
            <a:r>
              <a:rPr lang="bn-BD" sz="4000" dirty="0">
                <a:latin typeface="Times New Roman" pitchFamily="18" charset="0"/>
                <a:cs typeface="NikoshBAN" pitchFamily="2" charset="0"/>
              </a:rPr>
              <a:t>কে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Times New Roman" pitchFamily="18" charset="0"/>
                <a:cs typeface="NikoshBAN" pitchFamily="2" charset="0"/>
              </a:rPr>
              <a:t>6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এর কি বলা হয়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3" y="5468815"/>
            <a:ext cx="5802923" cy="7078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3)  3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কে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এর কি বলা হয়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17873" y="4444663"/>
            <a:ext cx="4520870" cy="10004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গুণনীয়ক বা উৎপাদক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17873" y="5626013"/>
            <a:ext cx="4520869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গুণনীয়ক বা উৎপাদক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8201" y="3155836"/>
            <a:ext cx="142009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6000" dirty="0">
                <a:solidFill>
                  <a:prstClr val="black"/>
                </a:solidFill>
              </a:rPr>
              <a:t>   6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0418" y="1101438"/>
            <a:ext cx="821574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          পাঠের অনুকূল পরিবেশ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9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9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3396" y="797011"/>
            <a:ext cx="8038531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7200" dirty="0"/>
          </a:p>
        </p:txBody>
      </p:sp>
      <p:sp>
        <p:nvSpPr>
          <p:cNvPr id="3" name="Rectangle 2"/>
          <p:cNvSpPr/>
          <p:nvPr/>
        </p:nvSpPr>
        <p:spPr>
          <a:xfrm>
            <a:off x="1570629" y="3336454"/>
            <a:ext cx="103040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উ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ৎ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পাদক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88179" y="4878680"/>
                <a:ext cx="2918436" cy="7218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bn-BD" sz="4000" b="1">
                          <a:latin typeface="Cambria Math"/>
                        </a:rPr>
                        <m:t>+</m:t>
                      </m:r>
                      <m:r>
                        <a:rPr lang="en-US" sz="4000" b="1" i="1">
                          <a:latin typeface="Cambria Math"/>
                        </a:rPr>
                        <m:t>𝟓𝐱</m:t>
                      </m:r>
                      <m:r>
                        <a:rPr lang="en-US" sz="4000" b="1">
                          <a:latin typeface="Cambria Math"/>
                        </a:rPr>
                        <m:t>+</m:t>
                      </m:r>
                      <m:r>
                        <a:rPr lang="en-US" sz="40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779" y="4650078"/>
                <a:ext cx="2918436" cy="7218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868469" y="4878678"/>
            <a:ext cx="2006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মধ্যপদ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4982572" y="5600480"/>
            <a:ext cx="655093" cy="592193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6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3216" y="796634"/>
            <a:ext cx="6724357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শিখনফল -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-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74808" y="2126673"/>
                <a:ext cx="11076849" cy="5617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১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।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+</a:t>
                </a:r>
                <a:r>
                  <a:rPr lang="en-US" sz="40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+c 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আকারের</a:t>
                </a: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রাশি</a:t>
                </a: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 থেকে </a:t>
                </a:r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ঘাত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সহগ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ধ্রুবক</a:t>
                </a:r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সনাক্ত করতে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পারবে</a:t>
                </a:r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। </a:t>
                </a:r>
              </a:p>
              <a:p>
                <a:pPr>
                  <a:buNone/>
                </a:pP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২ । </a:t>
                </a:r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+b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+c</a:t>
                </a:r>
                <a:r>
                  <a:rPr lang="bn-BD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মধ্যপদ</a:t>
                </a: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বিশ্লেষণের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নিয়মগুলো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বর্ণনা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করতে</a:t>
                </a:r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পারবে</a:t>
                </a:r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400" dirty="0">
                    <a:latin typeface="NikoshBAN" pitchFamily="2" charset="0"/>
                    <a:cs typeface="NikoshBAN" pitchFamily="2" charset="0"/>
                  </a:rPr>
                  <a:t>৩। </a:t>
                </a:r>
                <a:r>
                  <a:rPr lang="en-US" sz="44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+b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</m:oMath>
                </a14:m>
                <a:r>
                  <a:rPr lang="en-US" sz="44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+c</a:t>
                </a:r>
                <a:r>
                  <a:rPr lang="bn-BD" sz="44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:r>
                  <a:rPr lang="bn-BD" sz="4400" dirty="0">
                    <a:latin typeface="NikoshBAN" pitchFamily="2" charset="0"/>
                    <a:cs typeface="NikoshBAN" pitchFamily="2" charset="0"/>
                  </a:rPr>
                  <a:t>এর </a:t>
                </a:r>
                <a:r>
                  <a:rPr lang="en-US" sz="4400" dirty="0">
                    <a:latin typeface="NikoshBAN" pitchFamily="2" charset="0"/>
                    <a:cs typeface="NikoshBAN" pitchFamily="2" charset="0"/>
                  </a:rPr>
                  <a:t>উ</a:t>
                </a:r>
                <a:r>
                  <a:rPr lang="bn-BD" sz="4400" dirty="0">
                    <a:latin typeface="NikoshBAN" pitchFamily="2" charset="0"/>
                    <a:cs typeface="NikoshBAN" pitchFamily="2" charset="0"/>
                  </a:rPr>
                  <a:t>ৎ</a:t>
                </a:r>
                <a:r>
                  <a:rPr lang="en-US" sz="4400" dirty="0" err="1">
                    <a:latin typeface="NikoshBAN" pitchFamily="2" charset="0"/>
                    <a:cs typeface="NikoshBAN" pitchFamily="2" charset="0"/>
                  </a:rPr>
                  <a:t>পাদক</a:t>
                </a:r>
                <a:r>
                  <a:rPr lang="bn-IN" sz="4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>
                    <a:latin typeface="NikoshBAN" pitchFamily="2" charset="0"/>
                    <a:cs typeface="NikoshBAN" pitchFamily="2" charset="0"/>
                  </a:rPr>
                  <a:t>নির্ণয়</a:t>
                </a:r>
                <a:r>
                  <a:rPr lang="bn-IN" sz="4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>
                    <a:latin typeface="NikoshBAN" pitchFamily="2" charset="0"/>
                    <a:cs typeface="NikoshBAN" pitchFamily="2" charset="0"/>
                  </a:rPr>
                  <a:t>করতে</a:t>
                </a:r>
                <a:r>
                  <a:rPr lang="bn-IN" sz="4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>
                    <a:latin typeface="NikoshBAN" pitchFamily="2" charset="0"/>
                    <a:cs typeface="NikoshBAN" pitchFamily="2" charset="0"/>
                  </a:rPr>
                  <a:t>পারবে</a:t>
                </a:r>
                <a:r>
                  <a:rPr lang="en-US" sz="4400" dirty="0">
                    <a:latin typeface="NikoshBAN" pitchFamily="2" charset="0"/>
                    <a:cs typeface="NikoshBAN" pitchFamily="2" charset="0"/>
                  </a:rPr>
                  <a:t> ।</a:t>
                </a:r>
              </a:p>
              <a:p>
                <a:endParaRPr lang="en-US" sz="4800" dirty="0">
                  <a:latin typeface="NikoshBAN" pitchFamily="2" charset="0"/>
                  <a:cs typeface="NikoshBAN" pitchFamily="2" charset="0"/>
                </a:endParaRPr>
              </a:p>
              <a:p>
                <a:pPr>
                  <a:buNone/>
                </a:pP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808" y="2126673"/>
                <a:ext cx="11076849" cy="5617051"/>
              </a:xfrm>
              <a:prstGeom prst="rect">
                <a:avLst/>
              </a:prstGeom>
              <a:blipFill rotWithShape="0">
                <a:blip r:embed="rId2"/>
                <a:stretch>
                  <a:fillRect l="-2201" t="-2606" r="-2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073726" y="3516364"/>
            <a:ext cx="10722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10" name="TextBox 9"/>
          <p:cNvSpPr txBox="1"/>
          <p:nvPr/>
        </p:nvSpPr>
        <p:spPr>
          <a:xfrm flipH="1" flipV="1">
            <a:off x="-1106713" y="-2235199"/>
            <a:ext cx="1640114" cy="677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8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55982" y="3483420"/>
                <a:ext cx="907142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+ 7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</m:oMath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982" y="3483420"/>
                <a:ext cx="9071429" cy="707886"/>
              </a:xfrm>
              <a:prstGeom prst="rect">
                <a:avLst/>
              </a:prstGeom>
              <a:blipFill rotWithShape="0">
                <a:blip r:embed="rId2"/>
                <a:stretch>
                  <a:fillRect t="-15385" b="-35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Up Arrow 2"/>
          <p:cNvSpPr/>
          <p:nvPr/>
        </p:nvSpPr>
        <p:spPr>
          <a:xfrm rot="18573585">
            <a:off x="3330152" y="2586194"/>
            <a:ext cx="298318" cy="1248229"/>
          </a:xfrm>
          <a:prstGeom prst="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8865121">
            <a:off x="1399752" y="1906990"/>
            <a:ext cx="3885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746163" y="4034964"/>
            <a:ext cx="261257" cy="1306285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55856" y="5181597"/>
            <a:ext cx="2975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সহগ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879754" y="3722792"/>
            <a:ext cx="1480457" cy="31217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31190" y="3497934"/>
            <a:ext cx="2757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ধ্রুবক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5048" y="879233"/>
            <a:ext cx="10550769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72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মধ্যপদ বিশ্লেষণের নিয়ম -  </a:t>
            </a:r>
            <a:endParaRPr lang="en-US" sz="66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5048" y="2461846"/>
            <a:ext cx="10550769" cy="13234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সর্বোচ্ছ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ঘাতের সহগের সাথে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ধ্রুবক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গুণ করতে হবে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5046" y="3950005"/>
            <a:ext cx="10550769" cy="13849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ঐ গুণফলের সুবিধামত দুটি গুণনীয়ক বের করতে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হবে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যেন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যোগ অথবা বিয়োগ করলে মধ্যরাশি পাওয়া যায়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5048" y="5653702"/>
            <a:ext cx="10550769" cy="7078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অতঃপর জোড়ায় জোড়ায় কমন নিতে হবে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37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87417" y="1072662"/>
                <a:ext cx="5838093" cy="92333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bn-BD" sz="54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5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bn-BD" sz="5400">
                        <a:latin typeface="Cambria Math"/>
                      </a:rPr>
                      <m:t>+</m:t>
                    </m:r>
                    <m:r>
                      <a:rPr lang="en-US" sz="5400">
                        <a:latin typeface="Cambria Math"/>
                      </a:rPr>
                      <m:t>5</m:t>
                    </m:r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  <m:r>
                      <a:rPr lang="en-US" sz="5400">
                        <a:latin typeface="Cambria Math"/>
                      </a:rPr>
                      <m:t>+</m:t>
                    </m:r>
                    <m:r>
                      <a:rPr lang="en-US" sz="5400">
                        <a:latin typeface="Cambria Math"/>
                      </a:rPr>
                      <m:t>6</m:t>
                    </m:r>
                  </m:oMath>
                </a14:m>
                <a:endParaRPr lang="en-US" sz="5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015" y="844062"/>
                <a:ext cx="5838093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5532" t="-18421" b="-38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402784" y="1808020"/>
            <a:ext cx="1502083" cy="14824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10209664" y="1808018"/>
            <a:ext cx="304800" cy="148243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4865" y="1808019"/>
            <a:ext cx="304800" cy="148243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514642" y="1808017"/>
            <a:ext cx="304800" cy="148243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8402784" y="3290812"/>
            <a:ext cx="1502083" cy="30480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05225" y="3290453"/>
            <a:ext cx="304441" cy="3051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210203" y="3290810"/>
            <a:ext cx="304441" cy="3051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11554" y="3595611"/>
            <a:ext cx="304441" cy="3051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84018" y="3596296"/>
            <a:ext cx="335424" cy="3051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209666" y="3596296"/>
            <a:ext cx="304441" cy="3051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515003" y="3291138"/>
            <a:ext cx="304441" cy="3051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0800000">
            <a:off x="8403142" y="3595970"/>
            <a:ext cx="1502083" cy="30480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87417" y="2180492"/>
                <a:ext cx="5838093" cy="92333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5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US" sz="54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5400" dirty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54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+2</a:t>
                </a:r>
                <a:r>
                  <a:rPr lang="en-US" sz="5400" dirty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54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+6</a:t>
                </a:r>
                <a:endParaRPr lang="en-US" sz="5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015" y="1951892"/>
                <a:ext cx="5838093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5532" t="-23026" b="-40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87417" y="3290452"/>
                <a:ext cx="5838093" cy="92333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/>
                  <a:t>=</a:t>
                </a:r>
                <a:r>
                  <a:rPr lang="en-US" sz="5400" dirty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</m:oMath>
                </a14:m>
                <a:r>
                  <a:rPr lang="en-US" sz="5400" dirty="0"/>
                  <a:t>(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5400" dirty="0"/>
                  <a:t>+3)+2(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5400" dirty="0"/>
                  <a:t>+3)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015" y="3061852"/>
                <a:ext cx="5838093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5532" t="-18421" r="-4280" b="-38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87417" y="4213784"/>
                <a:ext cx="5838093" cy="830997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=(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4800" dirty="0"/>
                  <a:t>+3)(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4800" dirty="0"/>
                  <a:t>+2)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015" y="3985182"/>
                <a:ext cx="5838093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4697" t="-16912" b="-3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Block Arc 29"/>
          <p:cNvSpPr/>
          <p:nvPr/>
        </p:nvSpPr>
        <p:spPr>
          <a:xfrm>
            <a:off x="2890578" y="879233"/>
            <a:ext cx="2971800" cy="608929"/>
          </a:xfrm>
          <a:prstGeom prst="blockArc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679873" y="2180494"/>
                <a:ext cx="919654" cy="78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9873" y="2180494"/>
                <a:ext cx="919654" cy="78476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8679875" y="3332705"/>
                <a:ext cx="9573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2</a:t>
                </a:r>
                <a:r>
                  <a:rPr lang="en-US" sz="3200" dirty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</m:oMath>
                </a14:m>
                <a:endParaRPr lang="en-US" sz="32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9875" y="3332705"/>
                <a:ext cx="957327" cy="584775"/>
              </a:xfrm>
              <a:prstGeom prst="rect">
                <a:avLst/>
              </a:prstGeom>
              <a:blipFill rotWithShape="0">
                <a:blip r:embed="rId7"/>
                <a:stretch>
                  <a:fillRect l="-16561"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0063774" y="2180492"/>
                <a:ext cx="9090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3</a:t>
                </a:r>
                <a:r>
                  <a:rPr lang="en-US" sz="2800" dirty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𝓍</m:t>
                    </m:r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3774" y="2180492"/>
                <a:ext cx="909026" cy="523220"/>
              </a:xfrm>
              <a:prstGeom prst="rect">
                <a:avLst/>
              </a:prstGeom>
              <a:blipFill rotWithShape="0">
                <a:blip r:embed="rId8"/>
                <a:stretch>
                  <a:fillRect l="-14094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0209664" y="3346047"/>
            <a:ext cx="609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5778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" grpId="0" animBg="1"/>
      <p:bldP spid="8" grpId="0" animBg="1"/>
      <p:bldP spid="9" grpId="0" animBg="1"/>
      <p:bldP spid="30" grpId="0" animBg="1"/>
      <p:bldP spid="3" grpId="0" animBg="1"/>
      <p:bldP spid="11" grpId="0"/>
      <p:bldP spid="13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2330</TotalTime>
  <Words>203</Words>
  <Application>Microsoft Office PowerPoint</Application>
  <PresentationFormat>Custom</PresentationFormat>
  <Paragraphs>84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Calibri</vt:lpstr>
      <vt:lpstr>Cambria Math</vt:lpstr>
      <vt:lpstr>Century Gothic</vt:lpstr>
      <vt:lpstr>NikoshBAN</vt:lpstr>
      <vt:lpstr>Tahoma</vt:lpstr>
      <vt:lpstr>Times New Roman</vt:lpstr>
      <vt:lpstr>Vrinda</vt:lpstr>
      <vt:lpstr>Wingdings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বাড়ির কাজ </vt:lpstr>
      <vt:lpstr>       ধন্যবাদ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221</cp:revision>
  <dcterms:created xsi:type="dcterms:W3CDTF">2015-02-25T03:14:50Z</dcterms:created>
  <dcterms:modified xsi:type="dcterms:W3CDTF">2020-05-17T10:56:49Z</dcterms:modified>
</cp:coreProperties>
</file>