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22"/>
  </p:notesMasterIdLst>
  <p:sldIdLst>
    <p:sldId id="282" r:id="rId2"/>
    <p:sldId id="256" r:id="rId3"/>
    <p:sldId id="403" r:id="rId4"/>
    <p:sldId id="274" r:id="rId5"/>
    <p:sldId id="269" r:id="rId6"/>
    <p:sldId id="385" r:id="rId7"/>
    <p:sldId id="395" r:id="rId8"/>
    <p:sldId id="400" r:id="rId9"/>
    <p:sldId id="428" r:id="rId10"/>
    <p:sldId id="423" r:id="rId11"/>
    <p:sldId id="421" r:id="rId12"/>
    <p:sldId id="425" r:id="rId13"/>
    <p:sldId id="368" r:id="rId14"/>
    <p:sldId id="406" r:id="rId15"/>
    <p:sldId id="276" r:id="rId16"/>
    <p:sldId id="420" r:id="rId17"/>
    <p:sldId id="270" r:id="rId18"/>
    <p:sldId id="408"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05"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00BC"/>
    <a:srgbClr val="00CCFF"/>
    <a:srgbClr val="3333FF"/>
    <a:srgbClr val="CCFFFF"/>
    <a:srgbClr val="C2FFA3"/>
    <a:srgbClr val="CCFF66"/>
    <a:srgbClr val="99FF66"/>
    <a:srgbClr val="B3F1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4660"/>
  </p:normalViewPr>
  <p:slideViewPr>
    <p:cSldViewPr snapToGrid="0" showGuides="1">
      <p:cViewPr>
        <p:scale>
          <a:sx n="68" d="100"/>
          <a:sy n="68" d="100"/>
        </p:scale>
        <p:origin x="-792" y="-114"/>
      </p:cViewPr>
      <p:guideLst>
        <p:guide orient="horz" pos="2205"/>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25913-E6C3-4E51-A8A3-10C72388182A}" type="datetimeFigureOut">
              <a:rPr lang="en-US" smtClean="0"/>
              <a:t>5/17/2020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F0D7C1-5CD7-4D25-8C5E-40F3B236840F}" type="slidenum">
              <a:rPr lang="en-US" smtClean="0"/>
              <a:t>‹#›</a:t>
            </a:fld>
            <a:endParaRPr lang="en-US"/>
          </a:p>
        </p:txBody>
      </p:sp>
    </p:spTree>
    <p:extLst>
      <p:ext uri="{BB962C8B-B14F-4D97-AF65-F5344CB8AC3E}">
        <p14:creationId xmlns:p14="http://schemas.microsoft.com/office/powerpoint/2010/main" val="351255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t>2</a:t>
            </a:fld>
            <a:endParaRPr lang="en-US"/>
          </a:p>
        </p:txBody>
      </p:sp>
    </p:spTree>
    <p:extLst>
      <p:ext uri="{BB962C8B-B14F-4D97-AF65-F5344CB8AC3E}">
        <p14:creationId xmlns:p14="http://schemas.microsoft.com/office/powerpoint/2010/main" val="2937516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t>5</a:t>
            </a:fld>
            <a:endParaRPr lang="en-US"/>
          </a:p>
        </p:txBody>
      </p:sp>
    </p:spTree>
    <p:extLst>
      <p:ext uri="{BB962C8B-B14F-4D97-AF65-F5344CB8AC3E}">
        <p14:creationId xmlns:p14="http://schemas.microsoft.com/office/powerpoint/2010/main" val="2219358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t>15</a:t>
            </a:fld>
            <a:endParaRPr lang="en-US"/>
          </a:p>
        </p:txBody>
      </p:sp>
    </p:spTree>
    <p:extLst>
      <p:ext uri="{BB962C8B-B14F-4D97-AF65-F5344CB8AC3E}">
        <p14:creationId xmlns:p14="http://schemas.microsoft.com/office/powerpoint/2010/main" val="9968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t>17</a:t>
            </a:fld>
            <a:endParaRPr lang="en-US"/>
          </a:p>
        </p:txBody>
      </p:sp>
    </p:spTree>
    <p:extLst>
      <p:ext uri="{BB962C8B-B14F-4D97-AF65-F5344CB8AC3E}">
        <p14:creationId xmlns:p14="http://schemas.microsoft.com/office/powerpoint/2010/main" val="233472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t>19</a:t>
            </a:fld>
            <a:endParaRPr lang="en-US"/>
          </a:p>
        </p:txBody>
      </p:sp>
    </p:spTree>
    <p:extLst>
      <p:ext uri="{BB962C8B-B14F-4D97-AF65-F5344CB8AC3E}">
        <p14:creationId xmlns:p14="http://schemas.microsoft.com/office/powerpoint/2010/main" val="107232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8F0D7C1-5CD7-4D25-8C5E-40F3B236840F}" type="slidenum">
              <a:rPr lang="en-US" smtClean="0"/>
              <a:t>20</a:t>
            </a:fld>
            <a:endParaRPr lang="en-US"/>
          </a:p>
        </p:txBody>
      </p:sp>
    </p:spTree>
    <p:extLst>
      <p:ext uri="{BB962C8B-B14F-4D97-AF65-F5344CB8AC3E}">
        <p14:creationId xmlns:p14="http://schemas.microsoft.com/office/powerpoint/2010/main" val="38886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108802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397556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182855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242018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23E5C-C145-4F31-BE6A-2D92A64C1C1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355038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23E5C-C145-4F31-BE6A-2D92A64C1C17}"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332767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23E5C-C145-4F31-BE6A-2D92A64C1C17}"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271009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23E5C-C145-4F31-BE6A-2D92A64C1C17}"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284646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23E5C-C145-4F31-BE6A-2D92A64C1C17}"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68726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23E5C-C145-4F31-BE6A-2D92A64C1C17}"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54141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23E5C-C145-4F31-BE6A-2D92A64C1C17}"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411459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23E5C-C145-4F31-BE6A-2D92A64C1C17}" type="datetimeFigureOut">
              <a:rPr lang="en-US" smtClean="0"/>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AC110-5E17-4960-947F-1C6F1985F8D5}" type="slidenum">
              <a:rPr lang="en-US" smtClean="0"/>
              <a:t>‹#›</a:t>
            </a:fld>
            <a:endParaRPr lang="en-US"/>
          </a:p>
        </p:txBody>
      </p:sp>
    </p:spTree>
    <p:extLst>
      <p:ext uri="{BB962C8B-B14F-4D97-AF65-F5344CB8AC3E}">
        <p14:creationId xmlns:p14="http://schemas.microsoft.com/office/powerpoint/2010/main" val="1527061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875" y="274212"/>
            <a:ext cx="4374697" cy="29238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Calibri" panose="020F0502020204030204" pitchFamily="34" charset="0"/>
              <a:buNone/>
            </a:pPr>
            <a:r>
              <a:rPr lang="bn-IN" sz="2800" dirty="0" smtClean="0">
                <a:solidFill>
                  <a:srgbClr val="FF0000"/>
                </a:solidFill>
                <a:latin typeface="NikoshBAN" pitchFamily="2" charset="0"/>
                <a:cs typeface="NikoshBAN" pitchFamily="2" charset="0"/>
              </a:rPr>
              <a:t>   </a:t>
            </a:r>
            <a:endParaRPr lang="en-US" sz="2800" dirty="0" smtClean="0">
              <a:solidFill>
                <a:srgbClr val="FF0000"/>
              </a:solidFill>
              <a:latin typeface="NikoshBAN" pitchFamily="2" charset="0"/>
              <a:cs typeface="NikoshBAN" pitchFamily="2" charset="0"/>
            </a:endParaRPr>
          </a:p>
          <a:p>
            <a:pPr>
              <a:buFont typeface="Calibri" panose="020F0502020204030204" pitchFamily="34" charset="0"/>
              <a:buNone/>
            </a:pPr>
            <a:r>
              <a:rPr lang="bn-IN" sz="4400" dirty="0" smtClean="0">
                <a:solidFill>
                  <a:srgbClr val="FF0000"/>
                </a:solidFill>
                <a:latin typeface="NikoshBAN" pitchFamily="2" charset="0"/>
                <a:cs typeface="NikoshBAN" pitchFamily="2" charset="0"/>
              </a:rPr>
              <a:t> মলিনা বিশ্বাস </a:t>
            </a:r>
            <a:r>
              <a:rPr lang="en-US" sz="4400" dirty="0" smtClean="0">
                <a:solidFill>
                  <a:srgbClr val="FF0000"/>
                </a:solidFill>
                <a:latin typeface="NikoshBAN" pitchFamily="2" charset="0"/>
                <a:cs typeface="NikoshBAN" pitchFamily="2" charset="0"/>
              </a:rPr>
              <a:t>(</a:t>
            </a:r>
            <a:r>
              <a:rPr lang="bn-IN" sz="4400" dirty="0" smtClean="0">
                <a:solidFill>
                  <a:srgbClr val="FF0000"/>
                </a:solidFill>
                <a:latin typeface="NikoshBAN" pitchFamily="2" charset="0"/>
                <a:cs typeface="NikoshBAN" pitchFamily="2" charset="0"/>
              </a:rPr>
              <a:t>মলি) </a:t>
            </a:r>
          </a:p>
          <a:p>
            <a:pPr>
              <a:buFont typeface="Calibri" panose="020F0502020204030204" pitchFamily="34" charset="0"/>
              <a:buNone/>
            </a:pP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সহকারি শিক্ষক </a:t>
            </a:r>
            <a:r>
              <a:rPr lang="bn-IN" sz="2800" dirty="0" smtClean="0">
                <a:latin typeface="NikoshBAN" pitchFamily="2" charset="0"/>
                <a:cs typeface="NikoshBAN" pitchFamily="2" charset="0"/>
              </a:rPr>
              <a:t>(গণিত ও বিজ্ঞান ) </a:t>
            </a:r>
            <a:endParaRPr lang="bn-BD" sz="2800" dirty="0" smtClean="0">
              <a:latin typeface="NikoshBAN" pitchFamily="2" charset="0"/>
              <a:cs typeface="NikoshBAN" pitchFamily="2" charset="0"/>
            </a:endParaRPr>
          </a:p>
          <a:p>
            <a:pPr>
              <a:buFont typeface="Calibri" panose="020F0502020204030204" pitchFamily="34" charset="0"/>
              <a:buNone/>
            </a:pPr>
            <a:r>
              <a:rPr lang="bn-BD" sz="2800" dirty="0" smtClean="0">
                <a:latin typeface="NikoshBAN" pitchFamily="2" charset="0"/>
                <a:cs typeface="NikoshBAN" pitchFamily="2" charset="0"/>
              </a:rPr>
              <a:t>    বনগ্রাম মাধ্যমিক বিদ্যালয়           </a:t>
            </a:r>
          </a:p>
          <a:p>
            <a:pPr>
              <a:buFont typeface="Calibri" panose="020F0502020204030204" pitchFamily="34" charset="0"/>
              <a:buNone/>
            </a:pPr>
            <a:r>
              <a:rPr lang="bn-BD" sz="2800" dirty="0" smtClean="0">
                <a:latin typeface="NikoshBAN" pitchFamily="2" charset="0"/>
                <a:cs typeface="NikoshBAN" pitchFamily="2" charset="0"/>
              </a:rPr>
              <a:t>    খোকসা, কুষ্টিয়া ।</a:t>
            </a:r>
            <a:endParaRPr lang="en-US" sz="2800" dirty="0" smtClean="0">
              <a:latin typeface="NikoshBAN" pitchFamily="2" charset="0"/>
              <a:cs typeface="NikoshBAN" pitchFamily="2" charset="0"/>
            </a:endParaRPr>
          </a:p>
          <a:p>
            <a:pPr>
              <a:buFont typeface="Calibri" panose="020F0502020204030204" pitchFamily="34" charset="0"/>
              <a:buNone/>
            </a:pPr>
            <a:r>
              <a:rPr lang="bn-BD" sz="2800" dirty="0" smtClean="0">
                <a:latin typeface="Nikosh" pitchFamily="2" charset="0"/>
                <a:cs typeface="Nikosh" pitchFamily="2" charset="0"/>
              </a:rPr>
              <a:t>    মোবাইলঃ   ০১৭</a:t>
            </a:r>
            <a:r>
              <a:rPr lang="bn-IN" sz="2800" dirty="0" smtClean="0">
                <a:latin typeface="Nikosh" pitchFamily="2" charset="0"/>
                <a:cs typeface="Nikosh" pitchFamily="2" charset="0"/>
              </a:rPr>
              <a:t>৪৭৪৮৯৪৯২ </a:t>
            </a:r>
            <a:r>
              <a:rPr lang="bn-BD" sz="2800" dirty="0" smtClean="0">
                <a:latin typeface="Nikosh" pitchFamily="2" charset="0"/>
                <a:cs typeface="Nikosh" pitchFamily="2" charset="0"/>
              </a:rPr>
              <a:t> </a:t>
            </a:r>
            <a:endParaRPr lang="bn-BD" sz="2800" dirty="0">
              <a:latin typeface="Nikosh" pitchFamily="2" charset="0"/>
              <a:cs typeface="Nikosh" pitchFamily="2" charset="0"/>
            </a:endParaRPr>
          </a:p>
        </p:txBody>
      </p:sp>
      <p:sp>
        <p:nvSpPr>
          <p:cNvPr id="3" name="Rectangle 2"/>
          <p:cNvSpPr/>
          <p:nvPr/>
        </p:nvSpPr>
        <p:spPr>
          <a:xfrm>
            <a:off x="4386524" y="3519282"/>
            <a:ext cx="4659002" cy="267765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Calibri" panose="020F0502020204030204" pitchFamily="34" charset="0"/>
              <a:buNone/>
            </a:pPr>
            <a:r>
              <a:rPr lang="bn-BD" sz="2800" b="1" dirty="0" smtClean="0">
                <a:solidFill>
                  <a:srgbClr val="0070C0"/>
                </a:solidFill>
                <a:latin typeface="NikoshBAN" pitchFamily="2" charset="0"/>
                <a:cs typeface="NikoshBAN" pitchFamily="2" charset="0"/>
              </a:rPr>
              <a:t> </a:t>
            </a:r>
            <a:r>
              <a:rPr lang="bn-IN" sz="2800" b="1" dirty="0" smtClean="0">
                <a:solidFill>
                  <a:srgbClr val="0070C0"/>
                </a:solidFill>
                <a:latin typeface="NikoshBAN" pitchFamily="2" charset="0"/>
                <a:cs typeface="NikoshBAN" pitchFamily="2" charset="0"/>
              </a:rPr>
              <a:t>   </a:t>
            </a:r>
            <a:r>
              <a:rPr lang="bn-IN" sz="2800" dirty="0" smtClean="0">
                <a:latin typeface="NikoshBAN" pitchFamily="2" charset="0"/>
                <a:cs typeface="NikoshBAN" pitchFamily="2" charset="0"/>
              </a:rPr>
              <a:t>শ্রেণিঃ  নবম     </a:t>
            </a:r>
            <a:endParaRPr lang="bn-BD" sz="2800" dirty="0" smtClean="0">
              <a:ln w="12700">
                <a:solidFill>
                  <a:schemeClr val="accent3">
                    <a:lumMod val="50000"/>
                  </a:schemeClr>
                </a:solidFill>
                <a:prstDash val="solid"/>
              </a:ln>
              <a:effectLst>
                <a:innerShdw blurRad="177800">
                  <a:schemeClr val="accent3">
                    <a:lumMod val="50000"/>
                  </a:schemeClr>
                </a:innerShdw>
              </a:effectLst>
              <a:latin typeface="NikoshBAN" pitchFamily="2" charset="0"/>
              <a:cs typeface="NikoshBAN" pitchFamily="2" charset="0"/>
            </a:endParaRPr>
          </a:p>
          <a:p>
            <a:pPr>
              <a:buFont typeface="Calibri" panose="020F0502020204030204" pitchFamily="34" charset="0"/>
              <a:buNone/>
            </a:pP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বিষয়ঃ </a:t>
            </a:r>
            <a:r>
              <a:rPr lang="bn-IN" sz="2800" dirty="0" smtClean="0">
                <a:latin typeface="NikoshBAN" pitchFamily="2" charset="0"/>
                <a:cs typeface="NikoshBAN" pitchFamily="2" charset="0"/>
              </a:rPr>
              <a:t> পদার্থ বিজ্ঞান    </a:t>
            </a:r>
          </a:p>
          <a:p>
            <a:pPr>
              <a:buFont typeface="Calibri" panose="020F0502020204030204" pitchFamily="34" charset="0"/>
              <a:buNone/>
            </a:pPr>
            <a:r>
              <a:rPr lang="en-US" sz="2800" b="1" dirty="0" smtClean="0">
                <a:latin typeface="NikoshBAN" pitchFamily="2" charset="0"/>
                <a:cs typeface="NikoshBAN" pitchFamily="2" charset="0"/>
              </a:rPr>
              <a:t>  </a:t>
            </a:r>
            <a:r>
              <a:rPr lang="bn-IN" sz="2800" b="1" dirty="0" smtClean="0">
                <a:latin typeface="NikoshBAN" pitchFamily="2" charset="0"/>
                <a:cs typeface="NikoshBAN" pitchFamily="2" charset="0"/>
              </a:rPr>
              <a:t> </a:t>
            </a:r>
            <a:r>
              <a:rPr lang="en-US" sz="2800" b="1" dirty="0">
                <a:latin typeface="NikoshBAN" pitchFamily="2" charset="0"/>
                <a:cs typeface="NikoshBAN" pitchFamily="2" charset="0"/>
              </a:rPr>
              <a:t> </a:t>
            </a:r>
            <a:r>
              <a:rPr lang="bn-IN" sz="2800" dirty="0" smtClean="0">
                <a:latin typeface="NikoshBAN" panose="02000000000000000000" pitchFamily="2" charset="0"/>
                <a:cs typeface="NikoshBAN" panose="02000000000000000000" pitchFamily="2" charset="0"/>
              </a:rPr>
              <a:t>অধ্যায়ঃ  নবম (আলোর প্রতিসরন )               </a:t>
            </a:r>
            <a:endParaRPr lang="en-US" sz="2800" b="1" dirty="0" smtClean="0">
              <a:latin typeface="NikoshBAN" panose="02000000000000000000" pitchFamily="2" charset="0"/>
              <a:cs typeface="NikoshBAN" panose="02000000000000000000" pitchFamily="2" charset="0"/>
            </a:endParaRPr>
          </a:p>
          <a:p>
            <a:r>
              <a:rPr lang="en-US" sz="2800" b="1" dirty="0" smtClean="0">
                <a:latin typeface="NikoshBAN" panose="02000000000000000000" pitchFamily="2" charset="0"/>
                <a:cs typeface="NikoshBAN" panose="02000000000000000000" pitchFamily="2" charset="0"/>
              </a:rPr>
              <a:t>  </a:t>
            </a:r>
            <a:r>
              <a:rPr lang="bn-IN" sz="2800" b="1" dirty="0" smtClean="0">
                <a:latin typeface="NikoshBAN" panose="02000000000000000000" pitchFamily="2" charset="0"/>
                <a:cs typeface="NikoshBAN" panose="02000000000000000000" pitchFamily="2" charset="0"/>
              </a:rPr>
              <a:t> </a:t>
            </a:r>
            <a:r>
              <a:rPr lang="en-US" sz="2800" b="1"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পাঠঃ</a:t>
            </a:r>
            <a:r>
              <a:rPr lang="bn-IN" sz="2800" b="1" dirty="0" smtClean="0">
                <a:latin typeface="NikoshBAN" panose="02000000000000000000" pitchFamily="2" charset="0"/>
                <a:cs typeface="NikoshBAN" panose="02000000000000000000" pitchFamily="2" charset="0"/>
              </a:rPr>
              <a:t>   </a:t>
            </a:r>
            <a:r>
              <a:rPr lang="bn-IN" sz="2800" dirty="0">
                <a:latin typeface="NikoshBAN" pitchFamily="2" charset="0"/>
                <a:cs typeface="NikoshBAN" pitchFamily="2" charset="0"/>
              </a:rPr>
              <a:t>চোখের ক্রুটি ও তার প্রতিকার</a:t>
            </a:r>
            <a:endParaRPr lang="en-US" sz="2800" dirty="0">
              <a:latin typeface="NikoshBAN" pitchFamily="2" charset="0"/>
              <a:cs typeface="NikoshBAN" pitchFamily="2" charset="0"/>
            </a:endParaRPr>
          </a:p>
          <a:p>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তারিখঃ </a:t>
            </a:r>
            <a:r>
              <a:rPr lang="bn-IN" sz="2800" dirty="0" smtClean="0">
                <a:latin typeface="NikoshBAN" pitchFamily="2" charset="0"/>
                <a:cs typeface="NikoshBAN" pitchFamily="2" charset="0"/>
              </a:rPr>
              <a:t>১৮</a:t>
            </a:r>
            <a:r>
              <a:rPr lang="bn-BD" sz="2800" dirty="0" smtClean="0">
                <a:latin typeface="NikoshBAN" pitchFamily="2" charset="0"/>
                <a:cs typeface="NikoshBAN" pitchFamily="2" charset="0"/>
              </a:rPr>
              <a:t>/</a:t>
            </a:r>
            <a:r>
              <a:rPr lang="en-US" sz="2800" dirty="0" smtClean="0">
                <a:latin typeface="NikoshBAN" pitchFamily="2" charset="0"/>
                <a:cs typeface="NikoshBAN" pitchFamily="2" charset="0"/>
              </a:rPr>
              <a:t> 0</a:t>
            </a:r>
            <a:r>
              <a:rPr lang="bn-IN" sz="2800" dirty="0">
                <a:latin typeface="NikoshBAN" pitchFamily="2" charset="0"/>
                <a:cs typeface="NikoshBAN" pitchFamily="2" charset="0"/>
              </a:rPr>
              <a:t>৫</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/২০</a:t>
            </a:r>
            <a:r>
              <a:rPr lang="en-US" sz="2800" dirty="0" smtClean="0">
                <a:latin typeface="NikoshBAN" pitchFamily="2" charset="0"/>
                <a:cs typeface="NikoshBAN" pitchFamily="2" charset="0"/>
              </a:rPr>
              <a:t>20</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ইং</a:t>
            </a:r>
            <a:r>
              <a:rPr lang="bn-IN" sz="2800" dirty="0" smtClean="0">
                <a:latin typeface="NikoshBAN" pitchFamily="2" charset="0"/>
                <a:cs typeface="NikoshBAN" pitchFamily="2" charset="0"/>
              </a:rPr>
              <a:t>           </a:t>
            </a:r>
            <a:endParaRPr lang="en-US" sz="2800" dirty="0" smtClean="0">
              <a:latin typeface="NikoshBAN" pitchFamily="2" charset="0"/>
              <a:cs typeface="NikoshBAN" pitchFamily="2" charset="0"/>
            </a:endParaRPr>
          </a:p>
          <a:p>
            <a:pPr>
              <a:buFont typeface="Calibri" panose="020F0502020204030204" pitchFamily="34" charset="0"/>
              <a:buNone/>
            </a:pPr>
            <a:r>
              <a:rPr lang="bn-IN" sz="2800" dirty="0" smtClean="0">
                <a:latin typeface="NikoshBAN" pitchFamily="2" charset="0"/>
                <a:cs typeface="NikoshBAN" pitchFamily="2" charset="0"/>
              </a:rPr>
              <a:t>    সময়ঃ  ৫</a:t>
            </a:r>
            <a:r>
              <a:rPr lang="en-US" sz="2800" dirty="0" smtClean="0">
                <a:latin typeface="NikoshBAN" pitchFamily="2" charset="0"/>
                <a:cs typeface="NikoshBAN" pitchFamily="2" charset="0"/>
              </a:rPr>
              <a:t>0</a:t>
            </a:r>
            <a:r>
              <a:rPr lang="bn-IN" sz="2800" dirty="0" smtClean="0">
                <a:latin typeface="NikoshBAN" pitchFamily="2" charset="0"/>
                <a:cs typeface="NikoshBAN" pitchFamily="2" charset="0"/>
              </a:rPr>
              <a:t> মিনিট  </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endParaRPr lang="en-US" sz="2800" dirty="0"/>
          </a:p>
        </p:txBody>
      </p:sp>
      <p:pic>
        <p:nvPicPr>
          <p:cNvPr id="6" name="Picture 2" descr="C:\Users\Tumpa\Desktop\Moli.jpg"/>
          <p:cNvPicPr>
            <a:picLocks noChangeAspect="1" noChangeArrowheads="1"/>
          </p:cNvPicPr>
          <p:nvPr/>
        </p:nvPicPr>
        <p:blipFill>
          <a:blip r:embed="rId2" cstate="print"/>
          <a:srcRect/>
          <a:stretch>
            <a:fillRect/>
          </a:stretch>
        </p:blipFill>
        <p:spPr bwMode="auto">
          <a:xfrm>
            <a:off x="6396776" y="274212"/>
            <a:ext cx="2155086" cy="2089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288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circle(in)">
                                      <p:cBhvr>
                                        <p:cTn id="14" dur="2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2000"/>
                                        <p:tgtEl>
                                          <p:spTgt spid="2">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circle(in)">
                                      <p:cBhvr>
                                        <p:cTn id="25" dur="2000"/>
                                        <p:tgtEl>
                                          <p:spTgt spid="2">
                                            <p:txEl>
                                              <p:pRg st="4" end="4"/>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circle(in)">
                                      <p:cBhvr>
                                        <p:cTn id="28" dur="20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80">
                                          <p:stCondLst>
                                            <p:cond delay="0"/>
                                          </p:stCondLst>
                                        </p:cTn>
                                        <p:tgtEl>
                                          <p:spTgt spid="2"/>
                                        </p:tgtEl>
                                      </p:cBhvr>
                                    </p:animEffect>
                                    <p:anim calcmode="lin" valueType="num">
                                      <p:cBhvr>
                                        <p:cTn id="3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tgtEl>
                                      </p:cBhvr>
                                      <p:to x="100000" y="60000"/>
                                    </p:animScale>
                                    <p:animScale>
                                      <p:cBhvr>
                                        <p:cTn id="40" dur="166" decel="50000">
                                          <p:stCondLst>
                                            <p:cond delay="676"/>
                                          </p:stCondLst>
                                        </p:cTn>
                                        <p:tgtEl>
                                          <p:spTgt spid="2"/>
                                        </p:tgtEl>
                                      </p:cBhvr>
                                      <p:to x="100000" y="100000"/>
                                    </p:animScale>
                                    <p:animScale>
                                      <p:cBhvr>
                                        <p:cTn id="41" dur="26">
                                          <p:stCondLst>
                                            <p:cond delay="1312"/>
                                          </p:stCondLst>
                                        </p:cTn>
                                        <p:tgtEl>
                                          <p:spTgt spid="2"/>
                                        </p:tgtEl>
                                      </p:cBhvr>
                                      <p:to x="100000" y="80000"/>
                                    </p:animScale>
                                    <p:animScale>
                                      <p:cBhvr>
                                        <p:cTn id="42" dur="166" decel="50000">
                                          <p:stCondLst>
                                            <p:cond delay="1338"/>
                                          </p:stCondLst>
                                        </p:cTn>
                                        <p:tgtEl>
                                          <p:spTgt spid="2"/>
                                        </p:tgtEl>
                                      </p:cBhvr>
                                      <p:to x="100000" y="100000"/>
                                    </p:animScale>
                                    <p:animScale>
                                      <p:cBhvr>
                                        <p:cTn id="43" dur="26">
                                          <p:stCondLst>
                                            <p:cond delay="1642"/>
                                          </p:stCondLst>
                                        </p:cTn>
                                        <p:tgtEl>
                                          <p:spTgt spid="2"/>
                                        </p:tgtEl>
                                      </p:cBhvr>
                                      <p:to x="100000" y="90000"/>
                                    </p:animScale>
                                    <p:animScale>
                                      <p:cBhvr>
                                        <p:cTn id="44" dur="166" decel="50000">
                                          <p:stCondLst>
                                            <p:cond delay="1668"/>
                                          </p:stCondLst>
                                        </p:cTn>
                                        <p:tgtEl>
                                          <p:spTgt spid="2"/>
                                        </p:tgtEl>
                                      </p:cBhvr>
                                      <p:to x="100000" y="100000"/>
                                    </p:animScale>
                                    <p:animScale>
                                      <p:cBhvr>
                                        <p:cTn id="45" dur="26">
                                          <p:stCondLst>
                                            <p:cond delay="1808"/>
                                          </p:stCondLst>
                                        </p:cTn>
                                        <p:tgtEl>
                                          <p:spTgt spid="2"/>
                                        </p:tgtEl>
                                      </p:cBhvr>
                                      <p:to x="100000" y="95000"/>
                                    </p:animScale>
                                    <p:animScale>
                                      <p:cBhvr>
                                        <p:cTn id="46" dur="166" decel="50000">
                                          <p:stCondLst>
                                            <p:cond delay="1834"/>
                                          </p:stCondLst>
                                        </p:cTn>
                                        <p:tgtEl>
                                          <p:spTgt spid="2"/>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down)">
                                      <p:cBhvr>
                                        <p:cTn id="51" dur="580">
                                          <p:stCondLst>
                                            <p:cond delay="0"/>
                                          </p:stCondLst>
                                        </p:cTn>
                                        <p:tgtEl>
                                          <p:spTgt spid="3"/>
                                        </p:tgtEl>
                                      </p:cBhvr>
                                    </p:animEffect>
                                    <p:anim calcmode="lin" valueType="num">
                                      <p:cBhvr>
                                        <p:cTn id="5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gtEl>
                                      </p:cBhvr>
                                      <p:to x="100000" y="60000"/>
                                    </p:animScale>
                                    <p:animScale>
                                      <p:cBhvr>
                                        <p:cTn id="58" dur="166" decel="50000">
                                          <p:stCondLst>
                                            <p:cond delay="676"/>
                                          </p:stCondLst>
                                        </p:cTn>
                                        <p:tgtEl>
                                          <p:spTgt spid="3"/>
                                        </p:tgtEl>
                                      </p:cBhvr>
                                      <p:to x="100000" y="100000"/>
                                    </p:animScale>
                                    <p:animScale>
                                      <p:cBhvr>
                                        <p:cTn id="59" dur="26">
                                          <p:stCondLst>
                                            <p:cond delay="1312"/>
                                          </p:stCondLst>
                                        </p:cTn>
                                        <p:tgtEl>
                                          <p:spTgt spid="3"/>
                                        </p:tgtEl>
                                      </p:cBhvr>
                                      <p:to x="100000" y="80000"/>
                                    </p:animScale>
                                    <p:animScale>
                                      <p:cBhvr>
                                        <p:cTn id="60" dur="166" decel="50000">
                                          <p:stCondLst>
                                            <p:cond delay="1338"/>
                                          </p:stCondLst>
                                        </p:cTn>
                                        <p:tgtEl>
                                          <p:spTgt spid="3"/>
                                        </p:tgtEl>
                                      </p:cBhvr>
                                      <p:to x="100000" y="100000"/>
                                    </p:animScale>
                                    <p:animScale>
                                      <p:cBhvr>
                                        <p:cTn id="61" dur="26">
                                          <p:stCondLst>
                                            <p:cond delay="1642"/>
                                          </p:stCondLst>
                                        </p:cTn>
                                        <p:tgtEl>
                                          <p:spTgt spid="3"/>
                                        </p:tgtEl>
                                      </p:cBhvr>
                                      <p:to x="100000" y="90000"/>
                                    </p:animScale>
                                    <p:animScale>
                                      <p:cBhvr>
                                        <p:cTn id="62" dur="166" decel="50000">
                                          <p:stCondLst>
                                            <p:cond delay="1668"/>
                                          </p:stCondLst>
                                        </p:cTn>
                                        <p:tgtEl>
                                          <p:spTgt spid="3"/>
                                        </p:tgtEl>
                                      </p:cBhvr>
                                      <p:to x="100000" y="100000"/>
                                    </p:animScale>
                                    <p:animScale>
                                      <p:cBhvr>
                                        <p:cTn id="63" dur="26">
                                          <p:stCondLst>
                                            <p:cond delay="1808"/>
                                          </p:stCondLst>
                                        </p:cTn>
                                        <p:tgtEl>
                                          <p:spTgt spid="3"/>
                                        </p:tgtEl>
                                      </p:cBhvr>
                                      <p:to x="100000" y="95000"/>
                                    </p:animScale>
                                    <p:animScale>
                                      <p:cBhvr>
                                        <p:cTn id="6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624" y="240909"/>
            <a:ext cx="2869810" cy="584775"/>
          </a:xfrm>
          <a:prstGeom prst="rect">
            <a:avLst/>
          </a:prstGeom>
        </p:spPr>
        <p:txBody>
          <a:bodyPr wrap="square">
            <a:spAutoFit/>
          </a:bodyPr>
          <a:lstStyle/>
          <a:p>
            <a:r>
              <a:rPr lang="bn-IN" sz="3200" dirty="0" smtClean="0">
                <a:latin typeface="NikoshBAN" pitchFamily="2" charset="0"/>
                <a:cs typeface="NikoshBAN" pitchFamily="2" charset="0"/>
              </a:rPr>
              <a:t>হ্রস্বদৃষ্টির প্রতিকারঃ</a:t>
            </a:r>
            <a:endParaRPr lang="en-US" sz="3200" dirty="0">
              <a:latin typeface="NikoshBAN" pitchFamily="2" charset="0"/>
              <a:cs typeface="NikoshBAN" pitchFamily="2" charset="0"/>
            </a:endParaRPr>
          </a:p>
        </p:txBody>
      </p:sp>
      <p:sp>
        <p:nvSpPr>
          <p:cNvPr id="118" name="Rectangle 117"/>
          <p:cNvSpPr/>
          <p:nvPr/>
        </p:nvSpPr>
        <p:spPr>
          <a:xfrm>
            <a:off x="126609" y="3975384"/>
            <a:ext cx="8513346" cy="1569660"/>
          </a:xfrm>
          <a:prstGeom prst="rect">
            <a:avLst/>
          </a:prstGeom>
        </p:spPr>
        <p:txBody>
          <a:bodyPr wrap="square">
            <a:spAutoFit/>
          </a:bodyPr>
          <a:lstStyle/>
          <a:p>
            <a:r>
              <a:rPr lang="bn-IN" sz="3200" dirty="0" smtClean="0">
                <a:latin typeface="NikoshBAN" pitchFamily="2" charset="0"/>
                <a:cs typeface="NikoshBAN" pitchFamily="2" charset="0"/>
              </a:rPr>
              <a:t>চোখের লেন্সের অভিসারী ক্ষমতা বেড়ে যাবার জন্য এই ক্রুটির উদ্ভব হয়। দৃষ্টির এ ক্রুটি সংশোধন করার জন্য সহায়ক লেন্স বা চশমা হিসেবে অবতল লেন্স ব্যবহার করা হয়। </a:t>
            </a:r>
            <a:endParaRPr lang="en-US" sz="3200" dirty="0">
              <a:latin typeface="NikoshBAN" pitchFamily="2" charset="0"/>
              <a:cs typeface="NikoshBAN" pitchFamily="2" charset="0"/>
            </a:endParaRPr>
          </a:p>
        </p:txBody>
      </p:sp>
      <p:pic>
        <p:nvPicPr>
          <p:cNvPr id="2050" name="Picture 2" descr="C:\Users\Tumpa\Desktop\vf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08" y="1913206"/>
            <a:ext cx="8271803" cy="1681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53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8"/>
                                        </p:tgtEl>
                                        <p:attrNameLst>
                                          <p:attrName>style.visibility</p:attrName>
                                        </p:attrNameLst>
                                      </p:cBhvr>
                                      <p:to>
                                        <p:strVal val="visible"/>
                                      </p:to>
                                    </p:set>
                                    <p:animEffect transition="in" filter="circle(in)">
                                      <p:cBhvr>
                                        <p:cTn id="17" dur="2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189150" y="2658793"/>
            <a:ext cx="8954849" cy="4031873"/>
          </a:xfrm>
          <a:prstGeom prst="rect">
            <a:avLst/>
          </a:prstGeom>
        </p:spPr>
        <p:txBody>
          <a:bodyPr wrap="square">
            <a:spAutoFit/>
          </a:bodyPr>
          <a:lstStyle/>
          <a:p>
            <a:r>
              <a:rPr lang="bn-IN" sz="3200" dirty="0">
                <a:latin typeface="NikoshBAN" pitchFamily="2" charset="0"/>
                <a:cs typeface="NikoshBAN" pitchFamily="2" charset="0"/>
              </a:rPr>
              <a:t>একমাত্র অবতল লেন্সই লক্ষবস্তুর চেয়েও নিকটে </a:t>
            </a:r>
            <a:r>
              <a:rPr lang="bn-IN" sz="3200" dirty="0" smtClean="0">
                <a:latin typeface="NikoshBAN" pitchFamily="2" charset="0"/>
                <a:cs typeface="NikoshBAN" pitchFamily="2" charset="0"/>
              </a:rPr>
              <a:t>সোজা ও অবাস্তব প্রতিবিম্ব গঠন করে বলে এক্ষেত্রে চোখের লেন্সের সামনে সহায়ক লেন্স বা চশমা হিসেবে অবতল লেন্স ব্যবহার করতে হবে। ফোকাস দূরত্ব এমন হবে যা অসীম দূরত্বে অবস্থিত লক্ষবস্তুর প্রতিবিম্ব চোখের দূরবিন্দুতে গঠন করে। অসীম দূরত্বে অবস্থিত লক্ষবস্তুর প্রতিবিম্ব ফোকাসে গঠিত হয়। সুতরাং অবতল লেন্সের ফোকাস দূরত্ব ক্রুটিপূর্ণ চোখের দূরবিন্দুর দূরত্বের সমান হতে হবে। </a:t>
            </a:r>
            <a:endParaRPr lang="en-US" sz="3200" dirty="0">
              <a:latin typeface="NikoshBAN" pitchFamily="2" charset="0"/>
              <a:cs typeface="NikoshBAN" pitchFamily="2" charset="0"/>
            </a:endParaRPr>
          </a:p>
          <a:p>
            <a:endParaRPr lang="en-US" sz="3200" dirty="0">
              <a:latin typeface="NikoshBAN" pitchFamily="2" charset="0"/>
              <a:cs typeface="NikoshBAN" pitchFamily="2" charset="0"/>
            </a:endParaRPr>
          </a:p>
        </p:txBody>
      </p:sp>
      <p:pic>
        <p:nvPicPr>
          <p:cNvPr id="39" name="Picture 2" descr="C:\Users\Tumpa\Desktop\vf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321" y="463648"/>
            <a:ext cx="6617654" cy="2082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8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circle(in)">
                                      <p:cBhvr>
                                        <p:cTn id="7" dur="20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ircle(in)">
                                      <p:cBhvr>
                                        <p:cTn id="12"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128648"/>
            <a:ext cx="9144000" cy="1569660"/>
          </a:xfrm>
          <a:prstGeom prst="rect">
            <a:avLst/>
          </a:prstGeom>
          <a:noFill/>
        </p:spPr>
        <p:txBody>
          <a:bodyPr wrap="square" rtlCol="0">
            <a:spAutoFit/>
          </a:bodyPr>
          <a:lstStyle/>
          <a:p>
            <a:r>
              <a:rPr lang="bn-IN" sz="3200" dirty="0">
                <a:latin typeface="NikoshBAN" pitchFamily="2" charset="0"/>
                <a:cs typeface="NikoshBAN" pitchFamily="2" charset="0"/>
              </a:rPr>
              <a:t>দীর্ঘ দৃষ্টিঃএই ক্রুটিগ্রস্ত চোখ দূরের জিনিস দেখতে পায় কিন্তু কাছের জিনিস </a:t>
            </a:r>
            <a:r>
              <a:rPr lang="bn-IN" sz="3200" dirty="0" smtClean="0">
                <a:latin typeface="NikoshBAN" pitchFamily="2" charset="0"/>
                <a:cs typeface="NikoshBAN" pitchFamily="2" charset="0"/>
              </a:rPr>
              <a:t>স্পষ্ট দেখতে </a:t>
            </a:r>
            <a:r>
              <a:rPr lang="bn-IN" sz="3200" dirty="0">
                <a:latin typeface="NikoshBAN" pitchFamily="2" charset="0"/>
                <a:cs typeface="NikoshBAN" pitchFamily="2" charset="0"/>
              </a:rPr>
              <a:t>পায় না । </a:t>
            </a:r>
            <a:endParaRPr lang="en-US" sz="3200" dirty="0">
              <a:latin typeface="NikoshBAN" pitchFamily="2" charset="0"/>
              <a:cs typeface="NikoshBAN" pitchFamily="2" charset="0"/>
            </a:endParaRPr>
          </a:p>
          <a:p>
            <a:r>
              <a:rPr lang="bn-IN"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pic>
        <p:nvPicPr>
          <p:cNvPr id="41" name="Picture 2" descr="C:\Users\Tumpa\Desktop\saq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099" y="2630659"/>
            <a:ext cx="8271802" cy="2562446"/>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p:cNvSpPr/>
          <p:nvPr/>
        </p:nvSpPr>
        <p:spPr>
          <a:xfrm>
            <a:off x="77372" y="1698308"/>
            <a:ext cx="8989255" cy="1077218"/>
          </a:xfrm>
          <a:prstGeom prst="rect">
            <a:avLst/>
          </a:prstGeom>
        </p:spPr>
        <p:txBody>
          <a:bodyPr wrap="square">
            <a:spAutoFit/>
          </a:bodyPr>
          <a:lstStyle/>
          <a:p>
            <a:r>
              <a:rPr lang="bn-IN" sz="3200" dirty="0" smtClean="0">
                <a:latin typeface="NikoshBAN" pitchFamily="2" charset="0"/>
                <a:cs typeface="NikoshBAN" pitchFamily="2" charset="0"/>
              </a:rPr>
              <a:t>চোখের সামনে লক্ষবস্তু থেকে প্রতিসরিত রশ্মি রেটিনার পিছনে</a:t>
            </a:r>
            <a:r>
              <a:rPr lang="en-US" sz="3200" dirty="0" smtClean="0">
                <a:latin typeface="NikoshBAN" pitchFamily="2" charset="0"/>
                <a:cs typeface="NikoshBAN" pitchFamily="2" charset="0"/>
              </a:rPr>
              <a:t>I</a:t>
            </a:r>
            <a:r>
              <a:rPr lang="bn-IN" sz="3200" dirty="0" smtClean="0">
                <a:latin typeface="NikoshBAN" pitchFamily="2" charset="0"/>
                <a:cs typeface="NikoshBAN" pitchFamily="2" charset="0"/>
              </a:rPr>
              <a:t>  বিন্দুতে মিলিত হয়। </a:t>
            </a:r>
            <a:endParaRPr lang="en-US" sz="3200" dirty="0">
              <a:latin typeface="NikoshBAN" pitchFamily="2" charset="0"/>
              <a:cs typeface="NikoshBAN" pitchFamily="2" charset="0"/>
            </a:endParaRPr>
          </a:p>
        </p:txBody>
      </p:sp>
      <p:sp>
        <p:nvSpPr>
          <p:cNvPr id="43" name="Rectangle 42"/>
          <p:cNvSpPr/>
          <p:nvPr/>
        </p:nvSpPr>
        <p:spPr>
          <a:xfrm>
            <a:off x="260252" y="3137403"/>
            <a:ext cx="8778240" cy="584775"/>
          </a:xfrm>
          <a:prstGeom prst="rect">
            <a:avLst/>
          </a:prstGeom>
        </p:spPr>
        <p:txBody>
          <a:bodyPr wrap="square">
            <a:spAutoFit/>
          </a:bodyPr>
          <a:lstStyle/>
          <a:p>
            <a:r>
              <a:rPr lang="bn-IN" sz="3200" dirty="0">
                <a:latin typeface="NikoshBAN" pitchFamily="2" charset="0"/>
                <a:cs typeface="NikoshBAN" pitchFamily="2" charset="0"/>
              </a:rPr>
              <a:t>দূরের বস্তু থেকে প্রতিসরিত রশ্মি রেটিনার স্তরে মিলিত হয়</a:t>
            </a:r>
            <a:r>
              <a:rPr lang="bn-IN"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44" name="Rectangle 43"/>
          <p:cNvSpPr/>
          <p:nvPr/>
        </p:nvSpPr>
        <p:spPr>
          <a:xfrm>
            <a:off x="675248" y="5347481"/>
            <a:ext cx="8257737" cy="584775"/>
          </a:xfrm>
          <a:prstGeom prst="rect">
            <a:avLst/>
          </a:prstGeom>
        </p:spPr>
        <p:txBody>
          <a:bodyPr wrap="square">
            <a:spAutoFit/>
          </a:bodyPr>
          <a:lstStyle/>
          <a:p>
            <a:r>
              <a:rPr lang="bn-IN" sz="3200" dirty="0" smtClean="0">
                <a:latin typeface="NikoshBAN" pitchFamily="2" charset="0"/>
                <a:cs typeface="NikoshBAN" pitchFamily="2" charset="0"/>
              </a:rPr>
              <a:t>এই ক্রুটি দূর করার জন্য উত্তল লেন্স ব্যবহার করতে হবে।</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18216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circle(in)">
                                      <p:cBhvr>
                                        <p:cTn id="12" dur="20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circle(in)">
                                      <p:cBhvr>
                                        <p:cTn id="17" dur="20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circle(in)">
                                      <p:cBhvr>
                                        <p:cTn id="22" dur="20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circle(in)">
                                      <p:cBhvr>
                                        <p:cTn id="27"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2" grpId="0"/>
      <p:bldP spid="43" grpId="0"/>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625" y="240909"/>
            <a:ext cx="2757268" cy="584775"/>
          </a:xfrm>
          <a:prstGeom prst="rect">
            <a:avLst/>
          </a:prstGeom>
        </p:spPr>
        <p:txBody>
          <a:bodyPr wrap="square">
            <a:spAutoFit/>
          </a:bodyPr>
          <a:lstStyle/>
          <a:p>
            <a:r>
              <a:rPr lang="bn-IN" sz="3200" dirty="0" smtClean="0">
                <a:latin typeface="NikoshBAN" pitchFamily="2" charset="0"/>
                <a:cs typeface="NikoshBAN" pitchFamily="2" charset="0"/>
              </a:rPr>
              <a:t>দীর্ঘ দৃষ্টির কারণঃ</a:t>
            </a:r>
            <a:endParaRPr lang="en-US" sz="3200" dirty="0">
              <a:latin typeface="NikoshBAN" pitchFamily="2" charset="0"/>
              <a:cs typeface="NikoshBAN" pitchFamily="2" charset="0"/>
            </a:endParaRPr>
          </a:p>
        </p:txBody>
      </p:sp>
      <p:sp>
        <p:nvSpPr>
          <p:cNvPr id="88" name="Rectangle 87"/>
          <p:cNvSpPr/>
          <p:nvPr/>
        </p:nvSpPr>
        <p:spPr>
          <a:xfrm>
            <a:off x="337625" y="2445043"/>
            <a:ext cx="8137152" cy="4031873"/>
          </a:xfrm>
          <a:prstGeom prst="rect">
            <a:avLst/>
          </a:prstGeom>
        </p:spPr>
        <p:txBody>
          <a:bodyPr wrap="square">
            <a:spAutoFit/>
          </a:bodyPr>
          <a:lstStyle/>
          <a:p>
            <a:r>
              <a:rPr lang="bn-IN" sz="3200" dirty="0" smtClean="0">
                <a:latin typeface="NikoshBAN" pitchFamily="2" charset="0"/>
                <a:cs typeface="NikoshBAN" pitchFamily="2" charset="0"/>
              </a:rPr>
              <a:t>১। ফোকাস দূরত্ব বেড়ে গেলে। </a:t>
            </a:r>
          </a:p>
          <a:p>
            <a:r>
              <a:rPr lang="bn-IN" sz="3200" dirty="0" smtClean="0">
                <a:latin typeface="NikoshBAN" pitchFamily="2" charset="0"/>
                <a:cs typeface="NikoshBAN" pitchFamily="2" charset="0"/>
              </a:rPr>
              <a:t>২। অভিসারী ক্ষমতা কমে  গেলে। </a:t>
            </a:r>
          </a:p>
          <a:p>
            <a:r>
              <a:rPr lang="bn-IN" sz="3200" dirty="0" smtClean="0">
                <a:latin typeface="NikoshBAN" pitchFamily="2" charset="0"/>
                <a:cs typeface="NikoshBAN" pitchFamily="2" charset="0"/>
              </a:rPr>
              <a:t>৩। অক্ষিগোলকের ব্যাসার্ধ কমে গেলে।</a:t>
            </a:r>
          </a:p>
          <a:p>
            <a:r>
              <a:rPr lang="bn-IN" sz="3200" dirty="0" smtClean="0">
                <a:latin typeface="NikoshBAN" pitchFamily="2" charset="0"/>
                <a:cs typeface="NikoshBAN" pitchFamily="2" charset="0"/>
              </a:rPr>
              <a:t>৪। চোখের সামনের বস্তু থেকে প্রতিসরিত </a:t>
            </a:r>
            <a:r>
              <a:rPr lang="bn-IN" sz="3200" dirty="0">
                <a:latin typeface="NikoshBAN" pitchFamily="2" charset="0"/>
                <a:cs typeface="NikoshBAN" pitchFamily="2" charset="0"/>
              </a:rPr>
              <a:t>রশ্মি রেটিনার </a:t>
            </a:r>
            <a:r>
              <a:rPr lang="bn-IN" sz="3200" dirty="0" smtClean="0">
                <a:latin typeface="NikoshBAN" pitchFamily="2" charset="0"/>
                <a:cs typeface="NikoshBAN" pitchFamily="2" charset="0"/>
              </a:rPr>
              <a:t>পিছনে   </a:t>
            </a:r>
            <a:r>
              <a:rPr lang="bn-IN" sz="3200" dirty="0">
                <a:latin typeface="NikoshBAN" pitchFamily="2" charset="0"/>
                <a:cs typeface="NikoshBAN" pitchFamily="2" charset="0"/>
              </a:rPr>
              <a:t>মিলিত </a:t>
            </a:r>
            <a:r>
              <a:rPr lang="bn-IN" sz="3200" dirty="0" smtClean="0">
                <a:latin typeface="NikoshBAN" pitchFamily="2" charset="0"/>
                <a:cs typeface="NikoshBAN" pitchFamily="2" charset="0"/>
              </a:rPr>
              <a:t>হয় কিন্তু  </a:t>
            </a:r>
            <a:r>
              <a:rPr lang="bn-IN" sz="3200" dirty="0">
                <a:latin typeface="NikoshBAN" pitchFamily="2" charset="0"/>
                <a:cs typeface="NikoshBAN" pitchFamily="2" charset="0"/>
              </a:rPr>
              <a:t>দূরের বস্তু থেকে প্রতিসরিত রশ্মি রেটিনার স্তরে মিলিত হয়</a:t>
            </a:r>
            <a:r>
              <a:rPr lang="bn-IN" sz="3200" dirty="0" smtClean="0">
                <a:latin typeface="NikoshBAN" pitchFamily="2" charset="0"/>
                <a:cs typeface="NikoshBAN" pitchFamily="2" charset="0"/>
              </a:rPr>
              <a:t>।ফলে বস্তু স্পষ্ট দেখতে পায়। </a:t>
            </a:r>
            <a:endParaRPr lang="en-US" sz="3200" dirty="0">
              <a:latin typeface="NikoshBAN" pitchFamily="2" charset="0"/>
              <a:cs typeface="NikoshBAN" pitchFamily="2" charset="0"/>
            </a:endParaRPr>
          </a:p>
          <a:p>
            <a:endParaRPr lang="en-US" sz="3200" dirty="0">
              <a:latin typeface="NikoshBAN" pitchFamily="2" charset="0"/>
              <a:cs typeface="NikoshBAN" pitchFamily="2" charset="0"/>
            </a:endParaRPr>
          </a:p>
          <a:p>
            <a:endParaRPr lang="en-US" sz="3200" dirty="0">
              <a:latin typeface="NikoshBAN" pitchFamily="2" charset="0"/>
              <a:cs typeface="NikoshBAN" pitchFamily="2" charset="0"/>
            </a:endParaRPr>
          </a:p>
        </p:txBody>
      </p:sp>
      <p:pic>
        <p:nvPicPr>
          <p:cNvPr id="2050" name="Picture 2" descr="C:\Users\Tumpa\Desktop\fr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8271" y="240909"/>
            <a:ext cx="4051495" cy="253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73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circle(in)">
                                      <p:cBhvr>
                                        <p:cTn id="17" dur="20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5925" y="433305"/>
            <a:ext cx="2785403" cy="584775"/>
          </a:xfrm>
          <a:prstGeom prst="rect">
            <a:avLst/>
          </a:prstGeom>
        </p:spPr>
        <p:txBody>
          <a:bodyPr wrap="square">
            <a:spAutoFit/>
          </a:bodyPr>
          <a:lstStyle/>
          <a:p>
            <a:r>
              <a:rPr lang="bn-IN" sz="3200" dirty="0" smtClean="0">
                <a:latin typeface="NikoshBAN" pitchFamily="2" charset="0"/>
                <a:cs typeface="NikoshBAN" pitchFamily="2" charset="0"/>
              </a:rPr>
              <a:t>দীর্ঘ দৃষ্টির প্রতিকারঃ</a:t>
            </a:r>
            <a:endParaRPr lang="bn-IN" sz="3200" dirty="0">
              <a:latin typeface="Narkisim" panose="020E0502050101010101" pitchFamily="34" charset="-79"/>
              <a:cs typeface="Narkisim" panose="020E0502050101010101" pitchFamily="34" charset="-79"/>
            </a:endParaRPr>
          </a:p>
        </p:txBody>
      </p:sp>
      <p:sp>
        <p:nvSpPr>
          <p:cNvPr id="5" name="Rectangle 4"/>
          <p:cNvSpPr/>
          <p:nvPr/>
        </p:nvSpPr>
        <p:spPr>
          <a:xfrm>
            <a:off x="232114" y="3460895"/>
            <a:ext cx="8799344" cy="3539430"/>
          </a:xfrm>
          <a:prstGeom prst="rect">
            <a:avLst/>
          </a:prstGeom>
        </p:spPr>
        <p:txBody>
          <a:bodyPr wrap="square">
            <a:spAutoFit/>
          </a:bodyPr>
          <a:lstStyle/>
          <a:p>
            <a:r>
              <a:rPr lang="bn-IN" sz="3200" dirty="0" smtClean="0">
                <a:latin typeface="NikoshBAN" pitchFamily="2" charset="0"/>
                <a:cs typeface="NikoshBAN" pitchFamily="2" charset="0"/>
              </a:rPr>
              <a:t>১। চোখের লেন্সের অভিসারী ক্ষমতা কমে যায়। </a:t>
            </a:r>
          </a:p>
          <a:p>
            <a:r>
              <a:rPr lang="bn-IN" sz="3200" dirty="0" smtClean="0">
                <a:latin typeface="NikoshBAN" pitchFamily="2" charset="0"/>
                <a:cs typeface="NikoshBAN" pitchFamily="2" charset="0"/>
              </a:rPr>
              <a:t>২। এ ক্রুটি দূর করতে চোখের লেন্সের অভিসারী ক্ষমতা বাড়াতে হবে। </a:t>
            </a:r>
          </a:p>
          <a:p>
            <a:r>
              <a:rPr lang="bn-IN" sz="3200" dirty="0" smtClean="0">
                <a:latin typeface="NikoshBAN" pitchFamily="2" charset="0"/>
                <a:cs typeface="NikoshBAN" pitchFamily="2" charset="0"/>
              </a:rPr>
              <a:t>৩। এ জন্য সহায়ক লেন্স হিসেবে উত্তল লেন্স ব্যবহার করা হয়।</a:t>
            </a:r>
          </a:p>
          <a:p>
            <a:r>
              <a:rPr lang="bn-IN" sz="3200" dirty="0" smtClean="0">
                <a:latin typeface="NikoshBAN" pitchFamily="2" charset="0"/>
                <a:cs typeface="NikoshBAN" pitchFamily="2" charset="0"/>
              </a:rPr>
              <a:t>৪। তাছাড়া উত্তল লেন্সই লক্ষবস্তুর চেয়েও দূরে সোজা অবাস্তব প্রতিবিম্ব গঠন করে। </a:t>
            </a:r>
            <a:r>
              <a:rPr lang="bn-IN" sz="3200" dirty="0" smtClean="0">
                <a:latin typeface="NikoshBAN" pitchFamily="2" charset="0"/>
                <a:cs typeface="NikoshBAN" pitchFamily="2" charset="0"/>
              </a:rPr>
              <a:t> </a:t>
            </a:r>
          </a:p>
          <a:p>
            <a:r>
              <a:rPr lang="bn-IN" sz="3200" dirty="0" smtClean="0">
                <a:latin typeface="NikoshBAN" pitchFamily="2" charset="0"/>
                <a:cs typeface="NikoshBAN" pitchFamily="2" charset="0"/>
              </a:rPr>
              <a:t>৫। চোখের লেন্সের সামনে সহায়ক লেন্স বা চশমা হিসেবে এমন ক্ষমতার ফোকাস দূরত্ববিশিষ্ট উত্তল লেন্স ব্যবহার করা। </a:t>
            </a:r>
            <a:endParaRPr lang="en-US" sz="3200" dirty="0">
              <a:latin typeface="Times New Roman" pitchFamily="18" charset="0"/>
              <a:cs typeface="Times New Roman" pitchFamily="18" charset="0"/>
            </a:endParaRPr>
          </a:p>
        </p:txBody>
      </p:sp>
      <p:pic>
        <p:nvPicPr>
          <p:cNvPr id="3074" name="Picture 2" descr="C:\Users\Tumpa\Desktop\saqw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370" y="872197"/>
            <a:ext cx="7891976" cy="2588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5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ircle(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anim calcmode="lin" valueType="num">
                                      <p:cBhvr>
                                        <p:cTn id="1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1000"/>
                                        <p:tgtEl>
                                          <p:spTgt spid="5">
                                            <p:txEl>
                                              <p:pRg st="2" end="2"/>
                                            </p:txEl>
                                          </p:spTgt>
                                        </p:tgtEl>
                                      </p:cBhvr>
                                    </p:animEffect>
                                    <p:anim calcmode="lin" valueType="num">
                                      <p:cBhvr>
                                        <p:cTn id="3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Effect transition="in" filter="fade">
                                      <p:cBhvr>
                                        <p:cTn id="38" dur="1000"/>
                                        <p:tgtEl>
                                          <p:spTgt spid="5">
                                            <p:txEl>
                                              <p:pRg st="3" end="3"/>
                                            </p:txEl>
                                          </p:spTgt>
                                        </p:tgtEl>
                                      </p:cBhvr>
                                    </p:animEffect>
                                    <p:anim calcmode="lin" valueType="num">
                                      <p:cBhvr>
                                        <p:cTn id="3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fade">
                                      <p:cBhvr>
                                        <p:cTn id="45" dur="1000"/>
                                        <p:tgtEl>
                                          <p:spTgt spid="5">
                                            <p:txEl>
                                              <p:pRg st="4" end="4"/>
                                            </p:txEl>
                                          </p:spTgt>
                                        </p:tgtEl>
                                      </p:cBhvr>
                                    </p:animEffect>
                                    <p:anim calcmode="lin" valueType="num">
                                      <p:cBhvr>
                                        <p:cTn id="4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3208556" y="198636"/>
            <a:ext cx="2729133"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দলীয় কাজ</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4" name="Rectangle 3"/>
          <p:cNvSpPr/>
          <p:nvPr/>
        </p:nvSpPr>
        <p:spPr>
          <a:xfrm>
            <a:off x="97878" y="5597902"/>
            <a:ext cx="8820443" cy="1077218"/>
          </a:xfrm>
          <a:prstGeom prst="rect">
            <a:avLst/>
          </a:prstGeom>
        </p:spPr>
        <p:txBody>
          <a:bodyPr wrap="square">
            <a:spAutoFit/>
          </a:bodyPr>
          <a:lstStyle/>
          <a:p>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প্রশ্নঃ উপরের </a:t>
            </a:r>
            <a:r>
              <a:rPr lang="bn-IN" sz="3200" dirty="0" smtClean="0">
                <a:latin typeface="NikoshBAN" pitchFamily="2" charset="0"/>
                <a:cs typeface="NikoshBAN" pitchFamily="2" charset="0"/>
              </a:rPr>
              <a:t>চিত্রের লেন্সটির সাহায্যে কীভাবে চোখের ক্রুটি দূর করা যায়? চিত্রসহ তোমার মতামত দাও।</a:t>
            </a:r>
            <a:endParaRPr lang="bn-IN" sz="3200" dirty="0">
              <a:latin typeface="NikoshBAN" pitchFamily="2" charset="0"/>
              <a:cs typeface="NikoshBAN" pitchFamily="2" charset="0"/>
            </a:endParaRPr>
          </a:p>
        </p:txBody>
      </p:sp>
      <p:pic>
        <p:nvPicPr>
          <p:cNvPr id="1026" name="Picture 2" descr="C:\Users\Tumpa\Desktop\do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323" y="1071590"/>
            <a:ext cx="4895557" cy="254207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1400857" y="3995228"/>
            <a:ext cx="6344529" cy="1378637"/>
            <a:chOff x="1758461" y="4234379"/>
            <a:chExt cx="6344529" cy="1378637"/>
          </a:xfrm>
        </p:grpSpPr>
        <p:cxnSp>
          <p:nvCxnSpPr>
            <p:cNvPr id="5" name="Straight Connector 4"/>
            <p:cNvCxnSpPr/>
            <p:nvPr/>
          </p:nvCxnSpPr>
          <p:spPr>
            <a:xfrm flipV="1">
              <a:off x="1758461" y="4881494"/>
              <a:ext cx="6344529" cy="844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lowchart: Punched Tape 5"/>
            <p:cNvSpPr/>
            <p:nvPr/>
          </p:nvSpPr>
          <p:spPr>
            <a:xfrm rot="5400000">
              <a:off x="3703950" y="4375058"/>
              <a:ext cx="1378637" cy="1097280"/>
            </a:xfrm>
            <a:prstGeom prst="flowChartPunchedTap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42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additive="base">
                                        <p:cTn id="7" dur="500" fill="hold"/>
                                        <p:tgtEl>
                                          <p:spTgt spid="74"/>
                                        </p:tgtEl>
                                        <p:attrNameLst>
                                          <p:attrName>ppt_x</p:attrName>
                                        </p:attrNameLst>
                                      </p:cBhvr>
                                      <p:tavLst>
                                        <p:tav tm="0">
                                          <p:val>
                                            <p:strVal val="#ppt_x"/>
                                          </p:val>
                                        </p:tav>
                                        <p:tav tm="100000">
                                          <p:val>
                                            <p:strVal val="#ppt_x"/>
                                          </p:val>
                                        </p:tav>
                                      </p:tavLst>
                                    </p:anim>
                                    <p:anim calcmode="lin" valueType="num">
                                      <p:cBhvr additive="base">
                                        <p:cTn id="8"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circle(in)">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270" y="3025588"/>
            <a:ext cx="6322306" cy="584775"/>
          </a:xfrm>
          <a:prstGeom prst="rect">
            <a:avLst/>
          </a:prstGeom>
        </p:spPr>
        <p:txBody>
          <a:bodyPr wrap="square">
            <a:spAutoFit/>
          </a:bodyPr>
          <a:lstStyle/>
          <a:p>
            <a:r>
              <a:rPr lang="bn-IN" sz="3200" dirty="0" smtClean="0">
                <a:latin typeface="NikoshBAN" pitchFamily="2" charset="0"/>
                <a:cs typeface="NikoshBAN" pitchFamily="2" charset="0"/>
              </a:rPr>
              <a:t>প্রশ্নঃ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হ্রস্বদৃষ্টির কারণ ও ক্রুটির ফল বর্ণনা কর।</a:t>
            </a:r>
            <a:endParaRPr lang="bn-IN" sz="3200" dirty="0">
              <a:latin typeface="Narkisim" panose="020E0502050101010101" pitchFamily="34" charset="-79"/>
              <a:cs typeface="Narkisim" panose="020E0502050101010101" pitchFamily="34" charset="-79"/>
            </a:endParaRPr>
          </a:p>
        </p:txBody>
      </p:sp>
      <p:sp>
        <p:nvSpPr>
          <p:cNvPr id="3" name="TextBox 2"/>
          <p:cNvSpPr txBox="1"/>
          <p:nvPr/>
        </p:nvSpPr>
        <p:spPr>
          <a:xfrm>
            <a:off x="3208556" y="198636"/>
            <a:ext cx="2729133"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একক  কাজ</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0293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6682" y="148005"/>
            <a:ext cx="3769284"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বহুনির্বাচনি প্রশ্ন</a:t>
            </a:r>
            <a:endParaRPr lang="en-US" sz="5400" dirty="0">
              <a:latin typeface="NikoshBAN" panose="02000000000000000000" pitchFamily="2" charset="0"/>
              <a:cs typeface="NikoshBAN" panose="02000000000000000000" pitchFamily="2" charset="0"/>
            </a:endParaRPr>
          </a:p>
        </p:txBody>
      </p:sp>
      <p:sp>
        <p:nvSpPr>
          <p:cNvPr id="4" name="Rectangle 3"/>
          <p:cNvSpPr/>
          <p:nvPr/>
        </p:nvSpPr>
        <p:spPr>
          <a:xfrm>
            <a:off x="426038" y="1811953"/>
            <a:ext cx="7353396" cy="3046988"/>
          </a:xfrm>
          <a:prstGeom prst="rect">
            <a:avLst/>
          </a:prstGeom>
        </p:spPr>
        <p:txBody>
          <a:bodyPr wrap="square">
            <a:spAutoFit/>
          </a:bodyPr>
          <a:lstStyle/>
          <a:p>
            <a:r>
              <a:rPr lang="bn-IN" sz="3200" dirty="0" smtClean="0">
                <a:latin typeface="NikoshBAN" pitchFamily="2" charset="0"/>
                <a:cs typeface="NikoshBAN" pitchFamily="2" charset="0"/>
              </a:rPr>
              <a:t>১। চোখের ক্রুটি কয়টি নিচের কোনটি? </a:t>
            </a:r>
          </a:p>
          <a:p>
            <a:r>
              <a:rPr lang="bn-IN" sz="3200" dirty="0" smtClean="0">
                <a:latin typeface="NikoshBAN" pitchFamily="2" charset="0"/>
                <a:cs typeface="NikoshBAN" pitchFamily="2" charset="0"/>
              </a:rPr>
              <a:t>ক </a:t>
            </a:r>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২                                        </a:t>
            </a:r>
            <a:r>
              <a:rPr lang="bn-IN" sz="3200" dirty="0" smtClean="0">
                <a:latin typeface="NikoshBAN" pitchFamily="2" charset="0"/>
                <a:cs typeface="NikoshBAN" pitchFamily="2" charset="0"/>
              </a:rPr>
              <a:t>খ</a:t>
            </a:r>
            <a:r>
              <a:rPr lang="en-US" sz="3200" dirty="0" smtClean="0">
                <a:latin typeface="Times New Roman" pitchFamily="18" charset="0"/>
                <a:cs typeface="Times New Roman" pitchFamily="18" charset="0"/>
              </a:rPr>
              <a:t> </a:t>
            </a:r>
            <a:r>
              <a:rPr lang="bn-IN"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৩ </a:t>
            </a:r>
          </a:p>
          <a:p>
            <a:r>
              <a:rPr lang="bn-IN" sz="3200" dirty="0" smtClean="0">
                <a:latin typeface="NikoshBAN" pitchFamily="2" charset="0"/>
                <a:cs typeface="NikoshBAN" pitchFamily="2" charset="0"/>
              </a:rPr>
              <a:t>গ </a:t>
            </a:r>
            <a:r>
              <a:rPr lang="en-US" sz="3200" dirty="0" smtClean="0">
                <a:latin typeface="Times New Roman" pitchFamily="18" charset="0"/>
                <a:cs typeface="Times New Roman" pitchFamily="18" charset="0"/>
              </a:rPr>
              <a:t> </a:t>
            </a:r>
            <a:r>
              <a:rPr lang="bn-IN"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৪                                        </a:t>
            </a:r>
            <a:r>
              <a:rPr lang="bn-IN" sz="3200" dirty="0" smtClean="0">
                <a:latin typeface="NikoshBAN" pitchFamily="2" charset="0"/>
                <a:cs typeface="NikoshBAN" pitchFamily="2" charset="0"/>
              </a:rPr>
              <a:t>ঘ</a:t>
            </a:r>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৫</a:t>
            </a:r>
            <a:endParaRPr lang="bn-IN" sz="3200" dirty="0" smtClean="0">
              <a:latin typeface="Times New Roman" pitchFamily="18" charset="0"/>
              <a:cs typeface="Times New Roman" pitchFamily="18" charset="0"/>
            </a:endParaRPr>
          </a:p>
          <a:p>
            <a:r>
              <a:rPr lang="bn-IN" sz="3200" dirty="0" smtClean="0">
                <a:latin typeface="NikoshBAN" pitchFamily="2" charset="0"/>
                <a:cs typeface="NikoshBAN" pitchFamily="2" charset="0"/>
              </a:rPr>
              <a:t>২। </a:t>
            </a:r>
            <a:r>
              <a:rPr lang="bn-IN" sz="3200" dirty="0" smtClean="0">
                <a:latin typeface="NikoshBAN" pitchFamily="2" charset="0"/>
                <a:cs typeface="NikoshBAN" pitchFamily="2" charset="0"/>
              </a:rPr>
              <a:t>স্বাভাবিক চোখের দৃষ্টি সীমা নিচের কোনটি? </a:t>
            </a:r>
          </a:p>
          <a:p>
            <a:r>
              <a:rPr lang="bn-IN" sz="3200" dirty="0" smtClean="0">
                <a:latin typeface="NikoshBAN" pitchFamily="2" charset="0"/>
                <a:cs typeface="NikoshBAN" pitchFamily="2" charset="0"/>
              </a:rPr>
              <a:t>ক </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৫সেমি </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খ </a:t>
            </a:r>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২৫সেমি </a:t>
            </a:r>
            <a:r>
              <a:rPr lang="bn-IN" sz="3200" dirty="0" smtClean="0">
                <a:latin typeface="NikoshBAN" pitchFamily="2" charset="0"/>
                <a:cs typeface="NikoshBAN" pitchFamily="2" charset="0"/>
              </a:rPr>
              <a:t> </a:t>
            </a:r>
            <a:r>
              <a:rPr lang="en-US" sz="3200" dirty="0" smtClean="0">
                <a:latin typeface="Times New Roman" pitchFamily="18" charset="0"/>
                <a:cs typeface="Times New Roman" pitchFamily="18" charset="0"/>
              </a:rPr>
              <a:t> </a:t>
            </a:r>
            <a:endParaRPr lang="bn-IN" sz="3200" dirty="0" smtClean="0">
              <a:latin typeface="Times New Roman" pitchFamily="18" charset="0"/>
              <a:cs typeface="Times New Roman" pitchFamily="18" charset="0"/>
            </a:endParaRPr>
          </a:p>
          <a:p>
            <a:r>
              <a:rPr lang="bn-IN" sz="3200" dirty="0" smtClean="0">
                <a:latin typeface="NikoshBAN" pitchFamily="2" charset="0"/>
                <a:cs typeface="NikoshBAN" pitchFamily="2" charset="0"/>
              </a:rPr>
              <a:t>গ </a:t>
            </a:r>
            <a:r>
              <a:rPr lang="bn-IN" sz="3200" dirty="0" smtClean="0">
                <a:latin typeface="NikoshBAN" pitchFamily="2" charset="0"/>
                <a:cs typeface="NikoshBAN" pitchFamily="2" charset="0"/>
              </a:rPr>
              <a:t>২০ সেমি  </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ঘ </a:t>
            </a:r>
            <a:r>
              <a:rPr lang="bn-IN" sz="3200" dirty="0" smtClean="0">
                <a:latin typeface="NikoshBAN" pitchFamily="2" charset="0"/>
                <a:cs typeface="NikoshBAN" pitchFamily="2" charset="0"/>
              </a:rPr>
              <a:t>-২৫সেমি </a:t>
            </a:r>
            <a:endParaRPr lang="en-US" sz="3200" dirty="0" smtClean="0">
              <a:latin typeface="NikoshBAN" pitchFamily="2" charset="0"/>
              <a:cs typeface="NikoshBAN" pitchFamily="2" charset="0"/>
            </a:endParaRPr>
          </a:p>
        </p:txBody>
      </p:sp>
      <p:sp>
        <p:nvSpPr>
          <p:cNvPr id="3" name="Oval 2"/>
          <p:cNvSpPr/>
          <p:nvPr/>
        </p:nvSpPr>
        <p:spPr>
          <a:xfrm>
            <a:off x="547134" y="2400054"/>
            <a:ext cx="323557" cy="365760"/>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428294" y="3831092"/>
            <a:ext cx="323557" cy="365760"/>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031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circle(in)">
                                      <p:cBhvr>
                                        <p:cTn id="35" dur="20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fade">
                                      <p:cBhvr>
                                        <p:cTn id="47" dur="1000"/>
                                        <p:tgtEl>
                                          <p:spTgt spid="4">
                                            <p:txEl>
                                              <p:pRg st="4" end="4"/>
                                            </p:txEl>
                                          </p:spTgt>
                                        </p:tgtEl>
                                      </p:cBhvr>
                                    </p:animEffect>
                                    <p:anim calcmode="lin" valueType="num">
                                      <p:cBhvr>
                                        <p:cTn id="4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fade">
                                      <p:cBhvr>
                                        <p:cTn id="54" dur="1000"/>
                                        <p:tgtEl>
                                          <p:spTgt spid="4">
                                            <p:txEl>
                                              <p:pRg st="5" end="5"/>
                                            </p:txEl>
                                          </p:spTgt>
                                        </p:tgtEl>
                                      </p:cBhvr>
                                    </p:animEffect>
                                    <p:anim calcmode="lin" valueType="num">
                                      <p:cBhvr>
                                        <p:cTn id="5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circle(in)">
                                      <p:cBhvr>
                                        <p:cTn id="6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0671" y="3110080"/>
            <a:ext cx="7498079" cy="2554545"/>
          </a:xfrm>
          <a:prstGeom prst="rect">
            <a:avLst/>
          </a:prstGeom>
        </p:spPr>
        <p:txBody>
          <a:bodyPr wrap="square">
            <a:spAutoFit/>
          </a:bodyPr>
          <a:lstStyle/>
          <a:p>
            <a:r>
              <a:rPr lang="en-US" dirty="0" smtClean="0">
                <a:latin typeface="Times New Roman" pitchFamily="18" charset="0"/>
                <a:cs typeface="Times New Roman" pitchFamily="18" charset="0"/>
              </a:rPr>
              <a:t> </a:t>
            </a:r>
            <a:r>
              <a:rPr lang="bn-IN" sz="3200" dirty="0" smtClean="0">
                <a:latin typeface="NikoshBAN" pitchFamily="2" charset="0"/>
                <a:cs typeface="NikoshBAN" pitchFamily="2" charset="0"/>
              </a:rPr>
              <a:t>১</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ক্ষীনদৃষ্টি কাকে </a:t>
            </a:r>
            <a:r>
              <a:rPr lang="bn-IN" sz="3200" dirty="0" smtClean="0">
                <a:latin typeface="NikoshBAN" pitchFamily="2" charset="0"/>
                <a:cs typeface="NikoshBAN" pitchFamily="2" charset="0"/>
              </a:rPr>
              <a:t>বলে? </a:t>
            </a:r>
          </a:p>
          <a:p>
            <a:r>
              <a:rPr lang="bn-IN" sz="3200" dirty="0" smtClean="0">
                <a:latin typeface="NikoshBAN" pitchFamily="2" charset="0"/>
                <a:cs typeface="NikoshBAN" pitchFamily="2" charset="0"/>
              </a:rPr>
              <a:t>২</a:t>
            </a:r>
            <a:r>
              <a:rPr lang="bn-IN" sz="3200" dirty="0" smtClean="0">
                <a:latin typeface="NikoshBAN" pitchFamily="2" charset="0"/>
                <a:cs typeface="NikoshBAN" pitchFamily="2" charset="0"/>
              </a:rPr>
              <a:t>।দূরদৃষ্টি কাকে বলে? </a:t>
            </a:r>
          </a:p>
          <a:p>
            <a:r>
              <a:rPr lang="en-US" sz="3200" dirty="0" smtClean="0">
                <a:latin typeface="NikoshBAN" pitchFamily="2" charset="0"/>
                <a:cs typeface="NikoshBAN" pitchFamily="2" charset="0"/>
              </a:rPr>
              <a:t>3</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একজন শিশুর দূরত্ব কত সেমি কাছাকাছি? </a:t>
            </a:r>
          </a:p>
          <a:p>
            <a:r>
              <a:rPr lang="bn-IN" sz="3200" dirty="0" smtClean="0">
                <a:latin typeface="NikoshBAN" pitchFamily="2" charset="0"/>
                <a:cs typeface="NikoshBAN" pitchFamily="2" charset="0"/>
              </a:rPr>
              <a:t>৪। চোখের লেন্স উত্তল না অবতল? </a:t>
            </a:r>
          </a:p>
          <a:p>
            <a:r>
              <a:rPr lang="bn-IN" sz="3200" dirty="0" smtClean="0">
                <a:latin typeface="NikoshBAN" pitchFamily="2" charset="0"/>
                <a:cs typeface="NikoshBAN" pitchFamily="2" charset="0"/>
              </a:rPr>
              <a:t>৫। উত্তল লেন্সের চশমা কোন ক্রুটির জন্য ব্যবহার করা হয়? </a:t>
            </a:r>
            <a:endParaRPr lang="en-US" sz="3200" dirty="0">
              <a:latin typeface="Times New Roman" pitchFamily="18" charset="0"/>
              <a:cs typeface="Times New Roman" pitchFamily="18" charset="0"/>
            </a:endParaRPr>
          </a:p>
        </p:txBody>
      </p:sp>
      <p:sp>
        <p:nvSpPr>
          <p:cNvPr id="4" name="TextBox 3"/>
          <p:cNvSpPr txBox="1"/>
          <p:nvPr/>
        </p:nvSpPr>
        <p:spPr>
          <a:xfrm>
            <a:off x="2299853" y="328114"/>
            <a:ext cx="3103419"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মুল্যায়ন</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6479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49" y="310713"/>
            <a:ext cx="3044516"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বাড়ির কাজ</a:t>
            </a:r>
            <a:endParaRPr lang="en-US" sz="5400" dirty="0">
              <a:latin typeface="NikoshBAN" panose="02000000000000000000" pitchFamily="2" charset="0"/>
              <a:cs typeface="NikoshBAN" panose="02000000000000000000" pitchFamily="2" charset="0"/>
            </a:endParaRPr>
          </a:p>
        </p:txBody>
      </p:sp>
      <p:sp>
        <p:nvSpPr>
          <p:cNvPr id="5" name="TextBox 4"/>
          <p:cNvSpPr txBox="1"/>
          <p:nvPr/>
        </p:nvSpPr>
        <p:spPr>
          <a:xfrm>
            <a:off x="196948" y="2559135"/>
            <a:ext cx="8947052" cy="4031873"/>
          </a:xfrm>
          <a:prstGeom prst="rect">
            <a:avLst/>
          </a:prstGeom>
          <a:noFill/>
        </p:spPr>
        <p:txBody>
          <a:bodyPr wrap="square" rtlCol="0">
            <a:spAutoFit/>
          </a:bodyPr>
          <a:lstStyle/>
          <a:p>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প্রশ্নঃরিতা দশম শ্রেণির ছাত্রী। চোখের সমস্যার জন্য চক্ষু বিশেষজ্ঞ ডাক্তারের নিকট গেল। ডাক্তার তার চোখ পরীক্ষা করে তাকে ৫সেমি ফোকাসের অবতল লেন্সের চশমা ব্যবহার করতে বললেন। </a:t>
            </a:r>
          </a:p>
          <a:p>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ক চোখের ক্রুটি কী? </a:t>
            </a:r>
          </a:p>
          <a:p>
            <a:r>
              <a:rPr lang="bn-IN" sz="3200" dirty="0" smtClean="0">
                <a:ln w="11430"/>
                <a:latin typeface="NikoshBAN" pitchFamily="2" charset="0"/>
                <a:cs typeface="NikoshBAN" pitchFamily="2" charset="0"/>
              </a:rPr>
              <a:t>খ দুইটি চোখ থাকার সুবিধা কী? </a:t>
            </a:r>
          </a:p>
          <a:p>
            <a:r>
              <a:rPr lang="bn-IN" sz="3200" dirty="0" smtClean="0">
                <a:ln w="11430"/>
                <a:latin typeface="NikoshBAN" pitchFamily="2" charset="0"/>
                <a:cs typeface="NikoshBAN" pitchFamily="2" charset="0"/>
              </a:rPr>
              <a:t>গ </a:t>
            </a:r>
            <a:r>
              <a:rPr lang="bn-IN" sz="3200" dirty="0" smtClean="0">
                <a:ln w="11430"/>
                <a:latin typeface="NikoshBAN" pitchFamily="2" charset="0"/>
                <a:cs typeface="NikoshBAN" pitchFamily="2" charset="0"/>
              </a:rPr>
              <a:t>উদ্দীপকে </a:t>
            </a:r>
            <a:r>
              <a:rPr lang="bn-IN" sz="3200" dirty="0" smtClean="0">
                <a:ln w="11430"/>
                <a:latin typeface="NikoshBAN" pitchFamily="2" charset="0"/>
                <a:cs typeface="NikoshBAN" pitchFamily="2" charset="0"/>
              </a:rPr>
              <a:t>তথ্যনুসারে এর কারণ ও ক্রুটির ফল বর্ণনা কর।</a:t>
            </a:r>
          </a:p>
          <a:p>
            <a:r>
              <a:rPr lang="bn-IN" sz="3200" dirty="0" smtClean="0">
                <a:ln w="11430"/>
                <a:latin typeface="NikoshBAN" pitchFamily="2" charset="0"/>
                <a:cs typeface="NikoshBAN" pitchFamily="2" charset="0"/>
              </a:rPr>
              <a:t>ঘ ডাক্তারের পরামর্শ অনুযায়ী রিতাকে লেন্স কীভাবে দূরের জিনিস দেখতে সাহায্যে করবে? </a:t>
            </a:r>
            <a:endParaRPr lang="bn-IN" sz="3200" dirty="0" smtClean="0">
              <a:ln w="11430"/>
              <a:latin typeface="NikoshBAN" pitchFamily="2" charset="0"/>
              <a:cs typeface="NikoshBAN" pitchFamily="2" charset="0"/>
            </a:endParaRPr>
          </a:p>
        </p:txBody>
      </p:sp>
    </p:spTree>
    <p:extLst>
      <p:ext uri="{BB962C8B-B14F-4D97-AF65-F5344CB8AC3E}">
        <p14:creationId xmlns:p14="http://schemas.microsoft.com/office/powerpoint/2010/main" val="2765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2581" y="411125"/>
            <a:ext cx="2646219" cy="923330"/>
          </a:xfrm>
          <a:prstGeom prst="rect">
            <a:avLst/>
          </a:prstGeom>
          <a:noFill/>
        </p:spPr>
        <p:txBody>
          <a:bodyPr wrap="square" rtlCol="0">
            <a:spAutoFit/>
          </a:bodyPr>
          <a:lstStyle/>
          <a:p>
            <a:r>
              <a:rPr lang="bn-IN" sz="5400" dirty="0" smtClean="0">
                <a:latin typeface="NikoshBAN" pitchFamily="2" charset="0"/>
                <a:cs typeface="NikoshBAN" pitchFamily="2" charset="0"/>
              </a:rPr>
              <a:t>সু-স্বাগতম</a:t>
            </a:r>
            <a:endParaRPr lang="en-US" sz="5400" dirty="0">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379" y="304800"/>
            <a:ext cx="1628043" cy="136024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778" y="152400"/>
            <a:ext cx="1628043" cy="136024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2057399"/>
            <a:ext cx="8839200" cy="4572001"/>
          </a:xfrm>
          <a:prstGeom prst="rect">
            <a:avLst/>
          </a:prstGeom>
        </p:spPr>
      </p:pic>
    </p:spTree>
    <p:extLst>
      <p:ext uri="{BB962C8B-B14F-4D97-AF65-F5344CB8AC3E}">
        <p14:creationId xmlns:p14="http://schemas.microsoft.com/office/powerpoint/2010/main" val="4778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2931" y="1069146"/>
            <a:ext cx="3166281" cy="1569660"/>
          </a:xfrm>
          <a:prstGeom prst="rect">
            <a:avLst/>
          </a:prstGeom>
          <a:noFill/>
        </p:spPr>
        <p:txBody>
          <a:bodyPr wrap="square" rtlCol="0">
            <a:spAutoFit/>
          </a:bodyPr>
          <a:lstStyle/>
          <a:p>
            <a:pPr algn="ctr"/>
            <a:r>
              <a:rPr lang="bn-IN" sz="9600" i="1" dirty="0" smtClean="0">
                <a:latin typeface="NikoshBAN" panose="02000000000000000000" pitchFamily="2" charset="0"/>
                <a:cs typeface="NikoshBAN" panose="02000000000000000000" pitchFamily="2" charset="0"/>
              </a:rPr>
              <a:t>ধন্যবাদ</a:t>
            </a:r>
            <a:endParaRPr lang="en-US" sz="9600" i="1" dirty="0">
              <a:latin typeface="NikoshBAN" panose="02000000000000000000" pitchFamily="2" charset="0"/>
              <a:cs typeface="NikoshBAN" panose="02000000000000000000" pitchFamily="2" charset="0"/>
            </a:endParaRPr>
          </a:p>
        </p:txBody>
      </p:sp>
      <p:pic>
        <p:nvPicPr>
          <p:cNvPr id="1026" name="Picture 2" descr="C:\Users\Tumpa\Desktop\New folder (2)\r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9982" y="2799471"/>
            <a:ext cx="3924886" cy="2775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39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2030" y="4915097"/>
            <a:ext cx="3882683" cy="584775"/>
          </a:xfrm>
          <a:prstGeom prst="rect">
            <a:avLst/>
          </a:prstGeom>
        </p:spPr>
        <p:txBody>
          <a:bodyPr wrap="square">
            <a:spAutoFit/>
          </a:bodyPr>
          <a:lstStyle/>
          <a:p>
            <a:r>
              <a:rPr lang="bn-IN" sz="3200" dirty="0" smtClean="0">
                <a:latin typeface="NikoshBAN" pitchFamily="2" charset="0"/>
                <a:cs typeface="NikoshBAN" pitchFamily="2" charset="0"/>
              </a:rPr>
              <a:t>উপরের চিত্রে কি দেখা যাচ্ছে?  </a:t>
            </a:r>
            <a:endParaRPr lang="en-US" sz="3200" dirty="0">
              <a:latin typeface="NikoshBAN" pitchFamily="2" charset="0"/>
              <a:cs typeface="NikoshBAN" pitchFamily="2" charset="0"/>
            </a:endParaRPr>
          </a:p>
        </p:txBody>
      </p:sp>
      <p:pic>
        <p:nvPicPr>
          <p:cNvPr id="2" name="Picture 2" descr="C:\Users\Tumpa\Desktop\nml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1209822"/>
            <a:ext cx="4557931" cy="354505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umpa\Desktop\9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6911" y="1209822"/>
            <a:ext cx="3699802" cy="350285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514534" y="5041706"/>
            <a:ext cx="1941341" cy="584775"/>
          </a:xfrm>
          <a:prstGeom prst="rect">
            <a:avLst/>
          </a:prstGeom>
        </p:spPr>
        <p:txBody>
          <a:bodyPr wrap="square">
            <a:spAutoFit/>
          </a:bodyPr>
          <a:lstStyle/>
          <a:p>
            <a:r>
              <a:rPr lang="bn-IN" sz="3200" dirty="0" smtClean="0">
                <a:latin typeface="NikoshBAN" pitchFamily="2" charset="0"/>
                <a:cs typeface="NikoshBAN" pitchFamily="2" charset="0"/>
              </a:rPr>
              <a:t>চোখের ক্রুটি</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12915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circle(in)">
                                      <p:cBhvr>
                                        <p:cTn id="17" dur="20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2873" y="3602182"/>
            <a:ext cx="3477491" cy="646331"/>
          </a:xfrm>
          <a:prstGeom prst="rect">
            <a:avLst/>
          </a:prstGeom>
          <a:noFill/>
        </p:spPr>
        <p:txBody>
          <a:bodyPr wrap="square" rtlCol="0">
            <a:spAutoFit/>
          </a:bodyPr>
          <a:lstStyle/>
          <a:p>
            <a:r>
              <a:rPr lang="bn-IN" sz="36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4" name="Rectangle 3"/>
          <p:cNvSpPr/>
          <p:nvPr/>
        </p:nvSpPr>
        <p:spPr>
          <a:xfrm>
            <a:off x="850878" y="2802892"/>
            <a:ext cx="6181500" cy="923330"/>
          </a:xfrm>
          <a:prstGeom prst="rect">
            <a:avLst/>
          </a:prstGeom>
        </p:spPr>
        <p:txBody>
          <a:bodyPr wrap="none">
            <a:spAutoFit/>
          </a:bodyPr>
          <a:lstStyle/>
          <a:p>
            <a:pPr algn="ctr"/>
            <a:r>
              <a:rPr lang="bn-IN" sz="5400" dirty="0" smtClean="0">
                <a:latin typeface="NikoshBAN" pitchFamily="2" charset="0"/>
                <a:cs typeface="NikoshBAN" pitchFamily="2" charset="0"/>
              </a:rPr>
              <a:t>চোখের ক্রুটি ও তার প্রতিকার</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375760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61770" y="832125"/>
            <a:ext cx="3945135" cy="923330"/>
          </a:xfrm>
          <a:prstGeom prst="rect">
            <a:avLst/>
          </a:prstGeom>
          <a:noFill/>
        </p:spPr>
        <p:txBody>
          <a:bodyPr wrap="square" rtlCol="0">
            <a:spAutoFit/>
          </a:bodyPr>
          <a:lstStyle/>
          <a:p>
            <a:r>
              <a:rPr lang="bn-IN" sz="5400" dirty="0" smtClean="0">
                <a:latin typeface="NikoshBAN" pitchFamily="2" charset="0"/>
                <a:cs typeface="NikoshBAN" pitchFamily="2" charset="0"/>
              </a:rPr>
              <a:t>আচরনিক উদ্দেশ্য </a:t>
            </a:r>
            <a:endParaRPr lang="en-US" sz="5400" dirty="0">
              <a:latin typeface="NikoshBAN" pitchFamily="2" charset="0"/>
              <a:cs typeface="NikoshBAN" pitchFamily="2" charset="0"/>
            </a:endParaRPr>
          </a:p>
        </p:txBody>
      </p:sp>
      <p:sp>
        <p:nvSpPr>
          <p:cNvPr id="2" name="TextBox 1"/>
          <p:cNvSpPr txBox="1"/>
          <p:nvPr/>
        </p:nvSpPr>
        <p:spPr>
          <a:xfrm>
            <a:off x="633047" y="2893197"/>
            <a:ext cx="7202658" cy="2062103"/>
          </a:xfrm>
          <a:prstGeom prst="rect">
            <a:avLst/>
          </a:prstGeom>
          <a:noFill/>
        </p:spPr>
        <p:txBody>
          <a:bodyPr wrap="square" rtlCol="0">
            <a:spAutoFit/>
          </a:bodyPr>
          <a:lstStyle/>
          <a:p>
            <a:r>
              <a:rPr lang="bn-IN" sz="3200" dirty="0" smtClean="0">
                <a:latin typeface="NikoshBAN" pitchFamily="2" charset="0"/>
                <a:cs typeface="NikoshBAN" pitchFamily="2" charset="0"/>
              </a:rPr>
              <a:t>১। চোখের ক্রুটি কী তা বলতে পারবে ।</a:t>
            </a:r>
          </a:p>
          <a:p>
            <a:r>
              <a:rPr lang="bn-IN" sz="3200" dirty="0" smtClean="0">
                <a:latin typeface="NikoshBAN" pitchFamily="2" charset="0"/>
                <a:cs typeface="NikoshBAN" pitchFamily="2" charset="0"/>
              </a:rPr>
              <a:t>২। ক্ষীন দৃষ্টি ও দীর্ঘ দৃষ্টির কারণ ব্যাখ্যা করতে পারবে। </a:t>
            </a:r>
          </a:p>
          <a:p>
            <a:r>
              <a:rPr lang="bn-IN" sz="3200" dirty="0" smtClean="0">
                <a:latin typeface="NikoshBAN" pitchFamily="2" charset="0"/>
                <a:cs typeface="NikoshBAN" pitchFamily="2" charset="0"/>
              </a:rPr>
              <a:t>৩। চোখের ক্রুটির প্রতিকার বর্ণনা করতে পারবে।    </a:t>
            </a:r>
            <a:endParaRPr lang="bn-IN" sz="3200" dirty="0">
              <a:latin typeface="NikoshBAN" pitchFamily="2" charset="0"/>
              <a:cs typeface="NikoshBAN" pitchFamily="2" charset="0"/>
            </a:endParaRPr>
          </a:p>
          <a:p>
            <a:endParaRPr lang="bn-IN" sz="3200" dirty="0" smtClean="0">
              <a:latin typeface="NikoshBAN" pitchFamily="2" charset="0"/>
              <a:cs typeface="NikoshBAN" pitchFamily="2" charset="0"/>
            </a:endParaRPr>
          </a:p>
        </p:txBody>
      </p:sp>
    </p:spTree>
    <p:extLst>
      <p:ext uri="{BB962C8B-B14F-4D97-AF65-F5344CB8AC3E}">
        <p14:creationId xmlns:p14="http://schemas.microsoft.com/office/powerpoint/2010/main" val="29064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16" y="410699"/>
            <a:ext cx="1801835" cy="584775"/>
          </a:xfrm>
          <a:prstGeom prst="rect">
            <a:avLst/>
          </a:prstGeom>
        </p:spPr>
        <p:txBody>
          <a:bodyPr wrap="square">
            <a:spAutoFit/>
          </a:bodyPr>
          <a:lstStyle/>
          <a:p>
            <a:r>
              <a:rPr lang="bn-IN" sz="3200" dirty="0" smtClean="0">
                <a:latin typeface="NikoshBAN" pitchFamily="2" charset="0"/>
                <a:cs typeface="NikoshBAN" pitchFamily="2" charset="0"/>
              </a:rPr>
              <a:t>চোখের ক্রুটি</a:t>
            </a:r>
            <a:endParaRPr lang="en-US" sz="3200" dirty="0">
              <a:latin typeface="NikoshBAN" pitchFamily="2" charset="0"/>
              <a:cs typeface="NikoshBAN" pitchFamily="2" charset="0"/>
            </a:endParaRPr>
          </a:p>
        </p:txBody>
      </p:sp>
      <p:sp>
        <p:nvSpPr>
          <p:cNvPr id="6" name="Rectangle 5"/>
          <p:cNvSpPr/>
          <p:nvPr/>
        </p:nvSpPr>
        <p:spPr>
          <a:xfrm>
            <a:off x="239150" y="2131144"/>
            <a:ext cx="8778240" cy="1569660"/>
          </a:xfrm>
          <a:prstGeom prst="rect">
            <a:avLst/>
          </a:prstGeom>
        </p:spPr>
        <p:txBody>
          <a:bodyPr wrap="square">
            <a:spAutoFit/>
          </a:bodyPr>
          <a:lstStyle/>
          <a:p>
            <a:r>
              <a:rPr lang="bn-IN" sz="3200" dirty="0" smtClean="0">
                <a:ln w="0"/>
                <a:latin typeface="NikoshBAN" pitchFamily="2" charset="0"/>
                <a:cs typeface="NikoshBAN" pitchFamily="2" charset="0"/>
              </a:rPr>
              <a:t>স্বাভাবিক চোখ ২৫সেমি থেকে অসীম পর্যন্ত কোন কিছু স্পষ্ট দেখতে পায় । কোন চোখ এই পাল্লার মধ্যে কোন বস্তুকে স্পষ্ট দেখতে না পায় তাহলে সেই চোখকে ক্রুটিপূর্ণ বলে ধরা হয়।</a:t>
            </a:r>
            <a:endParaRPr lang="en-US" sz="3200" dirty="0">
              <a:ln w="0"/>
              <a:latin typeface="NikoshBAN" pitchFamily="2" charset="0"/>
              <a:cs typeface="NikoshBAN" pitchFamily="2" charset="0"/>
            </a:endParaRPr>
          </a:p>
        </p:txBody>
      </p:sp>
    </p:spTree>
    <p:extLst>
      <p:ext uri="{BB962C8B-B14F-4D97-AF65-F5344CB8AC3E}">
        <p14:creationId xmlns:p14="http://schemas.microsoft.com/office/powerpoint/2010/main" val="344481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72529" y="1336431"/>
            <a:ext cx="4853353" cy="2715064"/>
            <a:chOff x="1772529" y="1336431"/>
            <a:chExt cx="4853353" cy="2715064"/>
          </a:xfrm>
        </p:grpSpPr>
        <p:sp>
          <p:nvSpPr>
            <p:cNvPr id="2" name="Rectangle 1"/>
            <p:cNvSpPr/>
            <p:nvPr/>
          </p:nvSpPr>
          <p:spPr>
            <a:xfrm>
              <a:off x="2883877" y="1336431"/>
              <a:ext cx="2124221" cy="10128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চোখের ক্রুটি </a:t>
              </a:r>
              <a:endParaRPr lang="en-US" sz="3200" dirty="0">
                <a:latin typeface="NikoshBAN" pitchFamily="2" charset="0"/>
                <a:cs typeface="NikoshBAN" pitchFamily="2" charset="0"/>
              </a:endParaRPr>
            </a:p>
          </p:txBody>
        </p:sp>
        <p:cxnSp>
          <p:nvCxnSpPr>
            <p:cNvPr id="8" name="Straight Arrow Connector 7"/>
            <p:cNvCxnSpPr/>
            <p:nvPr/>
          </p:nvCxnSpPr>
          <p:spPr>
            <a:xfrm>
              <a:off x="3945987" y="2349305"/>
              <a:ext cx="0" cy="63304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07102" y="2982352"/>
              <a:ext cx="3474719" cy="281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307102" y="3010486"/>
              <a:ext cx="0" cy="5064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81821" y="3010486"/>
              <a:ext cx="0" cy="5064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772529" y="3516923"/>
              <a:ext cx="1392702" cy="534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হ্রস্ব দৃষ্টি </a:t>
              </a:r>
              <a:endParaRPr lang="en-US" sz="3200" dirty="0">
                <a:latin typeface="NikoshBAN" pitchFamily="2" charset="0"/>
                <a:cs typeface="NikoshBAN" pitchFamily="2" charset="0"/>
              </a:endParaRPr>
            </a:p>
          </p:txBody>
        </p:sp>
        <p:sp>
          <p:nvSpPr>
            <p:cNvPr id="19" name="Rectangle 18"/>
            <p:cNvSpPr/>
            <p:nvPr/>
          </p:nvSpPr>
          <p:spPr>
            <a:xfrm>
              <a:off x="5303519" y="3488787"/>
              <a:ext cx="1322363" cy="562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দীর্ঘ দৃষ্টি </a:t>
              </a:r>
              <a:endParaRPr lang="en-US" sz="3200" dirty="0">
                <a:latin typeface="NikoshBAN" pitchFamily="2" charset="0"/>
                <a:cs typeface="NikoshBAN" pitchFamily="2" charset="0"/>
              </a:endParaRPr>
            </a:p>
          </p:txBody>
        </p:sp>
      </p:grpSp>
    </p:spTree>
    <p:extLst>
      <p:ext uri="{BB962C8B-B14F-4D97-AF65-F5344CB8AC3E}">
        <p14:creationId xmlns:p14="http://schemas.microsoft.com/office/powerpoint/2010/main" val="30678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051" y="112287"/>
            <a:ext cx="8950680" cy="1077218"/>
          </a:xfrm>
          <a:prstGeom prst="rect">
            <a:avLst/>
          </a:prstGeom>
        </p:spPr>
        <p:txBody>
          <a:bodyPr wrap="square">
            <a:spAutoFit/>
          </a:bodyPr>
          <a:lstStyle/>
          <a:p>
            <a:r>
              <a:rPr lang="bn-IN" sz="3200" dirty="0" smtClean="0">
                <a:latin typeface="NikoshBAN" pitchFamily="2" charset="0"/>
                <a:cs typeface="NikoshBAN" pitchFamily="2" charset="0"/>
              </a:rPr>
              <a:t>হ্রস্ব দৃষ্টিঃ এই ক্রুটিগ্রস্ত চোখ দূরের জিনিস দেখতে পায় না  কিন্তু কাছের জিনিস দেখতে পায় ।  </a:t>
            </a:r>
            <a:endParaRPr lang="en-US" sz="3200" dirty="0">
              <a:latin typeface="NikoshBAN" pitchFamily="2" charset="0"/>
              <a:cs typeface="NikoshBAN" pitchFamily="2" charset="0"/>
            </a:endParaRPr>
          </a:p>
        </p:txBody>
      </p:sp>
      <p:sp>
        <p:nvSpPr>
          <p:cNvPr id="35" name="Rectangle 34"/>
          <p:cNvSpPr/>
          <p:nvPr/>
        </p:nvSpPr>
        <p:spPr>
          <a:xfrm>
            <a:off x="358142" y="4662519"/>
            <a:ext cx="8427718" cy="584775"/>
          </a:xfrm>
          <a:prstGeom prst="rect">
            <a:avLst/>
          </a:prstGeom>
        </p:spPr>
        <p:txBody>
          <a:bodyPr wrap="square">
            <a:spAutoFit/>
          </a:bodyPr>
          <a:lstStyle/>
          <a:p>
            <a:r>
              <a:rPr lang="bn-IN" sz="3200" dirty="0" smtClean="0">
                <a:latin typeface="NikoshBAN" pitchFamily="2" charset="0"/>
                <a:cs typeface="NikoshBAN" pitchFamily="2" charset="0"/>
              </a:rPr>
              <a:t>এই ক্রুটি দূর করার জন্য অবতল লেন্সের চশমা ব্যবহার করা হয়। </a:t>
            </a:r>
            <a:endParaRPr lang="en-US" sz="3200" dirty="0">
              <a:latin typeface="NikoshBAN" pitchFamily="2" charset="0"/>
              <a:cs typeface="NikoshBAN" pitchFamily="2" charset="0"/>
            </a:endParaRPr>
          </a:p>
        </p:txBody>
      </p:sp>
      <p:pic>
        <p:nvPicPr>
          <p:cNvPr id="1027" name="Picture 3" descr="C:\Users\Tumpa\Desktop\vf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010" y="1223890"/>
            <a:ext cx="7061982" cy="344812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100" y="1870734"/>
            <a:ext cx="9142830" cy="1077218"/>
          </a:xfrm>
          <a:prstGeom prst="rect">
            <a:avLst/>
          </a:prstGeom>
          <a:noFill/>
        </p:spPr>
        <p:txBody>
          <a:bodyPr wrap="square" rtlCol="0">
            <a:spAutoFit/>
          </a:bodyPr>
          <a:lstStyle/>
          <a:p>
            <a:r>
              <a:rPr lang="bn-IN" sz="3200" dirty="0" smtClean="0">
                <a:latin typeface="NikoshBAN" pitchFamily="2" charset="0"/>
                <a:cs typeface="NikoshBAN" pitchFamily="2" charset="0"/>
              </a:rPr>
              <a:t>হ্রস্বক্রুটিগ্রস্ত চোখের লেন্স প্রতিসরিত হয়ে রেটিনার সামনে</a:t>
            </a:r>
            <a:r>
              <a:rPr lang="en-US" sz="3200" dirty="0">
                <a:latin typeface="NikoshBAN" pitchFamily="2" charset="0"/>
                <a:cs typeface="NikoshBAN" pitchFamily="2" charset="0"/>
              </a:rPr>
              <a:t> </a:t>
            </a:r>
            <a:r>
              <a:rPr lang="en-US" sz="3200" dirty="0" smtClean="0">
                <a:latin typeface="NikoshBAN" pitchFamily="2" charset="0"/>
                <a:cs typeface="NikoshBAN" pitchFamily="2" charset="0"/>
              </a:rPr>
              <a:t>I</a:t>
            </a:r>
            <a:r>
              <a:rPr lang="bn-IN" sz="3200" dirty="0" smtClean="0">
                <a:latin typeface="NikoshBAN" pitchFamily="2" charset="0"/>
                <a:cs typeface="NikoshBAN" pitchFamily="2" charset="0"/>
              </a:rPr>
              <a:t>বিন্দুতে মিলিত হয়। </a:t>
            </a:r>
            <a:endParaRPr lang="en-US" sz="3200" dirty="0">
              <a:latin typeface="NikoshBAN" pitchFamily="2" charset="0"/>
              <a:cs typeface="NikoshBAN" pitchFamily="2" charset="0"/>
            </a:endParaRPr>
          </a:p>
        </p:txBody>
      </p:sp>
      <p:sp>
        <p:nvSpPr>
          <p:cNvPr id="9" name="TextBox 8"/>
          <p:cNvSpPr txBox="1"/>
          <p:nvPr/>
        </p:nvSpPr>
        <p:spPr>
          <a:xfrm>
            <a:off x="137050" y="2846249"/>
            <a:ext cx="8427718" cy="584775"/>
          </a:xfrm>
          <a:prstGeom prst="rect">
            <a:avLst/>
          </a:prstGeom>
          <a:noFill/>
        </p:spPr>
        <p:txBody>
          <a:bodyPr wrap="square" rtlCol="0">
            <a:spAutoFit/>
          </a:bodyPr>
          <a:lstStyle/>
          <a:p>
            <a:r>
              <a:rPr lang="bn-IN" sz="3200" dirty="0" smtClean="0">
                <a:latin typeface="NikoshBAN" pitchFamily="2" charset="0"/>
                <a:cs typeface="NikoshBAN" pitchFamily="2" charset="0"/>
              </a:rPr>
              <a:t>এই চোখের দূরবিন্দু অসীমের পরিবর্তে </a:t>
            </a:r>
            <a:r>
              <a:rPr lang="en-US" sz="3200" dirty="0" smtClean="0"/>
              <a:t>F</a:t>
            </a:r>
            <a:r>
              <a:rPr lang="bn-IN" sz="3200" dirty="0" smtClean="0"/>
              <a:t> </a:t>
            </a:r>
            <a:r>
              <a:rPr lang="bn-IN" sz="3200" dirty="0" smtClean="0">
                <a:latin typeface="NikoshBAN" pitchFamily="2" charset="0"/>
                <a:cs typeface="NikoshBAN" pitchFamily="2" charset="0"/>
              </a:rPr>
              <a:t>বিন্দুতে হয়।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46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circle(in)">
                                      <p:cBhvr>
                                        <p:cTn id="12" dur="20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circle(in)">
                                      <p:cBhvr>
                                        <p:cTn id="17" dur="20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5"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625" y="240909"/>
            <a:ext cx="2447778" cy="584775"/>
          </a:xfrm>
          <a:prstGeom prst="rect">
            <a:avLst/>
          </a:prstGeom>
        </p:spPr>
        <p:txBody>
          <a:bodyPr wrap="square">
            <a:spAutoFit/>
          </a:bodyPr>
          <a:lstStyle/>
          <a:p>
            <a:r>
              <a:rPr lang="bn-IN" sz="3200" dirty="0" smtClean="0">
                <a:latin typeface="NikoshBAN" pitchFamily="2" charset="0"/>
                <a:cs typeface="NikoshBAN" pitchFamily="2" charset="0"/>
              </a:rPr>
              <a:t>হ্রস্ব দৃষ্টির কারণঃ</a:t>
            </a:r>
            <a:endParaRPr lang="en-US" sz="3200" dirty="0">
              <a:latin typeface="NikoshBAN" pitchFamily="2" charset="0"/>
              <a:cs typeface="NikoshBAN" pitchFamily="2" charset="0"/>
            </a:endParaRPr>
          </a:p>
        </p:txBody>
      </p:sp>
      <p:sp>
        <p:nvSpPr>
          <p:cNvPr id="91" name="Rectangle 90"/>
          <p:cNvSpPr/>
          <p:nvPr/>
        </p:nvSpPr>
        <p:spPr>
          <a:xfrm>
            <a:off x="534572" y="3375659"/>
            <a:ext cx="8285870" cy="2554545"/>
          </a:xfrm>
          <a:prstGeom prst="rect">
            <a:avLst/>
          </a:prstGeom>
        </p:spPr>
        <p:txBody>
          <a:bodyPr wrap="square">
            <a:spAutoFit/>
          </a:bodyPr>
          <a:lstStyle/>
          <a:p>
            <a:r>
              <a:rPr lang="bn-IN" sz="3200" dirty="0" smtClean="0">
                <a:latin typeface="NikoshBAN" pitchFamily="2" charset="0"/>
                <a:cs typeface="NikoshBAN" pitchFamily="2" charset="0"/>
              </a:rPr>
              <a:t>১। অক্ষিগোলকের ব্যাসার্ধ বেড়ে গেলে</a:t>
            </a:r>
          </a:p>
          <a:p>
            <a:r>
              <a:rPr lang="bn-IN" sz="3200" dirty="0">
                <a:latin typeface="NikoshBAN" pitchFamily="2" charset="0"/>
                <a:cs typeface="NikoshBAN" pitchFamily="2" charset="0"/>
              </a:rPr>
              <a:t> </a:t>
            </a:r>
            <a:r>
              <a:rPr lang="bn-IN" sz="3200" dirty="0" smtClean="0">
                <a:latin typeface="NikoshBAN" pitchFamily="2" charset="0"/>
                <a:cs typeface="NikoshBAN" pitchFamily="2" charset="0"/>
              </a:rPr>
              <a:t>২। লেন্সের ফোকাস দূরত্ব কমে গেলে। </a:t>
            </a:r>
          </a:p>
          <a:p>
            <a:r>
              <a:rPr lang="bn-IN" sz="3200" dirty="0" smtClean="0">
                <a:latin typeface="NikoshBAN" pitchFamily="2" charset="0"/>
                <a:cs typeface="NikoshBAN" pitchFamily="2" charset="0"/>
              </a:rPr>
              <a:t>৩। অভিসারীক্ষমতা বেড়ে গেলে । </a:t>
            </a:r>
          </a:p>
          <a:p>
            <a:r>
              <a:rPr lang="bn-IN" sz="3200" dirty="0" smtClean="0">
                <a:latin typeface="NikoshBAN" pitchFamily="2" charset="0"/>
                <a:cs typeface="NikoshBAN" pitchFamily="2" charset="0"/>
              </a:rPr>
              <a:t>৪। দূরের বস্তু থেকে প্রতিসরিত রশ্মি রেটিনার সামনে এবং নিকটবস্তু থেকে প্রতিসরিত রশ্মি রেটিনার স্তরে মিলিত হবে।  </a:t>
            </a:r>
            <a:endParaRPr lang="en-US" sz="3200" dirty="0">
              <a:latin typeface="NikoshBAN" pitchFamily="2" charset="0"/>
              <a:cs typeface="NikoshBAN" pitchFamily="2" charset="0"/>
            </a:endParaRPr>
          </a:p>
        </p:txBody>
      </p:sp>
      <p:pic>
        <p:nvPicPr>
          <p:cNvPr id="1026" name="Picture 2" descr="C:\Users\Tumpa\Desktop\rete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07" y="825684"/>
            <a:ext cx="4018890" cy="2116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6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circle(in)">
                                      <p:cBhvr>
                                        <p:cTn id="17" dur="2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39915</TotalTime>
  <Words>701</Words>
  <Application>Microsoft Office PowerPoint</Application>
  <PresentationFormat>On-screen Show (4:3)</PresentationFormat>
  <Paragraphs>84</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Debdas</dc:creator>
  <cp:lastModifiedBy>Tumpa</cp:lastModifiedBy>
  <cp:revision>4246</cp:revision>
  <dcterms:created xsi:type="dcterms:W3CDTF">2015-11-14T15:10:43Z</dcterms:created>
  <dcterms:modified xsi:type="dcterms:W3CDTF">2020-05-17T18:06:17Z</dcterms:modified>
</cp:coreProperties>
</file>