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notesMasterIdLst>
    <p:notesMasterId r:id="rId25"/>
  </p:notesMasterIdLst>
  <p:sldIdLst>
    <p:sldId id="256" r:id="rId2"/>
    <p:sldId id="257" r:id="rId3"/>
    <p:sldId id="258" r:id="rId4"/>
    <p:sldId id="279" r:id="rId5"/>
    <p:sldId id="259" r:id="rId6"/>
    <p:sldId id="260" r:id="rId7"/>
    <p:sldId id="278" r:id="rId8"/>
    <p:sldId id="261" r:id="rId9"/>
    <p:sldId id="272" r:id="rId10"/>
    <p:sldId id="264" r:id="rId11"/>
    <p:sldId id="265" r:id="rId12"/>
    <p:sldId id="275" r:id="rId13"/>
    <p:sldId id="267" r:id="rId14"/>
    <p:sldId id="276" r:id="rId15"/>
    <p:sldId id="263" r:id="rId16"/>
    <p:sldId id="280" r:id="rId17"/>
    <p:sldId id="281" r:id="rId18"/>
    <p:sldId id="282" r:id="rId19"/>
    <p:sldId id="273" r:id="rId20"/>
    <p:sldId id="268" r:id="rId21"/>
    <p:sldId id="283" r:id="rId22"/>
    <p:sldId id="26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taz Rokshana" initials="MR" lastIdx="1" clrIdx="0">
    <p:extLst>
      <p:ext uri="{19B8F6BF-5375-455C-9EA6-DF929625EA0E}">
        <p15:presenceInfo xmlns:p15="http://schemas.microsoft.com/office/powerpoint/2012/main" userId="Momtaz Roksh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94342-B30B-45E6-AB8E-16CE9A1791F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732F-D8CE-468A-BA31-C6A858882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732F-D8CE-468A-BA31-C6A8588821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732F-D8CE-468A-BA31-C6A8588821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732F-D8CE-468A-BA31-C6A8588821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732F-D8CE-468A-BA31-C6A8588821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86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7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50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11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95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77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5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78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0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4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eshjose.com/blog/business-cant-survive-today-without-right-technolog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russelljohn.net/journal/2009/10/bangladeshi-currency/" TargetMode="Externa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ahtaa.com/thread-%C3%98%C2%A7%C3%98%C2%B2-%C3%9A%C2%86%C3%99%C2%87%C3%98%C2%A7%C3%98%C2%B1-%C3%9A%C2%AF%C3%99%C2%88%C3%98%C2%B4%C3%99%C2%87-%C3%98%C2%AF%C3%99%C2%86%C3%9B%C2%8C%C3%98%C2%A7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1344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russelljohn.net/journal/2009/10/bangladeshi-currency/" TargetMode="External"/><Relationship Id="rId7" Type="http://schemas.openxmlformats.org/officeDocument/2006/relationships/hyperlink" Target="http://www.flickr.com/photos/wonderlane/6141025042/" TargetMode="External"/><Relationship Id="rId12" Type="http://schemas.openxmlformats.org/officeDocument/2006/relationships/hyperlink" Target="https://en.wikipedia.org/wiki/Bangladeshi_tak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0.jpg"/><Relationship Id="rId5" Type="http://schemas.openxmlformats.org/officeDocument/2006/relationships/hyperlink" Target="http://en.wikipedia.org/wiki/File:1000_taka_front.JPG" TargetMode="External"/><Relationship Id="rId10" Type="http://schemas.openxmlformats.org/officeDocument/2006/relationships/hyperlink" Target="http://russelljohn.net/journal/2009/10/bangladeshi-currency/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1.jpeg"/><Relationship Id="rId7" Type="http://schemas.openxmlformats.org/officeDocument/2006/relationships/hyperlink" Target="https://chrispacia.wordpress.com/2017/03/20/the-prospects-for-a-bitcoin-standar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jipmagip.blogspot.com/2013/04/doctor-who-clock.html" TargetMode="External"/><Relationship Id="rId9" Type="http://schemas.openxmlformats.org/officeDocument/2006/relationships/hyperlink" Target="https://flickr.com/photos/myfuturedotcom/605304239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uralbodyfitness.wordpress.com/category/success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pngimg.com/download/664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DC5D71-ABC1-4EAC-AC8E-6B021299D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499" y="895000"/>
            <a:ext cx="7239001" cy="506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883532-6005-483E-B3AD-E54EFC87118F}"/>
              </a:ext>
            </a:extLst>
          </p:cNvPr>
          <p:cNvSpPr txBox="1"/>
          <p:nvPr/>
        </p:nvSpPr>
        <p:spPr>
          <a:xfrm>
            <a:off x="2514600" y="0"/>
            <a:ext cx="4800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নলাইন</a:t>
            </a:r>
            <a:r>
              <a:rPr lang="en-GB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GB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376E5-71AD-4294-A72E-4A8F6A8FBE95}"/>
              </a:ext>
            </a:extLst>
          </p:cNvPr>
          <p:cNvSpPr txBox="1"/>
          <p:nvPr/>
        </p:nvSpPr>
        <p:spPr>
          <a:xfrm>
            <a:off x="3200400" y="48768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err="1">
                <a:solidFill>
                  <a:srgbClr val="002060"/>
                </a:solidFill>
              </a:rPr>
              <a:t>স্বাগত</a:t>
            </a:r>
            <a:r>
              <a:rPr lang="as-IN" sz="9600" dirty="0">
                <a:solidFill>
                  <a:srgbClr val="002060"/>
                </a:solidFill>
              </a:rPr>
              <a:t>ম</a:t>
            </a:r>
            <a:endParaRPr lang="en-GB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0" y="685800"/>
            <a:ext cx="22098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94A8F7-F1DD-49F8-AC65-28E5678B3AE5}"/>
                  </a:ext>
                </a:extLst>
              </p:cNvPr>
              <p:cNvSpPr txBox="1"/>
              <p:nvPr/>
            </p:nvSpPr>
            <p:spPr>
              <a:xfrm>
                <a:off x="1371600" y="2590800"/>
                <a:ext cx="7162800" cy="12527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GB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্তমান</a:t>
                </a:r>
                <a:r>
                  <a:rPr lang="en-GB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GB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GB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pv</a:t>
                </a:r>
                <a:r>
                  <a:rPr lang="en-GB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𝐹𝑣</m:t>
                        </m:r>
                      </m:num>
                      <m:den>
                        <m:sSup>
                          <m:sSupPr>
                            <m:ctrlPr>
                              <a:rPr lang="en-GB" sz="4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GB" sz="4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  <m:r>
                                  <a:rPr lang="en-GB" sz="4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GB" sz="48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GB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GB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94A8F7-F1DD-49F8-AC65-28E5678B3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90800"/>
                <a:ext cx="7162800" cy="1252715"/>
              </a:xfrm>
              <a:prstGeom prst="rect">
                <a:avLst/>
              </a:prstGeom>
              <a:blipFill>
                <a:blip r:embed="rId2"/>
                <a:stretch>
                  <a:fillRect l="-3830" b="-6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4700" y="72600"/>
            <a:ext cx="25145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56" y="675111"/>
            <a:ext cx="8001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2AB1A-148A-432F-A734-A309B3D3C8BD}"/>
              </a:ext>
            </a:extLst>
          </p:cNvPr>
          <p:cNvSpPr txBox="1"/>
          <p:nvPr/>
        </p:nvSpPr>
        <p:spPr>
          <a:xfrm>
            <a:off x="4953000" y="2365033"/>
            <a:ext cx="3886200" cy="3600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</a:p>
          <a:p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pv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=?</a:t>
            </a:r>
          </a:p>
          <a:p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Fv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বিষ্য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ূল্য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=২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I =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= ৮%</a:t>
            </a:r>
          </a:p>
          <a:p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n =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=৫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53D411-2ADD-4E32-9379-A6BF1FB8832C}"/>
                  </a:ext>
                </a:extLst>
              </p:cNvPr>
              <p:cNvSpPr txBox="1"/>
              <p:nvPr/>
            </p:nvSpPr>
            <p:spPr>
              <a:xfrm>
                <a:off x="0" y="1586115"/>
                <a:ext cx="8153400" cy="6812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আ</a:t>
                </a:r>
                <a:r>
                  <a:rPr lang="as-IN" sz="2400" dirty="0"/>
                  <a:t>ম</a:t>
                </a:r>
                <a:r>
                  <a:rPr lang="en-GB" sz="2400" dirty="0"/>
                  <a:t>র </a:t>
                </a:r>
                <a:r>
                  <a:rPr lang="en-GB" sz="2400" dirty="0" err="1"/>
                  <a:t>জানি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pv</a:t>
                </a:r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𝑓𝑣</m:t>
                        </m:r>
                      </m:num>
                      <m:den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১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53D411-2ADD-4E32-9379-A6BF1FB88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6115"/>
                <a:ext cx="8153400" cy="681277"/>
              </a:xfrm>
              <a:prstGeom prst="rect">
                <a:avLst/>
              </a:prstGeom>
              <a:blipFill>
                <a:blip r:embed="rId2"/>
                <a:stretch>
                  <a:fillRect l="-1121"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50A0E2-EDF5-4FD9-8C6A-704F8567D2B0}"/>
                  </a:ext>
                </a:extLst>
              </p:cNvPr>
              <p:cNvSpPr txBox="1"/>
              <p:nvPr/>
            </p:nvSpPr>
            <p:spPr>
              <a:xfrm>
                <a:off x="19956" y="2335725"/>
                <a:ext cx="3713844" cy="391158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২৫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০০০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১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+.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০৮</m:t>
                                </m:r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৫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২৫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০০০</m:t>
                        </m:r>
                      </m:num>
                      <m:den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১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০৮</m:t>
                                </m:r>
                              </m:e>
                            </m:d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৫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২৫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০০০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৪৬৯৩২৮০৭৭</m:t>
                        </m:r>
                      </m:den>
                    </m:f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= ১৭০১৪.৫৭৯৯২ </a:t>
                </a:r>
                <a:r>
                  <a:rPr lang="en-GB" sz="2800" dirty="0" err="1"/>
                  <a:t>টাকা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50A0E2-EDF5-4FD9-8C6A-704F8567D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6" y="2335725"/>
                <a:ext cx="3713844" cy="3911584"/>
              </a:xfrm>
              <a:prstGeom prst="rect">
                <a:avLst/>
              </a:prstGeom>
              <a:blipFill>
                <a:blip r:embed="rId3"/>
                <a:stretch>
                  <a:fillRect l="-3279" b="-3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3141C-9648-47F0-AD72-D0CCA8E5B22B}"/>
              </a:ext>
            </a:extLst>
          </p:cNvPr>
          <p:cNvSpPr/>
          <p:nvPr/>
        </p:nvSpPr>
        <p:spPr>
          <a:xfrm rot="10800000" flipV="1">
            <a:off x="0" y="3357264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fv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(১+সুদের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aseline="30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30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বাৎসরিক</a:t>
            </a:r>
            <a:r>
              <a:rPr lang="en-US" sz="3600" baseline="30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30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মেয়াদ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75655-3022-4FE0-8B19-D027B776F3F7}"/>
              </a:ext>
            </a:extLst>
          </p:cNvPr>
          <p:cNvSpPr txBox="1"/>
          <p:nvPr/>
        </p:nvSpPr>
        <p:spPr>
          <a:xfrm>
            <a:off x="3467100" y="762000"/>
            <a:ext cx="22098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300" y="0"/>
            <a:ext cx="3657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01" y="795041"/>
            <a:ext cx="83608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১৪%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২২,০০০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762E10-0FD3-479B-9F52-63EE958140D3}"/>
                  </a:ext>
                </a:extLst>
              </p:cNvPr>
              <p:cNvSpPr txBox="1"/>
              <p:nvPr/>
            </p:nvSpPr>
            <p:spPr>
              <a:xfrm>
                <a:off x="39914" y="1502927"/>
                <a:ext cx="5941785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আ</a:t>
                </a:r>
                <a:r>
                  <a:rPr lang="as-IN" sz="2400" dirty="0"/>
                  <a:t>ম</a:t>
                </a:r>
                <a:r>
                  <a:rPr lang="en-GB" sz="2400" dirty="0" err="1"/>
                  <a:t>রা</a:t>
                </a:r>
                <a:r>
                  <a:rPr lang="en-GB" sz="2400" dirty="0"/>
                  <a:t> </a:t>
                </a:r>
                <a:r>
                  <a:rPr lang="en-GB" sz="2400" dirty="0" err="1"/>
                  <a:t>জানি</a:t>
                </a:r>
                <a:r>
                  <a:rPr lang="en-GB" sz="2400" dirty="0"/>
                  <a:t>,</a:t>
                </a:r>
              </a:p>
              <a:p>
                <a:r>
                  <a:rPr lang="en-GB" sz="2400" dirty="0"/>
                  <a:t> </a:t>
                </a:r>
                <a:r>
                  <a:rPr lang="en-GB" sz="2400" dirty="0" err="1"/>
                  <a:t>Fv</a:t>
                </a:r>
                <a:r>
                  <a:rPr lang="en-GB" sz="2400" dirty="0"/>
                  <a:t> = </a:t>
                </a:r>
                <a:r>
                  <a:rPr lang="en-GB" sz="2400" dirty="0" err="1"/>
                  <a:t>pv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762E10-0FD3-479B-9F52-63EE95814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" y="1502927"/>
                <a:ext cx="5941785" cy="830997"/>
              </a:xfrm>
              <a:prstGeom prst="rect">
                <a:avLst/>
              </a:prstGeom>
              <a:blipFill>
                <a:blip r:embed="rId2"/>
                <a:stretch>
                  <a:fillRect l="-1643" t="-11029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5927ED-B7DF-4AC6-A323-F72ED09BC7BE}"/>
              </a:ext>
            </a:extLst>
          </p:cNvPr>
          <p:cNvSpPr txBox="1"/>
          <p:nvPr/>
        </p:nvSpPr>
        <p:spPr>
          <a:xfrm>
            <a:off x="5978071" y="1423797"/>
            <a:ext cx="3126015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fv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=?</a:t>
            </a:r>
          </a:p>
          <a:p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Pv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র্তমান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= ২২,০০০</a:t>
            </a:r>
          </a:p>
          <a:p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I=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৪%</a:t>
            </a:r>
          </a:p>
          <a:p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n=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00417D-1A1C-43C3-BE09-524E906C59B9}"/>
                  </a:ext>
                </a:extLst>
              </p:cNvPr>
              <p:cNvSpPr txBox="1"/>
              <p:nvPr/>
            </p:nvSpPr>
            <p:spPr>
              <a:xfrm>
                <a:off x="39914" y="2522075"/>
                <a:ext cx="4154714" cy="349441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= </a:t>
                </a:r>
                <a:r>
                  <a:rPr lang="en-GB" sz="2400" dirty="0" err="1"/>
                  <a:t>pv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১৪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%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sup>
                    </m:sSup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= ২২,০০০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০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১৪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sup>
                    </m:sSup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= ২২,০০০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১৪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sup>
                    </m:sSup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= ২২,০০০*২.৮৫২৫৮৬৪২২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= ৬২৭৫৬.৯০১২৮ </a:t>
                </a:r>
                <a:r>
                  <a:rPr lang="en-GB" sz="2400" dirty="0" err="1"/>
                  <a:t>টাকা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00417D-1A1C-43C3-BE09-524E906C5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" y="2522075"/>
                <a:ext cx="4154714" cy="3494418"/>
              </a:xfrm>
              <a:prstGeom prst="rect">
                <a:avLst/>
              </a:prstGeom>
              <a:blipFill>
                <a:blip r:embed="rId3"/>
                <a:stretch>
                  <a:fillRect l="-2349" t="-698" b="-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96B3F3-3CD2-4DE8-81F4-411F5A9A8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64FEC2-99C9-4F73-871B-972D836F83DF}"/>
              </a:ext>
            </a:extLst>
          </p:cNvPr>
          <p:cNvSpPr txBox="1"/>
          <p:nvPr/>
        </p:nvSpPr>
        <p:spPr>
          <a:xfrm>
            <a:off x="1524000" y="914400"/>
            <a:ext cx="6096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600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600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600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6000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6000" u="sng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283D63-1AC7-4C0A-8CA7-1A95AF682A8E}"/>
                  </a:ext>
                </a:extLst>
              </p:cNvPr>
              <p:cNvSpPr txBox="1"/>
              <p:nvPr/>
            </p:nvSpPr>
            <p:spPr>
              <a:xfrm>
                <a:off x="228600" y="2819400"/>
                <a:ext cx="8839200" cy="108125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ভবি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GB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GB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GB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GB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GB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বর্তমান</a:t>
                </a:r>
                <a:r>
                  <a:rPr lang="en-GB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GB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ল্য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সুদের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হার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চক্রবৃদ্ধির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সংখ্যা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∗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চক্রবৃদ্ধির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সংখ্যা</m:t>
                        </m:r>
                      </m:sup>
                    </m:sSup>
                  </m:oMath>
                </a14:m>
                <a:endParaRPr lang="en-GB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283D63-1AC7-4C0A-8CA7-1A95AF682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19400"/>
                <a:ext cx="8839200" cy="1081258"/>
              </a:xfrm>
              <a:prstGeom prst="rect">
                <a:avLst/>
              </a:prstGeom>
              <a:blipFill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0984FD-B701-47D8-BA66-C5F8406B0A60}"/>
              </a:ext>
            </a:extLst>
          </p:cNvPr>
          <p:cNvSpPr txBox="1"/>
          <p:nvPr/>
        </p:nvSpPr>
        <p:spPr>
          <a:xfrm>
            <a:off x="495300" y="152400"/>
            <a:ext cx="81534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প্রশ্নঃশতকরা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১২.৫%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দুইমাস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চক্রবৃদ্ধিতে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৬৫,০০০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B742C6-3D15-452D-99DE-AE6E41D86228}"/>
                  </a:ext>
                </a:extLst>
              </p:cNvPr>
              <p:cNvSpPr txBox="1"/>
              <p:nvPr/>
            </p:nvSpPr>
            <p:spPr>
              <a:xfrm>
                <a:off x="495300" y="1905000"/>
                <a:ext cx="8039100" cy="4036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FV   =</a:t>
                </a:r>
                <a:r>
                  <a:rPr lang="en-US" sz="1400" dirty="0"/>
                  <a:t> </a:t>
                </a:r>
                <a:r>
                  <a:rPr lang="en-US" sz="2400" dirty="0"/>
                  <a:t>PV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১</m:t>
                        </m:r>
                        <m:r>
                          <m:rPr>
                            <m:nor/>
                          </m:rPr>
                          <a:rPr lang="en-US" sz="2400" dirty="0"/>
                          <m:t>+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/>
                          <m:t> )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/>
                          <m:t>n</m:t>
                        </m:r>
                        <m:r>
                          <m:rPr>
                            <m:nor/>
                          </m:rPr>
                          <a:rPr lang="en-US" sz="2400" dirty="0"/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m</m:t>
                        </m:r>
                      </m:sup>
                    </m:sSup>
                  </m:oMath>
                </a14:m>
                <a:r>
                  <a:rPr lang="en-US" sz="2400" dirty="0"/>
                  <a:t>                          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এখান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2400" dirty="0"/>
                  <a:t>                                                               FV =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ভবিষ্য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মূল্য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/>
                  <a:t>      =</a:t>
                </a:r>
                <a:r>
                  <a:rPr lang="en-US" sz="1400" dirty="0"/>
                  <a:t> </a:t>
                </a:r>
                <a:r>
                  <a:rPr lang="en-US" sz="2400" dirty="0"/>
                  <a:t>PV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১</m:t>
                        </m:r>
                        <m:r>
                          <m:rPr>
                            <m:nor/>
                          </m:rPr>
                          <a:rPr lang="en-US" sz="2400" dirty="0"/>
                          <m:t>+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১২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৫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%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৬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e>
                      <m:sup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৮</m:t>
                        </m:r>
                        <m:r>
                          <m:rPr>
                            <m:nor/>
                          </m:rPr>
                          <a:rPr lang="en-US" sz="2400" dirty="0"/>
                          <m:t>∗</m:t>
                        </m:r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৬</m:t>
                        </m:r>
                      </m:sup>
                    </m:sSup>
                  </m:oMath>
                </a14:m>
                <a:r>
                  <a:rPr lang="en-US" sz="2400" dirty="0"/>
                  <a:t>                          PV =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বর্তমান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মূল্য</a:t>
                </a:r>
                <a:r>
                  <a:rPr lang="en-US" sz="2400" dirty="0"/>
                  <a:t>                          </a:t>
                </a:r>
              </a:p>
              <a:p>
                <a:r>
                  <a:rPr lang="en-US" sz="2400" dirty="0"/>
                  <a:t>                                 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সুদের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হার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)= ১২.৫%</a:t>
                </a:r>
              </a:p>
              <a:p>
                <a:r>
                  <a:rPr lang="en-US" sz="2400" dirty="0"/>
                  <a:t>      =</a:t>
                </a:r>
                <a:r>
                  <a:rPr lang="en-US" sz="1400" dirty="0"/>
                  <a:t> </a:t>
                </a:r>
                <a:r>
                  <a:rPr lang="en-US" sz="2400" dirty="0"/>
                  <a:t>৬৫,০০০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১</m:t>
                        </m:r>
                        <m:r>
                          <m:rPr>
                            <m:nor/>
                          </m:rPr>
                          <a:rPr lang="en-US" sz="2400" dirty="0"/>
                          <m:t>+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১২৫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৬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/>
                          <m:t>৮</m:t>
                        </m:r>
                        <m:r>
                          <m:rPr>
                            <m:nor/>
                          </m:rPr>
                          <a:rPr lang="en-US" sz="2400" dirty="0"/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৬</m:t>
                        </m:r>
                      </m:sup>
                    </m:sSup>
                  </m:oMath>
                </a14:m>
                <a:r>
                  <a:rPr lang="en-US" sz="2400" dirty="0"/>
                  <a:t>                 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(n) = ৮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বছর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=৬5,000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১</m:t>
                        </m:r>
                        <m:r>
                          <m:rPr>
                            <m:nor/>
                          </m:rPr>
                          <a:rPr lang="en-US" sz="2400" dirty="0"/>
                          <m:t>+.</m:t>
                        </m:r>
                        <m:r>
                          <m:rPr>
                            <m:nor/>
                          </m:rPr>
                          <a:rPr lang="en-US" sz="2400" dirty="0"/>
                          <m:t>০২০৮৩৩৩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latin typeface="NikoshBAN" pitchFamily="2" charset="0"/>
                            <a:cs typeface="NikoshBAN" pitchFamily="2" charset="0"/>
                          </a:rPr>
                          <m:t>৪৮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চক্রবৃদ্ধির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(m) =(১২/২) =৬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মাস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=৬5,000</a:t>
                </a:r>
                <a:r>
                  <a:rPr lang="en-US" sz="2400" dirty="0"/>
                  <a:t> *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২.৬৯০৪৯</a:t>
                </a: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400" dirty="0"/>
                  <a:t>=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১৭৪৮৮২.২৮</a:t>
                </a:r>
                <a:r>
                  <a:rPr lang="en-US" sz="2400" dirty="0"/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400" dirty="0"/>
                  <a:t>                           </a:t>
                </a: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B742C6-3D15-452D-99DE-AE6E41D86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905000"/>
                <a:ext cx="8039100" cy="4036490"/>
              </a:xfrm>
              <a:prstGeom prst="rect">
                <a:avLst/>
              </a:prstGeom>
              <a:blipFill>
                <a:blip r:embed="rId2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3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5A4AB-07A3-4373-B466-142912A8C14E}"/>
                  </a:ext>
                </a:extLst>
              </p:cNvPr>
              <p:cNvSpPr txBox="1"/>
              <p:nvPr/>
            </p:nvSpPr>
            <p:spPr>
              <a:xfrm>
                <a:off x="1524000" y="3505200"/>
                <a:ext cx="6705600" cy="145091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বর্তমান</a:t>
                </a:r>
                <a:r>
                  <a:rPr lang="en-US" sz="44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মূল্য</a:t>
                </a:r>
                <a:r>
                  <a:rPr lang="en-US" sz="44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𝑓𝑣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GB" sz="4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১</m:t>
                                </m:r>
                                <m:r>
                                  <a:rPr lang="en-GB" sz="4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4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4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  <m:t>𝐼</m:t>
                                    </m:r>
                                  </m:num>
                                  <m:den>
                                    <m:r>
                                      <a:rPr lang="en-GB" sz="4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4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𝑛</m:t>
                            </m:r>
                            <m:r>
                              <a:rPr lang="en-GB" sz="4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∗</m:t>
                            </m:r>
                            <m:r>
                              <a:rPr lang="en-GB" sz="4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B5A4AB-07A3-4373-B466-142912A8C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05200"/>
                <a:ext cx="6705600" cy="1450910"/>
              </a:xfrm>
              <a:prstGeom prst="rect">
                <a:avLst/>
              </a:prstGeom>
              <a:blipFill>
                <a:blip r:embed="rId2"/>
                <a:stretch>
                  <a:fillRect l="-3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E101CC3-6750-4895-9443-6A5A5816B454}"/>
              </a:ext>
            </a:extLst>
          </p:cNvPr>
          <p:cNvSpPr txBox="1"/>
          <p:nvPr/>
        </p:nvSpPr>
        <p:spPr>
          <a:xfrm>
            <a:off x="1524000" y="1219200"/>
            <a:ext cx="6858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6000" u="sng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6000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6000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6000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6000" u="sng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027E4A-9AAB-4342-A849-94478906ADA7}"/>
              </a:ext>
            </a:extLst>
          </p:cNvPr>
          <p:cNvSpPr txBox="1"/>
          <p:nvPr/>
        </p:nvSpPr>
        <p:spPr>
          <a:xfrm>
            <a:off x="0" y="88134"/>
            <a:ext cx="92202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৫৫,০০০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১০%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ACC188-92B9-4559-99C8-03F4626944B3}"/>
                  </a:ext>
                </a:extLst>
              </p:cNvPr>
              <p:cNvSpPr/>
              <p:nvPr/>
            </p:nvSpPr>
            <p:spPr>
              <a:xfrm>
                <a:off x="21101" y="2430122"/>
                <a:ext cx="5064370" cy="39104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৫৫০০০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১</m:t>
                                </m:r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  <m:t>১০</m:t>
                                    </m:r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  <m:t>%</m:t>
                                    </m:r>
                                  </m:num>
                                  <m:den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  <m:t>১২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৬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∗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১২</m:t>
                            </m:r>
                          </m:sup>
                        </m:sSup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৫৫০০০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১</m:t>
                            </m:r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০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১২</m:t>
                                </m:r>
                              </m:den>
                            </m:f>
                          </m:e>
                        </m:d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৭২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৫৫০০০</m:t>
                        </m:r>
                      </m:num>
                      <m:den>
                        <m:eqArr>
                          <m:eqArr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১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.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০০৮৩৩৩</m:t>
                                </m:r>
                              </m:e>
                            </m:d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৭২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৫৫০০০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৮১৭৫৯৪২৮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= ৩০২৫৯.৭৭৮৩২ </a:t>
                </a:r>
                <a:r>
                  <a:rPr lang="en-GB" sz="2400" dirty="0" err="1">
                    <a:solidFill>
                      <a:schemeClr val="tx1"/>
                    </a:solidFill>
                  </a:rPr>
                  <a:t>টাকা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ACC188-92B9-4559-99C8-03F462694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" y="2430122"/>
                <a:ext cx="5064370" cy="3910494"/>
              </a:xfrm>
              <a:prstGeom prst="rect">
                <a:avLst/>
              </a:prstGeom>
              <a:blipFill>
                <a:blip r:embed="rId2"/>
                <a:stretch>
                  <a:fillRect l="-1805" b="-3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4E970-3617-4AAC-B802-BE6094224115}"/>
                  </a:ext>
                </a:extLst>
              </p:cNvPr>
              <p:cNvSpPr/>
              <p:nvPr/>
            </p:nvSpPr>
            <p:spPr>
              <a:xfrm>
                <a:off x="12894" y="1444622"/>
                <a:ext cx="4896731" cy="9569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বর্তমান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মূল্য</a:t>
                </a:r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𝑓𝑣</m:t>
                        </m:r>
                      </m:num>
                      <m:den>
                        <m:sSup>
                          <m:sSupPr>
                            <m:ctrlPr>
                              <a:rPr lang="en-GB" sz="2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১</m:t>
                                </m:r>
                                <m:r>
                                  <a:rPr lang="en-GB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  <m:t>𝐼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𝑛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∗</m:t>
                            </m:r>
                            <m:r>
                              <a:rPr lang="en-GB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4E970-3617-4AAC-B802-BE6094224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" y="1444622"/>
                <a:ext cx="4896731" cy="956993"/>
              </a:xfrm>
              <a:prstGeom prst="rect">
                <a:avLst/>
              </a:prstGeom>
              <a:blipFill>
                <a:blip r:embed="rId3"/>
                <a:stretch>
                  <a:fillRect l="-2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B686B7C-B699-41AB-AC65-AE30602BAD5D}"/>
              </a:ext>
            </a:extLst>
          </p:cNvPr>
          <p:cNvSpPr txBox="1"/>
          <p:nvPr/>
        </p:nvSpPr>
        <p:spPr>
          <a:xfrm>
            <a:off x="4863905" y="1473129"/>
            <a:ext cx="4267200" cy="2523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Pv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=?</a:t>
            </a:r>
          </a:p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Fv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বিষ্য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=৫৫০০০</a:t>
            </a:r>
          </a:p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I=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= ১০%</a:t>
            </a:r>
          </a:p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n=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=৬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m=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9FC62F-1AEC-4E70-B33F-350E01EE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05400" y="4025405"/>
            <a:ext cx="3997570" cy="210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74EDE-2B01-46E5-A3AD-80770BB7DD39}"/>
              </a:ext>
            </a:extLst>
          </p:cNvPr>
          <p:cNvSpPr txBox="1"/>
          <p:nvPr/>
        </p:nvSpPr>
        <p:spPr>
          <a:xfrm>
            <a:off x="5334000" y="6702091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russelljohn.net/journal/2009/10/bangladeshi-currency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4180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F5D7-59D8-4C02-9D3C-059D73CDC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685800"/>
            <a:ext cx="33528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86B0B-8BCF-43BF-B842-E535B525F5EE}"/>
              </a:ext>
            </a:extLst>
          </p:cNvPr>
          <p:cNvSpPr txBox="1"/>
          <p:nvPr/>
        </p:nvSpPr>
        <p:spPr>
          <a:xfrm>
            <a:off x="4572000" y="3013184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রোখসানা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খতার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মাদাম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বিবিরহাট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সীতাকুন্ড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GB" sz="28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DEE7D-B42B-4F93-A5ED-5E93B1D68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55240"/>
            <a:ext cx="2895600" cy="3685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381000"/>
            <a:ext cx="2438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B4CDA-61E7-4065-9A6D-E6E20F9B4D87}"/>
              </a:ext>
            </a:extLst>
          </p:cNvPr>
          <p:cNvSpPr txBox="1"/>
          <p:nvPr/>
        </p:nvSpPr>
        <p:spPr>
          <a:xfrm>
            <a:off x="495300" y="1752600"/>
            <a:ext cx="826770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914400" lvl="1" indent="-457200" algn="ctr">
              <a:buFont typeface="Wingdings" panose="05000000000000000000" pitchFamily="2" charset="2"/>
              <a:buChar char="q"/>
            </a:pP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একাধিকবার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চক্রবৃদ্ধিকরণের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নির্ধারণের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একাধিকবার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চক্রবৃদ্ধিকরণের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নির্ধারণের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E186E4-A7BB-4C89-91DA-1E66D25151CC}"/>
              </a:ext>
            </a:extLst>
          </p:cNvPr>
          <p:cNvSpPr txBox="1"/>
          <p:nvPr/>
        </p:nvSpPr>
        <p:spPr>
          <a:xfrm>
            <a:off x="2680994" y="997274"/>
            <a:ext cx="36576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/>
              <a:t>উত্ত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endParaRPr lang="en-GB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EA13D-6BC9-48BF-8CB7-1B87584E9AEE}"/>
              </a:ext>
            </a:extLst>
          </p:cNvPr>
          <p:cNvSpPr txBox="1"/>
          <p:nvPr/>
        </p:nvSpPr>
        <p:spPr>
          <a:xfrm>
            <a:off x="395508" y="2726053"/>
            <a:ext cx="82285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আসল এবং সুদের উপর যে সুদ ধরা হয় তাকে চক্র বৃদ্ধি  সুদ বলে ।</a:t>
            </a:r>
            <a:endParaRPr lang="en-GB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1BD13-5696-4DDF-B22C-C96429BEAC39}"/>
              </a:ext>
            </a:extLst>
          </p:cNvPr>
          <p:cNvSpPr/>
          <p:nvPr/>
        </p:nvSpPr>
        <p:spPr>
          <a:xfrm>
            <a:off x="401370" y="2238208"/>
            <a:ext cx="257936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সুদের হার ।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C7ACC2-1B27-42DB-A496-F9584718B961}"/>
                  </a:ext>
                </a:extLst>
              </p:cNvPr>
              <p:cNvSpPr/>
              <p:nvPr/>
            </p:nvSpPr>
            <p:spPr>
              <a:xfrm>
                <a:off x="395508" y="3279484"/>
                <a:ext cx="8228572" cy="79874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ভবি</a:t>
                </a:r>
                <a:r>
                  <a:rPr lang="as-IN" sz="20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GB" sz="20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0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GB" sz="20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GB" sz="2000" dirty="0" err="1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GB" sz="20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GB" sz="2000" dirty="0" err="1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Fv</a:t>
                </a:r>
                <a:r>
                  <a:rPr lang="en-GB" sz="20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 = </a:t>
                </a:r>
                <a:r>
                  <a:rPr lang="en-GB" sz="2000" dirty="0" err="1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বর্তমান</a:t>
                </a:r>
                <a:r>
                  <a:rPr lang="en-GB" sz="20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</a:t>
                </a:r>
                <a:r>
                  <a:rPr lang="as-IN" sz="20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GB" sz="2000" dirty="0" err="1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ল্য</a:t>
                </a:r>
                <a:r>
                  <a:rPr lang="en-GB" sz="20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r>
                              <a:rPr lang="en-GB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সুদের</m:t>
                                </m:r>
                                <m:r>
                                  <a:rPr lang="en-GB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  <m:r>
                                  <a:rPr lang="en-GB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হার</m:t>
                                </m:r>
                                <m:r>
                                  <a:rPr lang="en-GB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GB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চক্রবৃদ্ধির</m:t>
                                </m:r>
                                <m:r>
                                  <a:rPr lang="en-GB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 </m:t>
                                </m:r>
                                <m:r>
                                  <a:rPr lang="en-GB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সংখ্যা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  <m:r>
                          <a:rPr lang="en-GB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∗</m:t>
                        </m:r>
                        <m:r>
                          <a:rPr lang="en-GB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চক্রবৃদ্ধির</m:t>
                        </m:r>
                        <m:r>
                          <a:rPr lang="en-GB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GB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সংখ্যা</m:t>
                        </m:r>
                      </m:sup>
                    </m:sSup>
                  </m:oMath>
                </a14:m>
                <a:endParaRPr lang="en-GB" sz="20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C7ACC2-1B27-42DB-A496-F9584718B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8" y="3279484"/>
                <a:ext cx="8228572" cy="798745"/>
              </a:xfrm>
              <a:prstGeom prst="rect">
                <a:avLst/>
              </a:prstGeom>
              <a:blipFill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AE81D6-717C-4EDE-8AB0-62E623D1A57B}"/>
                  </a:ext>
                </a:extLst>
              </p:cNvPr>
              <p:cNvSpPr txBox="1"/>
              <p:nvPr/>
            </p:nvSpPr>
            <p:spPr>
              <a:xfrm>
                <a:off x="395508" y="4078229"/>
                <a:ext cx="8228572" cy="9569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বর্তমান</a:t>
                </a:r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মূল্য</a:t>
                </a:r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pv</a:t>
                </a:r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𝑓𝑣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১</m:t>
                                </m:r>
                                <m:r>
                                  <a:rPr lang="en-GB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  <m:t>𝐼</m:t>
                                    </m:r>
                                  </m:num>
                                  <m:den>
                                    <m:r>
                                      <a:rPr lang="en-GB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itchFamily="2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𝑛</m:t>
                            </m:r>
                            <m:r>
                              <a:rPr lang="en-GB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∗</m:t>
                            </m:r>
                            <m:r>
                              <a:rPr lang="en-GB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AE81D6-717C-4EDE-8AB0-62E623D1A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8" y="4078229"/>
                <a:ext cx="8228572" cy="956993"/>
              </a:xfrm>
              <a:prstGeom prst="rect">
                <a:avLst/>
              </a:prstGeom>
              <a:blipFill>
                <a:blip r:embed="rId3"/>
                <a:stretch>
                  <a:fillRect l="-147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36FC0E-CCEC-4DCF-B211-976AAC0F9F19}"/>
                  </a:ext>
                </a:extLst>
              </p:cNvPr>
              <p:cNvSpPr txBox="1"/>
              <p:nvPr/>
            </p:nvSpPr>
            <p:spPr>
              <a:xfrm>
                <a:off x="342900" y="5056324"/>
                <a:ext cx="8281180" cy="78720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𝐸𝐴𝑅</m:t>
                    </m:r>
                    <m:r>
                      <a:rPr lang="en-GB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 </m:t>
                    </m:r>
                    <m:r>
                      <a:rPr lang="en-GB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প্রকৃত</m:t>
                    </m:r>
                    <m:r>
                      <a:rPr lang="en-GB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GB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সুদের</m:t>
                    </m:r>
                    <m:r>
                      <a:rPr lang="en-GB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GB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হার</m:t>
                    </m:r>
                    <m:r>
                      <a:rPr lang="en-GB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r>
                              <a:rPr lang="en-GB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28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dirty="0"/>
                  <a:t>-১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36FC0E-CCEC-4DCF-B211-976AAC0F9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056324"/>
                <a:ext cx="8281180" cy="787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014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429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ড়</a:t>
            </a:r>
            <a:r>
              <a:rPr lang="en-GB" sz="6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6EB4A-FB45-4020-A7DD-190A07574CD6}"/>
              </a:ext>
            </a:extLst>
          </p:cNvPr>
          <p:cNvSpPr txBox="1"/>
          <p:nvPr/>
        </p:nvSpPr>
        <p:spPr>
          <a:xfrm>
            <a:off x="0" y="1752600"/>
            <a:ext cx="9144000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০,‌০০০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্ষিক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০%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৯.৫%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9F862-E4C3-4B3D-86D5-E53E662C8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14399"/>
            <a:ext cx="9086854" cy="4038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FCB1E7-7CB1-4C63-ACCD-FCB030A09CD1}"/>
              </a:ext>
            </a:extLst>
          </p:cNvPr>
          <p:cNvSpPr txBox="1"/>
          <p:nvPr/>
        </p:nvSpPr>
        <p:spPr>
          <a:xfrm>
            <a:off x="2590800" y="5095019"/>
            <a:ext cx="4724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1FAE5-61BA-4E40-9D96-CADD8B11C57B}"/>
              </a:ext>
            </a:extLst>
          </p:cNvPr>
          <p:cNvSpPr txBox="1"/>
          <p:nvPr/>
        </p:nvSpPr>
        <p:spPr>
          <a:xfrm>
            <a:off x="1561514" y="73949"/>
            <a:ext cx="575368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্তী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300" y="457200"/>
            <a:ext cx="46863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1003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11BBA2-09A2-4A82-B9D9-80C85F093AE7}"/>
              </a:ext>
            </a:extLst>
          </p:cNvPr>
          <p:cNvSpPr/>
          <p:nvPr/>
        </p:nvSpPr>
        <p:spPr>
          <a:xfrm>
            <a:off x="201638" y="2494682"/>
            <a:ext cx="43434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47625" algn="just" fontAlgn="base">
              <a:spcAft>
                <a:spcPts val="0"/>
              </a:spcAft>
            </a:pPr>
            <a:r>
              <a:rPr lang="en-GB" sz="3200" dirty="0" err="1">
                <a:latin typeface="NikoshBAN" panose="02000000000000000000"/>
                <a:ea typeface="Times New Roman" panose="02020603050405020304" pitchFamily="18" charset="0"/>
              </a:rPr>
              <a:t>বিষয়</a:t>
            </a:r>
            <a:r>
              <a:rPr lang="en-GB" sz="3200" dirty="0">
                <a:latin typeface="NikoshBAN" panose="02000000000000000000"/>
                <a:ea typeface="Times New Roman" panose="02020603050405020304" pitchFamily="18" charset="0"/>
              </a:rPr>
              <a:t> : </a:t>
            </a:r>
            <a:r>
              <a:rPr lang="en-GB" sz="3200" dirty="0" err="1">
                <a:latin typeface="NikoshBAN" panose="02000000000000000000"/>
                <a:ea typeface="Times New Roman" panose="02020603050405020304" pitchFamily="18" charset="0"/>
              </a:rPr>
              <a:t>ফিন্যান্স</a:t>
            </a:r>
            <a:r>
              <a:rPr lang="en-GB" sz="3200" dirty="0">
                <a:latin typeface="NikoshBAN" panose="02000000000000000000"/>
                <a:ea typeface="Times New Roman" panose="02020603050405020304" pitchFamily="18" charset="0"/>
              </a:rPr>
              <a:t> ও </a:t>
            </a:r>
            <a:r>
              <a:rPr lang="en-GB" sz="3200" dirty="0" err="1">
                <a:latin typeface="NikoshBAN" panose="02000000000000000000"/>
                <a:ea typeface="Times New Roman" panose="02020603050405020304" pitchFamily="18" charset="0"/>
              </a:rPr>
              <a:t>ব্যাংকিং</a:t>
            </a:r>
            <a:endParaRPr lang="en-GB" sz="3200" dirty="0">
              <a:latin typeface="NikoshBAN" panose="02000000000000000000"/>
              <a:ea typeface="Times New Roman" panose="02020603050405020304" pitchFamily="18" charset="0"/>
            </a:endParaRPr>
          </a:p>
          <a:p>
            <a:pPr marR="47625" algn="just" fontAlgn="base">
              <a:spcAft>
                <a:spcPts val="0"/>
              </a:spcAft>
            </a:pPr>
            <a:r>
              <a:rPr lang="en-GB" sz="3200" dirty="0" err="1">
                <a:latin typeface="NikoshBAN" panose="02000000000000000000"/>
                <a:ea typeface="Times New Roman" panose="02020603050405020304" pitchFamily="18" charset="0"/>
              </a:rPr>
              <a:t>অধ্যায়</a:t>
            </a:r>
            <a:r>
              <a:rPr lang="en-GB" sz="3200" dirty="0">
                <a:latin typeface="NikoshBAN" panose="02000000000000000000"/>
                <a:ea typeface="Times New Roman" panose="02020603050405020304" pitchFamily="18" charset="0"/>
              </a:rPr>
              <a:t> : </a:t>
            </a:r>
            <a:r>
              <a:rPr lang="en-GB" sz="3200" dirty="0" err="1">
                <a:latin typeface="NikoshBAN" panose="02000000000000000000"/>
                <a:ea typeface="Times New Roman" panose="02020603050405020304" pitchFamily="18" charset="0"/>
              </a:rPr>
              <a:t>তৃতীয়</a:t>
            </a:r>
            <a:r>
              <a:rPr lang="en-GB" sz="3200" dirty="0">
                <a:latin typeface="NikoshBAN" panose="02000000000000000000"/>
                <a:ea typeface="Times New Roman" panose="02020603050405020304" pitchFamily="18" charset="0"/>
              </a:rPr>
              <a:t> ( পর্ব-২ )</a:t>
            </a:r>
          </a:p>
          <a:p>
            <a:pPr marR="47625" algn="just" fontAlgn="base">
              <a:spcAft>
                <a:spcPts val="0"/>
              </a:spcAft>
            </a:pPr>
            <a:r>
              <a:rPr lang="en-GB" sz="3200" dirty="0" err="1">
                <a:latin typeface="NikoshBAN" panose="02000000000000000000"/>
                <a:ea typeface="Times New Roman" panose="02020603050405020304" pitchFamily="18" charset="0"/>
              </a:rPr>
              <a:t>সময়</a:t>
            </a:r>
            <a:r>
              <a:rPr lang="en-GB" sz="3200" dirty="0">
                <a:latin typeface="NikoshBAN" panose="02000000000000000000"/>
                <a:ea typeface="Times New Roman" panose="02020603050405020304" pitchFamily="18" charset="0"/>
              </a:rPr>
              <a:t> : ৪০ </a:t>
            </a:r>
            <a:r>
              <a:rPr lang="en-GB" sz="3200" dirty="0" err="1">
                <a:latin typeface="NikoshBAN" panose="02000000000000000000"/>
                <a:ea typeface="Times New Roman" panose="02020603050405020304" pitchFamily="18" charset="0"/>
              </a:rPr>
              <a:t>মিনিট</a:t>
            </a:r>
            <a:endParaRPr lang="en-GB" sz="3200" dirty="0">
              <a:latin typeface="NikoshBAN" panose="02000000000000000000"/>
              <a:ea typeface="Times New Roman" panose="02020603050405020304" pitchFamily="18" charset="0"/>
            </a:endParaRPr>
          </a:p>
          <a:p>
            <a:pPr marR="47625" algn="just" fontAlgn="base">
              <a:spcAft>
                <a:spcPts val="0"/>
              </a:spcAft>
            </a:pPr>
            <a:r>
              <a:rPr lang="en-GB" sz="3200" dirty="0" err="1">
                <a:latin typeface="NikoshBAN" panose="02000000000000000000"/>
                <a:ea typeface="Times New Roman" panose="02020603050405020304" pitchFamily="18" charset="0"/>
              </a:rPr>
              <a:t>তারিখ</a:t>
            </a:r>
            <a:r>
              <a:rPr lang="en-GB" sz="3200" dirty="0">
                <a:latin typeface="NikoshBAN" panose="02000000000000000000"/>
                <a:ea typeface="Times New Roman" panose="02020603050405020304" pitchFamily="18" charset="0"/>
              </a:rPr>
              <a:t> : ১৭/০৫/২০২০</a:t>
            </a:r>
            <a:endParaRPr lang="en-GB" sz="3200" dirty="0">
              <a:effectLst/>
              <a:latin typeface="NikoshBAN" panose="0200000000000000000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6501D3-3639-472F-B836-97DFAE2CC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0" y="2366108"/>
            <a:ext cx="4066881" cy="2711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E84EA-9827-49A6-9E51-67E22AED4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2456" y="4043217"/>
            <a:ext cx="4191000" cy="2048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43C31-0A72-42A3-AF9C-BA6B0C4A8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0" y="4009977"/>
            <a:ext cx="4391892" cy="20665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25182F-5119-48AA-A724-94DEF1AE0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90860" y="155287"/>
            <a:ext cx="4077714" cy="21109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DB91B1-BAAB-4FEA-97E5-082637C07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4659" y="134185"/>
            <a:ext cx="3832204" cy="20381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042DEFC-62FC-4895-B6E5-3AF33D783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92369" y="2246823"/>
            <a:ext cx="4098389" cy="16886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1DA059-0DEB-420B-9CBF-500E8E1D1E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826605" y="2303140"/>
            <a:ext cx="3541969" cy="16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FECE4D-FCD9-4D3F-8E36-9E33C757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81250" y="-40291"/>
            <a:ext cx="4381500" cy="1788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F225C6-7BF7-4E4B-B50A-4208071D7EF9}"/>
              </a:ext>
            </a:extLst>
          </p:cNvPr>
          <p:cNvSpPr txBox="1"/>
          <p:nvPr/>
        </p:nvSpPr>
        <p:spPr>
          <a:xfrm>
            <a:off x="-4838700" y="8408313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jipmagip.blogspot.com/2013/04/doctor-who-clock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BBE69-73E0-4F28-9DD4-EE083A6751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55177" y="2634490"/>
            <a:ext cx="4038600" cy="2270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F63781-6F32-4504-9DBE-F5D8DD826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04800" y="2634490"/>
            <a:ext cx="3733800" cy="23626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953780-FE28-41CA-8A83-34726DA2AEB3}"/>
              </a:ext>
            </a:extLst>
          </p:cNvPr>
          <p:cNvSpPr txBox="1"/>
          <p:nvPr/>
        </p:nvSpPr>
        <p:spPr>
          <a:xfrm>
            <a:off x="1" y="5202168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“ক”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্যাংক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98DBF6-E9BB-46AA-889B-2AE82043202E}"/>
              </a:ext>
            </a:extLst>
          </p:cNvPr>
          <p:cNvSpPr/>
          <p:nvPr/>
        </p:nvSpPr>
        <p:spPr>
          <a:xfrm>
            <a:off x="4855177" y="5105400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্যাংক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৯.৫%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534" y="69738"/>
            <a:ext cx="35052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6000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541046"/>
            <a:ext cx="67056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মূল্য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9D77F-C87C-4351-ABDB-5F8131AAF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5000" y="3117862"/>
            <a:ext cx="2664682" cy="2666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B69558-2780-466C-B19A-9B4859F0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2000" y="3081520"/>
            <a:ext cx="3733800" cy="24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8147C5-D171-42D1-9426-E9B60E1F40D7}"/>
              </a:ext>
            </a:extLst>
          </p:cNvPr>
          <p:cNvSpPr txBox="1"/>
          <p:nvPr/>
        </p:nvSpPr>
        <p:spPr>
          <a:xfrm>
            <a:off x="800100" y="609600"/>
            <a:ext cx="7543800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সময়মূল্যের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সময়মূল্যের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মহাজন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গ্রহনযোগ্য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কৃস্তি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756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27638"/>
            <a:ext cx="3429000" cy="1097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0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1138D-6B21-4C51-A9D9-ECBA63E66553}"/>
              </a:ext>
            </a:extLst>
          </p:cNvPr>
          <p:cNvSpPr txBox="1"/>
          <p:nvPr/>
        </p:nvSpPr>
        <p:spPr>
          <a:xfrm>
            <a:off x="152400" y="2819400"/>
            <a:ext cx="883920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ৃদ্ধিকরণের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্ধারণ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একাধিকবার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বাট্রাকরণের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র্তমান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E0570-E292-406D-9F1F-38C1406EEC16}"/>
              </a:ext>
            </a:extLst>
          </p:cNvPr>
          <p:cNvSpPr txBox="1"/>
          <p:nvPr/>
        </p:nvSpPr>
        <p:spPr>
          <a:xfrm>
            <a:off x="914400" y="3204537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আসল এবং সুদের উপর যে সুদ ধরা হয় তাকে চক্র বৃদ্ধি  সুদ বলে 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8F7AB-6C47-4F4B-83EE-729D22117F45}"/>
              </a:ext>
            </a:extLst>
          </p:cNvPr>
          <p:cNvSpPr txBox="1"/>
          <p:nvPr/>
        </p:nvSpPr>
        <p:spPr>
          <a:xfrm>
            <a:off x="838200" y="188106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সুদের হার ।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AA5ED-4768-4E28-B0D7-6D40FFB5A33F}"/>
              </a:ext>
            </a:extLst>
          </p:cNvPr>
          <p:cNvSpPr txBox="1"/>
          <p:nvPr/>
        </p:nvSpPr>
        <p:spPr>
          <a:xfrm>
            <a:off x="1066800" y="91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দ্বারা অর্থের সময় মূল্য নির্ধারন করা হয়?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9E835-CC2F-4D26-98B7-8214E4F632B9}"/>
              </a:ext>
            </a:extLst>
          </p:cNvPr>
          <p:cNvSpPr txBox="1"/>
          <p:nvPr/>
        </p:nvSpPr>
        <p:spPr>
          <a:xfrm>
            <a:off x="1524000" y="3075057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 বৃদ্ধি সুদ কি? </a:t>
            </a:r>
          </a:p>
        </p:txBody>
      </p:sp>
    </p:spTree>
    <p:extLst>
      <p:ext uri="{BB962C8B-B14F-4D97-AF65-F5344CB8AC3E}">
        <p14:creationId xmlns:p14="http://schemas.microsoft.com/office/powerpoint/2010/main" val="3441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1564</TotalTime>
  <Words>964</Words>
  <Application>Microsoft Office PowerPoint</Application>
  <PresentationFormat>On-screen Show (4:3)</PresentationFormat>
  <Paragraphs>120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Gill Sans MT</vt:lpstr>
      <vt:lpstr>NikoshBAN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Momtaz Rokshana</cp:lastModifiedBy>
  <cp:revision>290</cp:revision>
  <dcterms:created xsi:type="dcterms:W3CDTF">2006-08-16T00:00:00Z</dcterms:created>
  <dcterms:modified xsi:type="dcterms:W3CDTF">2020-05-17T08:01:42Z</dcterms:modified>
</cp:coreProperties>
</file>