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6" r:id="rId4"/>
    <p:sldId id="264" r:id="rId5"/>
    <p:sldId id="260" r:id="rId6"/>
    <p:sldId id="274" r:id="rId7"/>
    <p:sldId id="273" r:id="rId8"/>
    <p:sldId id="267" r:id="rId9"/>
    <p:sldId id="272" r:id="rId10"/>
    <p:sldId id="269" r:id="rId11"/>
    <p:sldId id="271" r:id="rId12"/>
    <p:sldId id="270" r:id="rId13"/>
    <p:sldId id="261" r:id="rId14"/>
    <p:sldId id="268" r:id="rId15"/>
    <p:sldId id="26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386"/>
    <a:srgbClr val="F6FECC"/>
    <a:srgbClr val="FF9966"/>
    <a:srgbClr val="FF99FF"/>
    <a:srgbClr val="E9FED4"/>
    <a:srgbClr val="D5F8FD"/>
    <a:srgbClr val="F59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F322-2776-4996-9D17-0816E915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8169-1A2C-4793-8716-03F19E9B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A64F-C5BC-41CF-98B4-9B49949C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36BE-7956-49BE-BDD5-CEE34C98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FC0E-3C9B-47E6-98FA-4EAC0E37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8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685F-5C6C-475F-8539-56E708DA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5A836-6C14-414C-8650-63EEE4433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B3430-368F-4B1C-80BC-90E3EB77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F5018-B961-4543-8659-5304D7CC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F4999-FCAA-49AD-BCBE-B39E260A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8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4736C-78F8-4782-9C54-8AA3577DA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2D8E3-538C-48C2-9F6D-FEA89AC37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CC8A-1471-4888-B8A0-57FD33C6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0CDAB-7111-49AD-9569-3C917F7F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7F95-B63E-4D6F-B782-9E485E19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7F89-D2C9-46D6-BF7A-1EA76854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572D-FD49-4DD1-9192-FC715EFF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2BFFA-3681-49DA-ABDC-48C644BB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03EF-CFE9-4E06-9F93-D83D608A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0C437-52B9-4651-A15D-EA0CE255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897-CDC9-462A-ADCC-CC9C0C4F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964B3-F037-470C-A1DF-3A5711402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5B0E1-3056-4A92-BED2-8CD17AF3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A73D-450C-4202-91E5-26E85E09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E0A4-4A94-49B2-A115-5E16A163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8D9A-32F5-495B-9AEA-CF33E8C9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B920C-3729-4FEC-834C-60B631A0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73CC1-B0EA-45DE-8F73-CD8F51BFA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D44E6-A819-4578-9E6C-856B1EE6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A84BC-7CBD-44A9-963D-AB879CE8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F3D25-8B2D-4BFC-990C-309DEEC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7172-F954-484D-A33F-328F791D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FB014-294C-442C-8FE2-0F62D28D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919E7-71C6-4DD9-BA9B-A0D458B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1067A-8DAF-43E1-920C-B6A587C8C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783A9-78AB-49C2-8361-15DBF939C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16B57-16B0-43E5-A0A5-A6005706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00E48-29AC-4206-8BF1-DEB150A3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AEDE76-A494-48EA-B5AB-729C83B9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A1C6-7263-4656-8B69-029F1A3A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68703-6BFE-482E-B0C6-921AB963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A777C-2B00-4A59-A877-F5C9EB1B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6ED95-D118-4BCF-A53A-25B9C6DA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DEA03-AFD1-4AA1-BDB1-C953EEB4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A9CEC-C926-4FFB-8777-702E49E6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E9650-E7A1-4CCE-8828-A6190169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E669-5AA1-47DD-B3D3-E25A8B9E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695E-0293-4A37-A259-2A609355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5361F-5F76-453C-BCE5-1992CA36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58227-B01C-4D7A-8F28-D5ECC91F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FC4E6-AB0A-42B6-9C21-762CDD91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97CC8-EB51-4C14-8412-F861B5B4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42B5-38BD-405E-A971-DA2F516C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CF6A0-897F-4198-8F2D-519F69218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DFD45-9F14-4841-93A5-47CE1CCE2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54A73-0C0C-496C-85D9-0523EB05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6414D-BA9B-460E-AE68-4588C1DEB897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0F9D-680F-4EA2-822D-EF94DBC0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443EB-D06A-466F-B1AF-D4A868F9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8A7D4-5177-4B24-AF00-D200FBA1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E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1F2DE772-BBED-4C7E-B95B-2218C074FD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gradFill>
            <a:gsLst>
              <a:gs pos="41000">
                <a:schemeClr val="accent6">
                  <a:lumMod val="7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44000">
                <a:srgbClr val="F599F7"/>
              </a:gs>
              <a:gs pos="56000">
                <a:srgbClr val="0070C0"/>
              </a:gs>
            </a:gsLst>
            <a:lin ang="5400000" scaled="1"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`	</a:t>
            </a:r>
          </a:p>
        </p:txBody>
      </p:sp>
      <p:sp>
        <p:nvSpPr>
          <p:cNvPr id="8" name="Flowchart: Collate 7">
            <a:extLst>
              <a:ext uri="{FF2B5EF4-FFF2-40B4-BE49-F238E27FC236}">
                <a16:creationId xmlns:a16="http://schemas.microsoft.com/office/drawing/2014/main" id="{A145BEC9-41C4-4B82-89CA-288CF9D1A8B5}"/>
              </a:ext>
            </a:extLst>
          </p:cNvPr>
          <p:cNvSpPr/>
          <p:nvPr userDrawn="1"/>
        </p:nvSpPr>
        <p:spPr>
          <a:xfrm>
            <a:off x="-1" y="1252"/>
            <a:ext cx="261257" cy="6858000"/>
          </a:xfrm>
          <a:prstGeom prst="flowChartCol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llate 8">
            <a:extLst>
              <a:ext uri="{FF2B5EF4-FFF2-40B4-BE49-F238E27FC236}">
                <a16:creationId xmlns:a16="http://schemas.microsoft.com/office/drawing/2014/main" id="{8E69CAEB-4BE3-4E1A-9C29-4FC271A63B6E}"/>
              </a:ext>
            </a:extLst>
          </p:cNvPr>
          <p:cNvSpPr/>
          <p:nvPr userDrawn="1"/>
        </p:nvSpPr>
        <p:spPr>
          <a:xfrm>
            <a:off x="11916229" y="0"/>
            <a:ext cx="275771" cy="6858000"/>
          </a:xfrm>
          <a:prstGeom prst="flowChartCol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Collate 10">
            <a:extLst>
              <a:ext uri="{FF2B5EF4-FFF2-40B4-BE49-F238E27FC236}">
                <a16:creationId xmlns:a16="http://schemas.microsoft.com/office/drawing/2014/main" id="{87FE1E3B-CF06-4252-B6BD-B59696FE29B0}"/>
              </a:ext>
            </a:extLst>
          </p:cNvPr>
          <p:cNvSpPr/>
          <p:nvPr userDrawn="1"/>
        </p:nvSpPr>
        <p:spPr>
          <a:xfrm rot="16200000">
            <a:off x="5958116" y="-5702861"/>
            <a:ext cx="283028" cy="11662226"/>
          </a:xfrm>
          <a:prstGeom prst="flowChartCollate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Collate 11">
            <a:extLst>
              <a:ext uri="{FF2B5EF4-FFF2-40B4-BE49-F238E27FC236}">
                <a16:creationId xmlns:a16="http://schemas.microsoft.com/office/drawing/2014/main" id="{34436A72-935C-40AE-BD97-4BF4A4E0055C}"/>
              </a:ext>
            </a:extLst>
          </p:cNvPr>
          <p:cNvSpPr/>
          <p:nvPr userDrawn="1"/>
        </p:nvSpPr>
        <p:spPr>
          <a:xfrm rot="16200000">
            <a:off x="5958115" y="884121"/>
            <a:ext cx="283028" cy="11662226"/>
          </a:xfrm>
          <a:prstGeom prst="flowChartCollate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55E1E-A546-4EEB-99E6-D0359641CDF4}"/>
              </a:ext>
            </a:extLst>
          </p:cNvPr>
          <p:cNvSpPr txBox="1"/>
          <p:nvPr userDrawn="1"/>
        </p:nvSpPr>
        <p:spPr>
          <a:xfrm>
            <a:off x="5704114" y="6545945"/>
            <a:ext cx="1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FF00"/>
                </a:solidFill>
                <a:latin typeface="Algerian" panose="04020705040A02060702" pitchFamily="82" charset="0"/>
              </a:rPr>
              <a:t>KHALED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21D38F-65CE-4154-937F-A7BA8375B7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188">
            <a:off x="11060131" y="5755042"/>
            <a:ext cx="903938" cy="9039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9C2D9A-8D07-4B9E-B59D-7735064C78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289" y="0"/>
            <a:ext cx="1213943" cy="1213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EF288-93F4-4D09-B8E2-2F94BFDB5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13378"/>
          <a:stretch/>
        </p:blipFill>
        <p:spPr>
          <a:xfrm>
            <a:off x="268013" y="282641"/>
            <a:ext cx="993228" cy="691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41089A8-6FB0-4C94-A505-4DF2E8AB94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140" flipH="1">
            <a:off x="220506" y="5736987"/>
            <a:ext cx="907432" cy="8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79DB7-6CC1-44F7-BFF0-CCD1E93C3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5D57-AB85-45A3-B9EF-608839ED08FC}"/>
              </a:ext>
            </a:extLst>
          </p:cNvPr>
          <p:cNvSpPr txBox="1"/>
          <p:nvPr/>
        </p:nvSpPr>
        <p:spPr>
          <a:xfrm>
            <a:off x="3214475" y="1603018"/>
            <a:ext cx="8353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Read the following statement carefully and</a:t>
            </a:r>
          </a:p>
          <a:p>
            <a:pPr algn="l"/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say whether the statement is true or false.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0E335-7600-435A-ACB6-E200BBF39799}"/>
              </a:ext>
            </a:extLst>
          </p:cNvPr>
          <p:cNvSpPr txBox="1"/>
          <p:nvPr/>
        </p:nvSpPr>
        <p:spPr>
          <a:xfrm>
            <a:off x="3280351" y="3004465"/>
            <a:ext cx="8141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Sima didn’t go to school because she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wanted to stay at home.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11CE6C-DB33-49D9-8CAF-DC0C1B4181BF}"/>
              </a:ext>
            </a:extLst>
          </p:cNvPr>
          <p:cNvSpPr/>
          <p:nvPr/>
        </p:nvSpPr>
        <p:spPr>
          <a:xfrm>
            <a:off x="1894113" y="3167750"/>
            <a:ext cx="1208313" cy="979714"/>
          </a:xfrm>
          <a:prstGeom prst="actionButtonHelp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5" name="Plaque 4">
            <a:extLst>
              <a:ext uri="{FF2B5EF4-FFF2-40B4-BE49-F238E27FC236}">
                <a16:creationId xmlns:a16="http://schemas.microsoft.com/office/drawing/2014/main" id="{ED7214EA-753B-414B-AE70-B1FC070EA67B}"/>
              </a:ext>
            </a:extLst>
          </p:cNvPr>
          <p:cNvSpPr/>
          <p:nvPr/>
        </p:nvSpPr>
        <p:spPr>
          <a:xfrm>
            <a:off x="1877777" y="4392391"/>
            <a:ext cx="1306285" cy="762933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9138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FC2B2-D2FC-43E1-8DFA-01F75BC6C301}"/>
              </a:ext>
            </a:extLst>
          </p:cNvPr>
          <p:cNvSpPr txBox="1"/>
          <p:nvPr/>
        </p:nvSpPr>
        <p:spPr>
          <a:xfrm>
            <a:off x="3347349" y="4359732"/>
            <a:ext cx="56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3B0873-456D-42A0-9485-68F6CD2EC2C4}"/>
              </a:ext>
            </a:extLst>
          </p:cNvPr>
          <p:cNvGrpSpPr/>
          <p:nvPr/>
        </p:nvGrpSpPr>
        <p:grpSpPr>
          <a:xfrm>
            <a:off x="2318656" y="5551712"/>
            <a:ext cx="7749870" cy="707886"/>
            <a:chOff x="1747156" y="5584373"/>
            <a:chExt cx="7749870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C976D9-E8AF-4E29-936F-CDA68F1B9862}"/>
                </a:ext>
              </a:extLst>
            </p:cNvPr>
            <p:cNvSpPr txBox="1"/>
            <p:nvPr/>
          </p:nvSpPr>
          <p:spPr>
            <a:xfrm>
              <a:off x="2465614" y="5584373"/>
              <a:ext cx="7031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b="1" dirty="0">
                  <a:latin typeface="Times New Roman" panose="02020603050405020304" pitchFamily="18" charset="0"/>
                </a:rPr>
                <a:t>Where do you find the answer?</a:t>
              </a:r>
            </a:p>
          </p:txBody>
        </p:sp>
        <p:sp>
          <p:nvSpPr>
            <p:cNvPr id="9" name="Action Button: Help 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90F3430-14E0-4542-A591-8869A7397719}"/>
                </a:ext>
              </a:extLst>
            </p:cNvPr>
            <p:cNvSpPr/>
            <p:nvPr/>
          </p:nvSpPr>
          <p:spPr>
            <a:xfrm>
              <a:off x="1747156" y="5589820"/>
              <a:ext cx="756549" cy="680354"/>
            </a:xfrm>
            <a:prstGeom prst="actionButtonHelp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26A0C-6402-4591-AAA0-F48ED69D9650}"/>
              </a:ext>
            </a:extLst>
          </p:cNvPr>
          <p:cNvGrpSpPr/>
          <p:nvPr/>
        </p:nvGrpSpPr>
        <p:grpSpPr>
          <a:xfrm>
            <a:off x="1954175" y="5497380"/>
            <a:ext cx="8872440" cy="775608"/>
            <a:chOff x="1458687" y="5524500"/>
            <a:chExt cx="8872440" cy="7756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F9ECAF-DF69-479D-87CC-01E44676B925}"/>
                </a:ext>
              </a:extLst>
            </p:cNvPr>
            <p:cNvSpPr txBox="1"/>
            <p:nvPr/>
          </p:nvSpPr>
          <p:spPr>
            <a:xfrm>
              <a:off x="2775854" y="5551714"/>
              <a:ext cx="75552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b="1" dirty="0">
                  <a:latin typeface="Times New Roman" panose="02020603050405020304" pitchFamily="18" charset="0"/>
                </a:rPr>
                <a:t>In the second sentence of page 30.</a:t>
              </a:r>
            </a:p>
          </p:txBody>
        </p:sp>
        <p:sp>
          <p:nvSpPr>
            <p:cNvPr id="12" name="Plaque 11">
              <a:extLst>
                <a:ext uri="{FF2B5EF4-FFF2-40B4-BE49-F238E27FC236}">
                  <a16:creationId xmlns:a16="http://schemas.microsoft.com/office/drawing/2014/main" id="{AF82E4D8-136C-48AC-A29C-CBE294EC7FCD}"/>
                </a:ext>
              </a:extLst>
            </p:cNvPr>
            <p:cNvSpPr/>
            <p:nvPr/>
          </p:nvSpPr>
          <p:spPr>
            <a:xfrm>
              <a:off x="1458687" y="5524500"/>
              <a:ext cx="1300844" cy="775608"/>
            </a:xfrm>
            <a:prstGeom prst="plaqu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91386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Ans: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F224F7-85E2-4D91-BC37-E8ACD3F30BEA}"/>
              </a:ext>
            </a:extLst>
          </p:cNvPr>
          <p:cNvSpPr txBox="1"/>
          <p:nvPr/>
        </p:nvSpPr>
        <p:spPr>
          <a:xfrm>
            <a:off x="4310743" y="391885"/>
            <a:ext cx="3204275" cy="646331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5E005D-C157-4B1D-B6D1-BADFFBE67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7" y="783772"/>
            <a:ext cx="2326434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1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37828-E5FD-4B65-8E74-2CC8180D295D}"/>
              </a:ext>
            </a:extLst>
          </p:cNvPr>
          <p:cNvSpPr txBox="1"/>
          <p:nvPr/>
        </p:nvSpPr>
        <p:spPr>
          <a:xfrm>
            <a:off x="2065283" y="1072055"/>
            <a:ext cx="8283614" cy="707886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Now listen to the audio of activity : A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593F01F-E5C9-4995-BC58-6A62B214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307282"/>
              </p:ext>
            </p:extLst>
          </p:nvPr>
        </p:nvGraphicFramePr>
        <p:xfrm>
          <a:off x="4995863" y="2586038"/>
          <a:ext cx="18907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5863" y="2586038"/>
                        <a:ext cx="1890712" cy="833437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B26BAC-04E2-43CF-B521-F5186DC68428}"/>
              </a:ext>
            </a:extLst>
          </p:cNvPr>
          <p:cNvSpPr txBox="1"/>
          <p:nvPr/>
        </p:nvSpPr>
        <p:spPr>
          <a:xfrm>
            <a:off x="1844565" y="4556235"/>
            <a:ext cx="8514190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Listen to the audio again carefully.</a:t>
            </a:r>
          </a:p>
        </p:txBody>
      </p:sp>
    </p:spTree>
    <p:extLst>
      <p:ext uri="{BB962C8B-B14F-4D97-AF65-F5344CB8AC3E}">
        <p14:creationId xmlns:p14="http://schemas.microsoft.com/office/powerpoint/2010/main" val="225490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B1EA62-D290-436E-96F5-74D26223310A}"/>
              </a:ext>
            </a:extLst>
          </p:cNvPr>
          <p:cNvSpPr txBox="1"/>
          <p:nvPr/>
        </p:nvSpPr>
        <p:spPr>
          <a:xfrm>
            <a:off x="995135" y="1511840"/>
            <a:ext cx="8122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Read again. Write T for True and F for False.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A413-75E9-4608-9713-C9701CF680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4383" r="11643" b="23561"/>
          <a:stretch/>
        </p:blipFill>
        <p:spPr>
          <a:xfrm>
            <a:off x="9282028" y="294202"/>
            <a:ext cx="2589416" cy="1935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EB6369-961E-4A06-B8AE-C650CE769E9E}"/>
              </a:ext>
            </a:extLst>
          </p:cNvPr>
          <p:cNvSpPr txBox="1"/>
          <p:nvPr/>
        </p:nvSpPr>
        <p:spPr>
          <a:xfrm>
            <a:off x="5101388" y="385010"/>
            <a:ext cx="2027478" cy="584775"/>
          </a:xfrm>
          <a:prstGeom prst="rect">
            <a:avLst/>
          </a:prstGeom>
          <a:noFill/>
          <a:ln w="38100">
            <a:solidFill>
              <a:srgbClr val="F9138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99446-908E-4A72-AA50-3023894B4744}"/>
              </a:ext>
            </a:extLst>
          </p:cNvPr>
          <p:cNvSpPr txBox="1"/>
          <p:nvPr/>
        </p:nvSpPr>
        <p:spPr>
          <a:xfrm>
            <a:off x="818977" y="2294030"/>
            <a:ext cx="103478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Sima feels fine, but she has a sore throat.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Sima is warm because she has a fever.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Sima should eat, even if she doesn’t feel hungry.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Sima should try to go to school.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</a:rPr>
              <a:t>Sima and her brother should use the same cup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and glass.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48448-8081-4B0B-B7DB-210D7FB5C3D7}"/>
              </a:ext>
            </a:extLst>
          </p:cNvPr>
          <p:cNvSpPr txBox="1"/>
          <p:nvPr/>
        </p:nvSpPr>
        <p:spPr>
          <a:xfrm>
            <a:off x="2261936" y="5823284"/>
            <a:ext cx="7542193" cy="64633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Ans:  1) F     2) T     3) T     4) F     5) F</a:t>
            </a:r>
          </a:p>
        </p:txBody>
      </p:sp>
    </p:spTree>
    <p:extLst>
      <p:ext uri="{BB962C8B-B14F-4D97-AF65-F5344CB8AC3E}">
        <p14:creationId xmlns:p14="http://schemas.microsoft.com/office/powerpoint/2010/main" val="37142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F063D2-5C88-4562-87DA-BA4C6D662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3"/>
          <a:stretch/>
        </p:blipFill>
        <p:spPr>
          <a:xfrm>
            <a:off x="9128234" y="880166"/>
            <a:ext cx="2727436" cy="2477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0E997-F502-4489-A751-F3D9026D7AAC}"/>
              </a:ext>
            </a:extLst>
          </p:cNvPr>
          <p:cNvSpPr txBox="1"/>
          <p:nvPr/>
        </p:nvSpPr>
        <p:spPr>
          <a:xfrm>
            <a:off x="4844972" y="377920"/>
            <a:ext cx="2437847" cy="584775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</a:rPr>
              <a:t>G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</a:rPr>
              <a:t>r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u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91386"/>
                </a:solidFill>
                <a:latin typeface="Times New Roman" panose="02020603050405020304" pitchFamily="18" charset="0"/>
              </a:rPr>
              <a:t>p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W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</a:rPr>
              <a:t>o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9D59E-5BF7-4CEE-8E16-2777D7E14886}"/>
              </a:ext>
            </a:extLst>
          </p:cNvPr>
          <p:cNvSpPr txBox="1"/>
          <p:nvPr/>
        </p:nvSpPr>
        <p:spPr>
          <a:xfrm>
            <a:off x="2112579" y="961695"/>
            <a:ext cx="674197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Read the text again very carefully</a:t>
            </a:r>
          </a:p>
          <a:p>
            <a:pPr algn="l"/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and correct the false sentences.</a:t>
            </a:r>
          </a:p>
          <a:p>
            <a:pPr algn="l"/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them in your exercise books.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4E5A7-185B-42FD-80D0-E8505F95ECF8}"/>
              </a:ext>
            </a:extLst>
          </p:cNvPr>
          <p:cNvSpPr txBox="1"/>
          <p:nvPr/>
        </p:nvSpPr>
        <p:spPr>
          <a:xfrm>
            <a:off x="740980" y="2790494"/>
            <a:ext cx="781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Sima feels fine, but she has a sore throat.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71C20-CB5F-4B88-8AA7-3FFB1F8A7986}"/>
              </a:ext>
            </a:extLst>
          </p:cNvPr>
          <p:cNvSpPr txBox="1"/>
          <p:nvPr/>
        </p:nvSpPr>
        <p:spPr>
          <a:xfrm>
            <a:off x="772510" y="3909847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Sima should try to go to school.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997147-1F48-424E-9920-71F0F2F1AE49}"/>
              </a:ext>
            </a:extLst>
          </p:cNvPr>
          <p:cNvSpPr txBox="1"/>
          <p:nvPr/>
        </p:nvSpPr>
        <p:spPr>
          <a:xfrm>
            <a:off x="804047" y="5076498"/>
            <a:ext cx="1036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</a:rPr>
              <a:t>Sima and her brother should use the same cup and glass.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AFD57-1AE2-40DA-A514-66EAFE979ABB}"/>
              </a:ext>
            </a:extLst>
          </p:cNvPr>
          <p:cNvSpPr txBox="1"/>
          <p:nvPr/>
        </p:nvSpPr>
        <p:spPr>
          <a:xfrm>
            <a:off x="1497725" y="3358058"/>
            <a:ext cx="9685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C/A: Sima is ill and she has a cough and a sore throat.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8A65B4-591B-4121-8D77-55EC17CCED37}"/>
              </a:ext>
            </a:extLst>
          </p:cNvPr>
          <p:cNvSpPr txBox="1"/>
          <p:nvPr/>
        </p:nvSpPr>
        <p:spPr>
          <a:xfrm>
            <a:off x="1481966" y="4524705"/>
            <a:ext cx="5596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C/A: Sima should stay at home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7514F-2AC0-4FC2-A51D-A1237300E516}"/>
              </a:ext>
            </a:extLst>
          </p:cNvPr>
          <p:cNvSpPr txBox="1"/>
          <p:nvPr/>
        </p:nvSpPr>
        <p:spPr>
          <a:xfrm>
            <a:off x="1418909" y="5675587"/>
            <a:ext cx="910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C/A: Sima should use her own cup, glass and plate.</a:t>
            </a:r>
          </a:p>
        </p:txBody>
      </p:sp>
    </p:spTree>
    <p:extLst>
      <p:ext uri="{BB962C8B-B14F-4D97-AF65-F5344CB8AC3E}">
        <p14:creationId xmlns:p14="http://schemas.microsoft.com/office/powerpoint/2010/main" val="115912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CB340-6F16-41F6-ACDC-C1DDF0121DD5}"/>
              </a:ext>
            </a:extLst>
          </p:cNvPr>
          <p:cNvSpPr txBox="1"/>
          <p:nvPr/>
        </p:nvSpPr>
        <p:spPr>
          <a:xfrm>
            <a:off x="4020208" y="346841"/>
            <a:ext cx="3988676" cy="914345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Checking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BA863-F486-4F09-BD8B-2F808D55B708}"/>
              </a:ext>
            </a:extLst>
          </p:cNvPr>
          <p:cNvSpPr txBox="1"/>
          <p:nvPr/>
        </p:nvSpPr>
        <p:spPr>
          <a:xfrm>
            <a:off x="633739" y="1954925"/>
            <a:ext cx="10838801" cy="70788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000" spc="-150" dirty="0">
                <a:latin typeface="Times New Roman" panose="02020603050405020304" pitchFamily="18" charset="0"/>
              </a:rPr>
              <a:t>Dear students, what have you learnt from today’s lesson?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B65EC-0F02-4E70-A26B-69642060DE1D}"/>
              </a:ext>
            </a:extLst>
          </p:cNvPr>
          <p:cNvSpPr txBox="1"/>
          <p:nvPr/>
        </p:nvSpPr>
        <p:spPr>
          <a:xfrm>
            <a:off x="2396358" y="3042745"/>
            <a:ext cx="74535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We have learnt today…</a:t>
            </a:r>
          </a:p>
          <a:p>
            <a:pPr algn="l"/>
            <a:endParaRPr lang="en-US" sz="4400" b="1" dirty="0">
              <a:latin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400" b="1" dirty="0">
                <a:latin typeface="Times New Roman" panose="02020603050405020304" pitchFamily="18" charset="0"/>
              </a:rPr>
              <a:t>How to stay healthy.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400" b="1" dirty="0">
                <a:latin typeface="Times New Roman" panose="02020603050405020304" pitchFamily="18" charset="0"/>
              </a:rPr>
              <a:t>How to keep others healthy.</a:t>
            </a:r>
          </a:p>
        </p:txBody>
      </p:sp>
    </p:spTree>
    <p:extLst>
      <p:ext uri="{BB962C8B-B14F-4D97-AF65-F5344CB8AC3E}">
        <p14:creationId xmlns:p14="http://schemas.microsoft.com/office/powerpoint/2010/main" val="108584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F0AFA-D385-4668-9CFF-D4675145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266" y="1008994"/>
            <a:ext cx="3733202" cy="2096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D1907D-65D2-43AD-9397-B3C21097E67E}"/>
              </a:ext>
            </a:extLst>
          </p:cNvPr>
          <p:cNvSpPr txBox="1"/>
          <p:nvPr/>
        </p:nvSpPr>
        <p:spPr>
          <a:xfrm>
            <a:off x="4587763" y="725222"/>
            <a:ext cx="2390398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46493-8BEB-4202-864B-6C3BB8E93190}"/>
              </a:ext>
            </a:extLst>
          </p:cNvPr>
          <p:cNvSpPr txBox="1"/>
          <p:nvPr/>
        </p:nvSpPr>
        <p:spPr>
          <a:xfrm>
            <a:off x="520262" y="1686905"/>
            <a:ext cx="7354899" cy="107721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3200" spc="-150" dirty="0">
                <a:latin typeface="Times New Roman" panose="02020603050405020304" pitchFamily="18" charset="0"/>
              </a:rPr>
              <a:t>Rearrange the following words in the appropriate</a:t>
            </a:r>
          </a:p>
          <a:p>
            <a:pPr algn="l"/>
            <a:r>
              <a:rPr lang="en-US" sz="3200" spc="-150" dirty="0">
                <a:latin typeface="Times New Roman" panose="02020603050405020304" pitchFamily="18" charset="0"/>
              </a:rPr>
              <a:t>order to make meaningful sentences.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DA487-F0FA-4AE9-864D-D65A6C6FA910}"/>
              </a:ext>
            </a:extLst>
          </p:cNvPr>
          <p:cNvSpPr txBox="1"/>
          <p:nvPr/>
        </p:nvSpPr>
        <p:spPr>
          <a:xfrm>
            <a:off x="1371599" y="3247699"/>
            <a:ext cx="96167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today/ home/ at/ sima/ is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flu/ has/ the/ she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food/ gives/ that/your/ eat/ energy/ body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at/ home/ stay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your/ wash/ regularly/ hands</a:t>
            </a:r>
          </a:p>
        </p:txBody>
      </p:sp>
    </p:spTree>
    <p:extLst>
      <p:ext uri="{BB962C8B-B14F-4D97-AF65-F5344CB8AC3E}">
        <p14:creationId xmlns:p14="http://schemas.microsoft.com/office/powerpoint/2010/main" val="372478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1C166-ED2B-41BD-BB28-11C9C1257F0F}"/>
              </a:ext>
            </a:extLst>
          </p:cNvPr>
          <p:cNvSpPr txBox="1"/>
          <p:nvPr/>
        </p:nvSpPr>
        <p:spPr>
          <a:xfrm>
            <a:off x="4776951" y="457200"/>
            <a:ext cx="2963918" cy="10720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8000" b="1" i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B0365-2075-4DEB-9D3D-6544466CB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r="23885"/>
          <a:stretch/>
        </p:blipFill>
        <p:spPr>
          <a:xfrm>
            <a:off x="9884978" y="1826830"/>
            <a:ext cx="2002219" cy="4183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895FF-21A8-4F69-8233-4ADD46341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6" y="1408613"/>
            <a:ext cx="5086780" cy="5086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1BD76-BF6E-4457-81B1-3C6B0018C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r="23885"/>
          <a:stretch/>
        </p:blipFill>
        <p:spPr>
          <a:xfrm flipH="1">
            <a:off x="315312" y="1891861"/>
            <a:ext cx="2112579" cy="41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03E4C9-8089-4A56-AD53-0F7469F21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209">
            <a:off x="5209318" y="2598965"/>
            <a:ext cx="3067050" cy="4762500"/>
          </a:xfrm>
          <a:prstGeom prst="rect">
            <a:avLst/>
          </a:prstGeom>
        </p:spPr>
      </p:pic>
      <p:sp>
        <p:nvSpPr>
          <p:cNvPr id="10" name="Star: 8 Points 9">
            <a:extLst>
              <a:ext uri="{FF2B5EF4-FFF2-40B4-BE49-F238E27FC236}">
                <a16:creationId xmlns:a16="http://schemas.microsoft.com/office/drawing/2014/main" id="{B8F70BCD-531C-4DDC-94CE-1C9B82502042}"/>
              </a:ext>
            </a:extLst>
          </p:cNvPr>
          <p:cNvSpPr/>
          <p:nvPr/>
        </p:nvSpPr>
        <p:spPr>
          <a:xfrm>
            <a:off x="1481957" y="961697"/>
            <a:ext cx="1182414" cy="1135118"/>
          </a:xfrm>
          <a:prstGeom prst="star8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C4102FD6-F7F2-4584-90E0-5CB2A25A4445}"/>
              </a:ext>
            </a:extLst>
          </p:cNvPr>
          <p:cNvSpPr/>
          <p:nvPr/>
        </p:nvSpPr>
        <p:spPr>
          <a:xfrm>
            <a:off x="2790497" y="961697"/>
            <a:ext cx="1182414" cy="1135118"/>
          </a:xfrm>
          <a:prstGeom prst="star8">
            <a:avLst/>
          </a:prstGeom>
          <a:solidFill>
            <a:srgbClr val="F599F7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" name="Star: 8 Points 13">
            <a:extLst>
              <a:ext uri="{FF2B5EF4-FFF2-40B4-BE49-F238E27FC236}">
                <a16:creationId xmlns:a16="http://schemas.microsoft.com/office/drawing/2014/main" id="{CDCEC4E6-05C7-4425-99EA-A13BA73195D2}"/>
              </a:ext>
            </a:extLst>
          </p:cNvPr>
          <p:cNvSpPr/>
          <p:nvPr/>
        </p:nvSpPr>
        <p:spPr>
          <a:xfrm>
            <a:off x="4067504" y="961697"/>
            <a:ext cx="1182414" cy="1135118"/>
          </a:xfrm>
          <a:prstGeom prst="star8">
            <a:avLst/>
          </a:prstGeom>
          <a:solidFill>
            <a:srgbClr val="00B0F0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EC36527A-BCBB-4FAF-B422-B5CD1749E18B}"/>
              </a:ext>
            </a:extLst>
          </p:cNvPr>
          <p:cNvSpPr/>
          <p:nvPr/>
        </p:nvSpPr>
        <p:spPr>
          <a:xfrm>
            <a:off x="5328745" y="961697"/>
            <a:ext cx="1182414" cy="1135118"/>
          </a:xfrm>
          <a:prstGeom prst="star8">
            <a:avLst/>
          </a:prstGeom>
          <a:solidFill>
            <a:srgbClr val="FFC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6" name="Star: 8 Points 15">
            <a:extLst>
              <a:ext uri="{FF2B5EF4-FFF2-40B4-BE49-F238E27FC236}">
                <a16:creationId xmlns:a16="http://schemas.microsoft.com/office/drawing/2014/main" id="{7D7D7FD6-4743-44B5-AFE3-85498E4C83D0}"/>
              </a:ext>
            </a:extLst>
          </p:cNvPr>
          <p:cNvSpPr/>
          <p:nvPr/>
        </p:nvSpPr>
        <p:spPr>
          <a:xfrm>
            <a:off x="6589986" y="961697"/>
            <a:ext cx="1182414" cy="1135118"/>
          </a:xfrm>
          <a:prstGeom prst="star8">
            <a:avLst/>
          </a:prstGeom>
          <a:solidFill>
            <a:srgbClr val="D5F8FD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7" name="Star: 8 Points 16">
            <a:extLst>
              <a:ext uri="{FF2B5EF4-FFF2-40B4-BE49-F238E27FC236}">
                <a16:creationId xmlns:a16="http://schemas.microsoft.com/office/drawing/2014/main" id="{E23774A4-E961-4E6F-BE9F-A6FC056BB5A0}"/>
              </a:ext>
            </a:extLst>
          </p:cNvPr>
          <p:cNvSpPr/>
          <p:nvPr/>
        </p:nvSpPr>
        <p:spPr>
          <a:xfrm>
            <a:off x="7882760" y="961697"/>
            <a:ext cx="1182414" cy="1135118"/>
          </a:xfrm>
          <a:prstGeom prst="star8">
            <a:avLst/>
          </a:prstGeom>
          <a:solidFill>
            <a:srgbClr val="FF9966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8" name="Star: 8 Points 17">
            <a:extLst>
              <a:ext uri="{FF2B5EF4-FFF2-40B4-BE49-F238E27FC236}">
                <a16:creationId xmlns:a16="http://schemas.microsoft.com/office/drawing/2014/main" id="{CD4E05D1-E14D-44B4-BD1E-1C20A4D69B9F}"/>
              </a:ext>
            </a:extLst>
          </p:cNvPr>
          <p:cNvSpPr/>
          <p:nvPr/>
        </p:nvSpPr>
        <p:spPr>
          <a:xfrm>
            <a:off x="9159767" y="961696"/>
            <a:ext cx="1182414" cy="1135118"/>
          </a:xfrm>
          <a:prstGeom prst="star8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31716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A638AD4-B7D6-49C3-8C95-3FCAD5BF7BA8}"/>
              </a:ext>
            </a:extLst>
          </p:cNvPr>
          <p:cNvGrpSpPr/>
          <p:nvPr/>
        </p:nvGrpSpPr>
        <p:grpSpPr>
          <a:xfrm>
            <a:off x="6629424" y="536022"/>
            <a:ext cx="4769066" cy="5502175"/>
            <a:chOff x="6392934" y="567554"/>
            <a:chExt cx="4769066" cy="5502175"/>
          </a:xfrm>
        </p:grpSpPr>
        <p:sp>
          <p:nvSpPr>
            <p:cNvPr id="10" name="Flowchart: Delay 9">
              <a:extLst>
                <a:ext uri="{FF2B5EF4-FFF2-40B4-BE49-F238E27FC236}">
                  <a16:creationId xmlns:a16="http://schemas.microsoft.com/office/drawing/2014/main" id="{F989813F-BA29-4D5F-8D3F-D82A73CE3B59}"/>
                </a:ext>
              </a:extLst>
            </p:cNvPr>
            <p:cNvSpPr/>
            <p:nvPr/>
          </p:nvSpPr>
          <p:spPr>
            <a:xfrm rot="-5400000">
              <a:off x="6031115" y="938844"/>
              <a:ext cx="5492704" cy="4769066"/>
            </a:xfrm>
            <a:prstGeom prst="flowChartDelay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Sub:English</a:t>
              </a:r>
            </a:p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Unit:8</a:t>
              </a:r>
            </a:p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Lesson:4-5</a:t>
              </a:r>
            </a:p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Activity:B&amp;C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0A01CF-DF11-4474-8DB4-33711785B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1530" y="567554"/>
              <a:ext cx="1761797" cy="23490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30C710-E08A-4CBE-B7E1-21E3DC021864}"/>
              </a:ext>
            </a:extLst>
          </p:cNvPr>
          <p:cNvGrpSpPr/>
          <p:nvPr/>
        </p:nvGrpSpPr>
        <p:grpSpPr>
          <a:xfrm>
            <a:off x="796165" y="520262"/>
            <a:ext cx="4769065" cy="5533700"/>
            <a:chOff x="1001123" y="551794"/>
            <a:chExt cx="4769065" cy="5533700"/>
          </a:xfrm>
        </p:grpSpPr>
        <p:sp>
          <p:nvSpPr>
            <p:cNvPr id="12" name="Flowchart: Delay 11">
              <a:extLst>
                <a:ext uri="{FF2B5EF4-FFF2-40B4-BE49-F238E27FC236}">
                  <a16:creationId xmlns:a16="http://schemas.microsoft.com/office/drawing/2014/main" id="{12D6C4E6-46DA-443A-80AF-FEBF71853FCF}"/>
                </a:ext>
              </a:extLst>
            </p:cNvPr>
            <p:cNvSpPr/>
            <p:nvPr/>
          </p:nvSpPr>
          <p:spPr>
            <a:xfrm rot="-5400000">
              <a:off x="639304" y="954609"/>
              <a:ext cx="5492704" cy="4769065"/>
            </a:xfrm>
            <a:prstGeom prst="flowChartDelay">
              <a:avLst/>
            </a:prstGeom>
            <a:solidFill>
              <a:srgbClr val="F6FE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Khalidur Rahman Manik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Khasgaon GPS</a:t>
              </a:r>
            </a:p>
            <a:p>
              <a:pPr algn="ctr"/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Chhatak, Sunamganj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FD2CE5-FDCB-4CD2-823E-F8A6D89A8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18" b="6341"/>
            <a:stretch/>
          </p:blipFill>
          <p:spPr>
            <a:xfrm>
              <a:off x="2301770" y="551794"/>
              <a:ext cx="2207173" cy="23413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Sun 20">
            <a:extLst>
              <a:ext uri="{FF2B5EF4-FFF2-40B4-BE49-F238E27FC236}">
                <a16:creationId xmlns:a16="http://schemas.microsoft.com/office/drawing/2014/main" id="{86129861-DCA5-496E-9DED-D29FF838AB4F}"/>
              </a:ext>
            </a:extLst>
          </p:cNvPr>
          <p:cNvSpPr/>
          <p:nvPr/>
        </p:nvSpPr>
        <p:spPr>
          <a:xfrm>
            <a:off x="5644056" y="1907629"/>
            <a:ext cx="835573" cy="1072055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E3C6BE7E-73AA-491E-8697-8E3F0FC7F63E}"/>
              </a:ext>
            </a:extLst>
          </p:cNvPr>
          <p:cNvSpPr/>
          <p:nvPr/>
        </p:nvSpPr>
        <p:spPr>
          <a:xfrm>
            <a:off x="5675587" y="3342289"/>
            <a:ext cx="835573" cy="1072055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48683D4A-A744-4F7E-9184-9C25F20CDC8F}"/>
              </a:ext>
            </a:extLst>
          </p:cNvPr>
          <p:cNvSpPr/>
          <p:nvPr/>
        </p:nvSpPr>
        <p:spPr>
          <a:xfrm>
            <a:off x="5675587" y="4792716"/>
            <a:ext cx="835573" cy="1072055"/>
          </a:xfrm>
          <a:prstGeom prst="su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F7DE8D-7D00-457B-AA89-EDB3D36E5C94}"/>
              </a:ext>
            </a:extLst>
          </p:cNvPr>
          <p:cNvSpPr txBox="1"/>
          <p:nvPr/>
        </p:nvSpPr>
        <p:spPr>
          <a:xfrm>
            <a:off x="5186857" y="646387"/>
            <a:ext cx="1749197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332142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A2C3D-8BAD-4686-BF57-75669C4254F5}"/>
              </a:ext>
            </a:extLst>
          </p:cNvPr>
          <p:cNvSpPr txBox="1"/>
          <p:nvPr/>
        </p:nvSpPr>
        <p:spPr>
          <a:xfrm>
            <a:off x="2490950" y="1529256"/>
            <a:ext cx="7321235" cy="92333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C3E1B-0E45-44A1-80EB-99A3C2A8F4CE}"/>
              </a:ext>
            </a:extLst>
          </p:cNvPr>
          <p:cNvSpPr txBox="1"/>
          <p:nvPr/>
        </p:nvSpPr>
        <p:spPr>
          <a:xfrm>
            <a:off x="3074274" y="2900855"/>
            <a:ext cx="6116098" cy="923330"/>
          </a:xfrm>
          <a:prstGeom prst="rect">
            <a:avLst/>
          </a:prstGeom>
          <a:noFill/>
          <a:ln w="38100">
            <a:solidFill>
              <a:srgbClr val="FF99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2F2FF-8ADC-4A4E-8A37-54BCD3740949}"/>
              </a:ext>
            </a:extLst>
          </p:cNvPr>
          <p:cNvSpPr txBox="1"/>
          <p:nvPr/>
        </p:nvSpPr>
        <p:spPr>
          <a:xfrm>
            <a:off x="457200" y="4319752"/>
            <a:ext cx="11305531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Let’s sing the good morning song together.</a:t>
            </a:r>
          </a:p>
        </p:txBody>
      </p:sp>
    </p:spTree>
    <p:extLst>
      <p:ext uri="{BB962C8B-B14F-4D97-AF65-F5344CB8AC3E}">
        <p14:creationId xmlns:p14="http://schemas.microsoft.com/office/powerpoint/2010/main" val="299266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CCC59B-AE4B-412E-B7ED-75149DB60E51}"/>
              </a:ext>
            </a:extLst>
          </p:cNvPr>
          <p:cNvSpPr txBox="1"/>
          <p:nvPr/>
        </p:nvSpPr>
        <p:spPr>
          <a:xfrm>
            <a:off x="1308538" y="1671146"/>
            <a:ext cx="9616607" cy="1446550"/>
          </a:xfrm>
          <a:prstGeom prst="rect">
            <a:avLst/>
          </a:prstGeom>
          <a:pattFill prst="diagBrick">
            <a:fgClr>
              <a:srgbClr val="E9FED4"/>
            </a:fgClr>
            <a:bgClr>
              <a:schemeClr val="bg1"/>
            </a:bgClr>
          </a:pattFill>
          <a:ln w="38100">
            <a:solidFill>
              <a:srgbClr val="FF99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Dear students, can you remember what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we had learnt in our previous class?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A21EA-A5EA-4F37-83CB-6173526AEE29}"/>
              </a:ext>
            </a:extLst>
          </p:cNvPr>
          <p:cNvSpPr txBox="1"/>
          <p:nvPr/>
        </p:nvSpPr>
        <p:spPr>
          <a:xfrm>
            <a:off x="1261242" y="4177863"/>
            <a:ext cx="9777035" cy="769441"/>
          </a:xfrm>
          <a:prstGeom prst="rect">
            <a:avLst/>
          </a:prstGeom>
          <a:pattFill prst="weave">
            <a:fgClr>
              <a:srgbClr val="FFFF00"/>
            </a:fgClr>
            <a:bgClr>
              <a:schemeClr val="bg1"/>
            </a:bgClr>
          </a:pattFill>
          <a:ln w="3810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Yes, we had learnt about the disease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Flu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65E23-C8B8-4DD0-AA5D-76D9209F293C}"/>
              </a:ext>
            </a:extLst>
          </p:cNvPr>
          <p:cNvSpPr txBox="1"/>
          <p:nvPr/>
        </p:nvSpPr>
        <p:spPr>
          <a:xfrm>
            <a:off x="3058510" y="472965"/>
            <a:ext cx="6151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Recalling previous lesson</a:t>
            </a:r>
          </a:p>
        </p:txBody>
      </p:sp>
    </p:spTree>
    <p:extLst>
      <p:ext uri="{BB962C8B-B14F-4D97-AF65-F5344CB8AC3E}">
        <p14:creationId xmlns:p14="http://schemas.microsoft.com/office/powerpoint/2010/main" val="154497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F7206-0AD8-4576-B3E0-4B5AF9C8A65C}"/>
              </a:ext>
            </a:extLst>
          </p:cNvPr>
          <p:cNvSpPr txBox="1"/>
          <p:nvPr/>
        </p:nvSpPr>
        <p:spPr>
          <a:xfrm>
            <a:off x="1481958" y="299545"/>
            <a:ext cx="480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Let’s see some pictures.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33452-B2CF-43C3-8D2F-CB7B00EC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3" y="1818927"/>
            <a:ext cx="4136853" cy="256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85F2D-98AC-4A48-A81C-B098663D6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47" y="1813982"/>
            <a:ext cx="3578840" cy="255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86324E-246F-4521-AC7C-19B0FCBE1D0B}"/>
              </a:ext>
            </a:extLst>
          </p:cNvPr>
          <p:cNvSpPr txBox="1"/>
          <p:nvPr/>
        </p:nvSpPr>
        <p:spPr>
          <a:xfrm>
            <a:off x="2191407" y="5344512"/>
            <a:ext cx="7731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What do you see in these pictures?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7BF15-A79E-47F9-9DFF-B1BB84BA8426}"/>
              </a:ext>
            </a:extLst>
          </p:cNvPr>
          <p:cNvSpPr txBox="1"/>
          <p:nvPr/>
        </p:nvSpPr>
        <p:spPr>
          <a:xfrm>
            <a:off x="1608087" y="4493171"/>
            <a:ext cx="3308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Doctor and patient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2AF46-0542-48E7-BA5D-CD93FD46499E}"/>
              </a:ext>
            </a:extLst>
          </p:cNvPr>
          <p:cNvSpPr txBox="1"/>
          <p:nvPr/>
        </p:nvSpPr>
        <p:spPr>
          <a:xfrm>
            <a:off x="7898529" y="446164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897658-EC11-4BFA-A894-0DD0C9AE6C17}"/>
              </a:ext>
            </a:extLst>
          </p:cNvPr>
          <p:cNvSpPr txBox="1"/>
          <p:nvPr/>
        </p:nvSpPr>
        <p:spPr>
          <a:xfrm>
            <a:off x="1686910" y="5312978"/>
            <a:ext cx="899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Can you guess about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188479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A55BF-8850-43E7-BD18-699809DF3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19434"/>
          <a:stretch/>
        </p:blipFill>
        <p:spPr>
          <a:xfrm>
            <a:off x="346839" y="1534460"/>
            <a:ext cx="2112579" cy="377851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accent4">
                <a:lumMod val="20000"/>
                <a:lumOff val="80000"/>
              </a:schemeClr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845EFC-5723-4912-A79A-BFDBEDB3B2F2}"/>
              </a:ext>
            </a:extLst>
          </p:cNvPr>
          <p:cNvSpPr txBox="1"/>
          <p:nvPr/>
        </p:nvSpPr>
        <p:spPr>
          <a:xfrm>
            <a:off x="3673367" y="677917"/>
            <a:ext cx="4711739" cy="646331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7" name="Plaque 6">
            <a:extLst>
              <a:ext uri="{FF2B5EF4-FFF2-40B4-BE49-F238E27FC236}">
                <a16:creationId xmlns:a16="http://schemas.microsoft.com/office/drawing/2014/main" id="{E6500D46-638D-49E9-AA72-C0705A07DD05}"/>
              </a:ext>
            </a:extLst>
          </p:cNvPr>
          <p:cNvSpPr/>
          <p:nvPr/>
        </p:nvSpPr>
        <p:spPr>
          <a:xfrm>
            <a:off x="2711668" y="1986456"/>
            <a:ext cx="6243146" cy="22860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to me soon!</a:t>
            </a:r>
          </a:p>
          <a:p>
            <a:pPr algn="ctr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Activity: B&amp;C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31392-B3EC-46EF-AEF6-1C032C444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1" t="15413" r="15118" b="19237"/>
          <a:stretch/>
        </p:blipFill>
        <p:spPr>
          <a:xfrm>
            <a:off x="8755448" y="4004441"/>
            <a:ext cx="2327709" cy="23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9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E0E47-CF96-4CB2-BC2A-C1DADAEF851C}"/>
              </a:ext>
            </a:extLst>
          </p:cNvPr>
          <p:cNvSpPr txBox="1"/>
          <p:nvPr/>
        </p:nvSpPr>
        <p:spPr>
          <a:xfrm>
            <a:off x="3153105" y="488730"/>
            <a:ext cx="3967753" cy="646331"/>
          </a:xfrm>
          <a:prstGeom prst="rect">
            <a:avLst/>
          </a:prstGeom>
          <a:gradFill>
            <a:gsLst>
              <a:gs pos="71000">
                <a:schemeClr val="bg1"/>
              </a:gs>
              <a:gs pos="42000">
                <a:schemeClr val="bg1"/>
              </a:gs>
            </a:gsLst>
            <a:lin ang="5400000" scaled="1"/>
          </a:gradFill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0C1D3-D95D-4E0A-9D79-25DB72ED2582}"/>
              </a:ext>
            </a:extLst>
          </p:cNvPr>
          <p:cNvSpPr txBox="1"/>
          <p:nvPr/>
        </p:nvSpPr>
        <p:spPr>
          <a:xfrm>
            <a:off x="2869323" y="1403131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Students will be able to…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73C7E-FDEE-466C-9AAA-2330B4E7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7" y="316296"/>
            <a:ext cx="2506719" cy="1847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1BDCE-F551-44CB-9248-B6EDCF0A97B4}"/>
              </a:ext>
            </a:extLst>
          </p:cNvPr>
          <p:cNvSpPr txBox="1"/>
          <p:nvPr/>
        </p:nvSpPr>
        <p:spPr>
          <a:xfrm>
            <a:off x="362607" y="2254469"/>
            <a:ext cx="113765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1.6.1 recognize and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</a:t>
            </a:r>
            <a:r>
              <a:rPr lang="en-US" sz="4000" b="1" dirty="0">
                <a:latin typeface="Times New Roman" panose="02020603050405020304" pitchFamily="18" charset="0"/>
              </a:rPr>
              <a:t> statements, commands,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        greetings, questions and answers;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1EEC-0AD5-4404-842C-E6D98A43F61C}"/>
              </a:ext>
            </a:extLst>
          </p:cNvPr>
          <p:cNvSpPr txBox="1"/>
          <p:nvPr/>
        </p:nvSpPr>
        <p:spPr>
          <a:xfrm>
            <a:off x="331076" y="3689130"/>
            <a:ext cx="11727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5.1.1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 </a:t>
            </a:r>
            <a:r>
              <a:rPr lang="en-US" sz="4000" b="1" dirty="0">
                <a:latin typeface="Times New Roman" panose="02020603050405020304" pitchFamily="18" charset="0"/>
              </a:rPr>
              <a:t>silently with understanding paragraph;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83F2B-72D1-43FD-844F-0DB059F37D0C}"/>
              </a:ext>
            </a:extLst>
          </p:cNvPr>
          <p:cNvSpPr txBox="1"/>
          <p:nvPr/>
        </p:nvSpPr>
        <p:spPr>
          <a:xfrm>
            <a:off x="362607" y="4808483"/>
            <a:ext cx="10982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</a:rPr>
              <a:t>8.1.1 make sentences using words and phrases given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               in the textbook.</a:t>
            </a:r>
          </a:p>
        </p:txBody>
      </p:sp>
    </p:spTree>
    <p:extLst>
      <p:ext uri="{BB962C8B-B14F-4D97-AF65-F5344CB8AC3E}">
        <p14:creationId xmlns:p14="http://schemas.microsoft.com/office/powerpoint/2010/main" val="397370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93AEFB-6DA8-4016-B6A5-22BFDC704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92" y="504496"/>
            <a:ext cx="4288222" cy="5852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Plaque 3">
            <a:extLst>
              <a:ext uri="{FF2B5EF4-FFF2-40B4-BE49-F238E27FC236}">
                <a16:creationId xmlns:a16="http://schemas.microsoft.com/office/drawing/2014/main" id="{16D3708E-2E17-4715-AADF-D1C65086B8BB}"/>
              </a:ext>
            </a:extLst>
          </p:cNvPr>
          <p:cNvSpPr/>
          <p:nvPr/>
        </p:nvSpPr>
        <p:spPr>
          <a:xfrm>
            <a:off x="5975130" y="756745"/>
            <a:ext cx="5423340" cy="5407575"/>
          </a:xfrm>
          <a:prstGeom prst="plaque">
            <a:avLst/>
          </a:prstGeom>
          <a:solidFill>
            <a:srgbClr val="F6FECC"/>
          </a:solidFill>
          <a:ln w="12700">
            <a:solidFill>
              <a:srgbClr val="F9138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Open at page 30 of your textbook and read the text silently.</a:t>
            </a:r>
          </a:p>
        </p:txBody>
      </p:sp>
    </p:spTree>
    <p:extLst>
      <p:ext uri="{BB962C8B-B14F-4D97-AF65-F5344CB8AC3E}">
        <p14:creationId xmlns:p14="http://schemas.microsoft.com/office/powerpoint/2010/main" val="256681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506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</cp:revision>
  <dcterms:created xsi:type="dcterms:W3CDTF">2020-05-08T09:16:41Z</dcterms:created>
  <dcterms:modified xsi:type="dcterms:W3CDTF">2020-05-15T07:45:42Z</dcterms:modified>
</cp:coreProperties>
</file>